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57"/>
  </p:notesMasterIdLst>
  <p:handoutMasterIdLst>
    <p:handoutMasterId r:id="rId58"/>
  </p:handoutMasterIdLst>
  <p:sldIdLst>
    <p:sldId id="256" r:id="rId2"/>
    <p:sldId id="313" r:id="rId3"/>
    <p:sldId id="300" r:id="rId4"/>
    <p:sldId id="299" r:id="rId5"/>
    <p:sldId id="355" r:id="rId6"/>
    <p:sldId id="357" r:id="rId7"/>
    <p:sldId id="356" r:id="rId8"/>
    <p:sldId id="358" r:id="rId9"/>
    <p:sldId id="359" r:id="rId10"/>
    <p:sldId id="360" r:id="rId11"/>
    <p:sldId id="361" r:id="rId12"/>
    <p:sldId id="283" r:id="rId13"/>
    <p:sldId id="285" r:id="rId14"/>
    <p:sldId id="341" r:id="rId15"/>
    <p:sldId id="342" r:id="rId16"/>
    <p:sldId id="286" r:id="rId17"/>
    <p:sldId id="287" r:id="rId18"/>
    <p:sldId id="349" r:id="rId19"/>
    <p:sldId id="265" r:id="rId20"/>
    <p:sldId id="284" r:id="rId21"/>
    <p:sldId id="318" r:id="rId22"/>
    <p:sldId id="351" r:id="rId23"/>
    <p:sldId id="320" r:id="rId24"/>
    <p:sldId id="321" r:id="rId25"/>
    <p:sldId id="316" r:id="rId26"/>
    <p:sldId id="350" r:id="rId27"/>
    <p:sldId id="344" r:id="rId28"/>
    <p:sldId id="343" r:id="rId29"/>
    <p:sldId id="301" r:id="rId30"/>
    <p:sldId id="314" r:id="rId31"/>
    <p:sldId id="323" r:id="rId32"/>
    <p:sldId id="352" r:id="rId33"/>
    <p:sldId id="347" r:id="rId34"/>
    <p:sldId id="304" r:id="rId35"/>
    <p:sldId id="348" r:id="rId36"/>
    <p:sldId id="315" r:id="rId37"/>
    <p:sldId id="317" r:id="rId38"/>
    <p:sldId id="319" r:id="rId39"/>
    <p:sldId id="298" r:id="rId40"/>
    <p:sldId id="353" r:id="rId41"/>
    <p:sldId id="322" r:id="rId42"/>
    <p:sldId id="324" r:id="rId43"/>
    <p:sldId id="326" r:id="rId44"/>
    <p:sldId id="327" r:id="rId45"/>
    <p:sldId id="325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</p:sldIdLst>
  <p:sldSz cx="9144000" cy="6858000" type="screen4x3"/>
  <p:notesSz cx="6946900" cy="100838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00"/>
    <a:srgbClr val="FF9933"/>
    <a:srgbClr val="FFC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8583" autoAdjust="0"/>
    <p:restoredTop sz="94500" autoAdjust="0"/>
  </p:normalViewPr>
  <p:slideViewPr>
    <p:cSldViewPr>
      <p:cViewPr>
        <p:scale>
          <a:sx n="75" d="100"/>
          <a:sy n="75" d="100"/>
        </p:scale>
        <p:origin x="91" y="-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notesViewPr>
    <p:cSldViewPr>
      <p:cViewPr varScale="1">
        <p:scale>
          <a:sx n="51" d="100"/>
          <a:sy n="51" d="100"/>
        </p:scale>
        <p:origin x="-1830" y="-84"/>
      </p:cViewPr>
      <p:guideLst>
        <p:guide orient="horz" pos="3176"/>
        <p:guide pos="218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4969" y="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7786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4969" y="957786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DB996EB9-C4DC-4798-91E1-F12C9BD2FA6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4969" y="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755650"/>
            <a:ext cx="5041900" cy="3781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4690" y="4789805"/>
            <a:ext cx="5557520" cy="453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6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7786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4969" y="957786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DCAF280-5DDC-4DC4-A596-501F0DF4208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354C46-CF43-4FD2-9204-2494AAA23FCE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AD9E06-1E9E-4631-AFE2-01B5AB304DBE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EF0A5-5C1A-4FB3-83D2-99BFFD2D581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39A61-5657-4FA1-8B86-832F459C8B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6439C-7459-4E8D-83FC-DA3DD9AF695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A197F-423C-465F-A69A-AAE1E13669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B82D5-BCBC-4007-9682-8C53AF137D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0DFC9-CA79-43D2-8F8F-CD4E8F1E4C1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E5FD0-A29D-4013-AB1C-F2ED8FFC2A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58DF8-8D3E-464C-8993-D5027DCF11C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F6284-CD7F-4127-9AC5-4F7FBA39DF9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492EC-5911-44F1-949C-98B925D6400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5F12C-C314-4F8D-8FB9-FBCD82BF41B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06C0259-3470-4B34-9F43-AF18ED86465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E-Pick%20Cimeti&#232;res%20-%20Mars%2014%20(2).pdf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4005064"/>
            <a:ext cx="7777163" cy="2160588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fr-FR" sz="3600" dirty="0" smtClean="0">
                <a:latin typeface="Times New Roman" pitchFamily="18" charset="0"/>
              </a:rPr>
              <a:t>Assemblée Générale Ordinaire</a:t>
            </a:r>
          </a:p>
          <a:p>
            <a:pPr algn="r" eaLnBrk="1" hangingPunct="1">
              <a:lnSpc>
                <a:spcPct val="90000"/>
              </a:lnSpc>
            </a:pPr>
            <a:r>
              <a:rPr lang="fr-FR" sz="3600" i="1" dirty="0" smtClean="0">
                <a:latin typeface="Times New Roman" pitchFamily="18" charset="0"/>
              </a:rPr>
              <a:t>Saint-Roch ! Vous avez dit cimetière ?</a:t>
            </a:r>
          </a:p>
          <a:p>
            <a:pPr algn="l" eaLnBrk="1" hangingPunct="1">
              <a:lnSpc>
                <a:spcPct val="90000"/>
              </a:lnSpc>
            </a:pPr>
            <a:endParaRPr lang="fr-FR" sz="2800" i="1" dirty="0" smtClean="0">
              <a:latin typeface="Times New Roman" pitchFamily="18" charset="0"/>
            </a:endParaRPr>
          </a:p>
          <a:p>
            <a:pPr algn="r" eaLnBrk="1" hangingPunct="1">
              <a:lnSpc>
                <a:spcPct val="90000"/>
              </a:lnSpc>
            </a:pPr>
            <a:r>
              <a:rPr lang="fr-FR" sz="3600" dirty="0" smtClean="0">
                <a:latin typeface="Times New Roman" pitchFamily="18" charset="0"/>
              </a:rPr>
              <a:t>11 avril 2014</a:t>
            </a:r>
          </a:p>
        </p:txBody>
      </p:sp>
      <p:pic>
        <p:nvPicPr>
          <p:cNvPr id="8195" name="Picture 4" descr="vue-ad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04813"/>
            <a:ext cx="4681538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4525963"/>
          </a:xfrm>
        </p:spPr>
        <p:txBody>
          <a:bodyPr/>
          <a:lstStyle/>
          <a:p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0ctobre 2010</a:t>
            </a:r>
          </a:p>
          <a:p>
            <a:pPr>
              <a:buNone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	Participation à la restauration de la </a:t>
            </a:r>
            <a:br>
              <a:rPr lang="fr-FR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tombe de René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Vulliez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au cimetière </a:t>
            </a:r>
            <a:br>
              <a:rPr lang="fr-FR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du Petit Sablon à La Tronche 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H:\PORTRAITS_SEPULTURES_par-nom\Vulliez\DSC05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64904"/>
            <a:ext cx="5049366" cy="3789040"/>
          </a:xfrm>
          <a:prstGeom prst="rect">
            <a:avLst/>
          </a:prstGeom>
          <a:noFill/>
        </p:spPr>
      </p:pic>
      <p:pic>
        <p:nvPicPr>
          <p:cNvPr id="8197" name="Picture 5" descr="H:\PORTRAITS_SEPULTURES_par-nom\Vulliez\DSC053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149080"/>
            <a:ext cx="2939819" cy="2204864"/>
          </a:xfrm>
          <a:prstGeom prst="rect">
            <a:avLst/>
          </a:prstGeom>
          <a:noFill/>
        </p:spPr>
      </p:pic>
      <p:pic>
        <p:nvPicPr>
          <p:cNvPr id="8198" name="lightboxImage" descr="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5" y="692696"/>
            <a:ext cx="229592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/>
          <a:lstStyle/>
          <a:p>
            <a:r>
              <a:rPr lang="fr-FR" b="1" i="1" dirty="0" smtClean="0">
                <a:latin typeface="Times New Roman" pitchFamily="18" charset="0"/>
                <a:cs typeface="Times New Roman" pitchFamily="18" charset="0"/>
              </a:rPr>
              <a:t>Juillet 2011</a:t>
            </a:r>
          </a:p>
          <a:p>
            <a:pPr indent="12700">
              <a:buNone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Cérémonie du souvenir autour de la tombe de </a:t>
            </a:r>
            <a:br>
              <a:rPr lang="fr-FR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Léon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Zwingelstein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suite au renouvellement de </a:t>
            </a:r>
            <a:br>
              <a:rPr lang="fr-FR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sa concession par les associations Coutumes </a:t>
            </a:r>
            <a:br>
              <a:rPr lang="fr-FR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et traditions de l’Oisans et Caf de l’Oisans 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:\PORTRAITS_SEPULTURES_par-nom\Zwingelstein\Cérémonie_Zwing\La tombe avant restauration\DSC02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12976"/>
            <a:ext cx="1944216" cy="2592288"/>
          </a:xfrm>
          <a:prstGeom prst="rect">
            <a:avLst/>
          </a:prstGeom>
          <a:noFill/>
        </p:spPr>
      </p:pic>
      <p:pic>
        <p:nvPicPr>
          <p:cNvPr id="6" name="Picture 6" descr="H:\PORTRAITS_SEPULTURES_par-nom\Zwingelstein\Cérémonie_Zwing\DSC05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4797152"/>
            <a:ext cx="2160240" cy="1543029"/>
          </a:xfrm>
          <a:prstGeom prst="rect">
            <a:avLst/>
          </a:prstGeom>
          <a:noFill/>
        </p:spPr>
      </p:pic>
      <p:pic>
        <p:nvPicPr>
          <p:cNvPr id="7" name="Picture 5" descr="H:\PORTRAITS_SEPULTURES_par-nom\Zwingelstein\Cérémonie_Zwing\DSC054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980728"/>
            <a:ext cx="2538282" cy="3384376"/>
          </a:xfrm>
          <a:prstGeom prst="rect">
            <a:avLst/>
          </a:prstGeom>
          <a:noFill/>
        </p:spPr>
      </p:pic>
      <p:pic>
        <p:nvPicPr>
          <p:cNvPr id="8" name="Picture 2" descr="H:\PORTRAITS_SEPULTURES_par-nom\Zwingelstein\Cérémonie_Zwing\DSC054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2924944"/>
            <a:ext cx="380154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5656" y="3933056"/>
            <a:ext cx="7181428" cy="863600"/>
          </a:xfrm>
        </p:spPr>
        <p:txBody>
          <a:bodyPr/>
          <a:lstStyle/>
          <a:p>
            <a:pPr algn="r">
              <a:buFontTx/>
              <a:buNone/>
            </a:pPr>
            <a:r>
              <a:rPr lang="fr-FR" sz="4800" i="1" dirty="0" smtClean="0">
                <a:latin typeface="Times New Roman" pitchFamily="18" charset="0"/>
              </a:rPr>
              <a:t>Rapport financier</a:t>
            </a:r>
          </a:p>
        </p:txBody>
      </p:sp>
      <p:pic>
        <p:nvPicPr>
          <p:cNvPr id="12291" name="Picture 4" descr="vue-adb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88913"/>
            <a:ext cx="2665413" cy="18827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3" y="161925"/>
            <a:ext cx="7991475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90" y="332656"/>
            <a:ext cx="888331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08720"/>
            <a:ext cx="729155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2123728" y="0"/>
          <a:ext cx="4889500" cy="1076325"/>
        </p:xfrm>
        <a:graphic>
          <a:graphicData uri="http://schemas.openxmlformats.org/drawingml/2006/table">
            <a:tbl>
              <a:tblPr/>
              <a:tblGrid>
                <a:gridCol w="4889500"/>
              </a:tblGrid>
              <a:tr h="10763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latin typeface="Arial"/>
                        </a:rPr>
                        <a:t>Nouveau bulletin d'adhésion à valider par l'Assemblée Générale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3929063"/>
            <a:ext cx="8229600" cy="1439862"/>
          </a:xfrm>
        </p:spPr>
        <p:txBody>
          <a:bodyPr/>
          <a:lstStyle/>
          <a:p>
            <a:pPr algn="r">
              <a:buFontTx/>
              <a:buNone/>
            </a:pPr>
            <a:r>
              <a:rPr lang="fr-FR" sz="4000" i="1" smtClean="0">
                <a:latin typeface="Times New Roman" pitchFamily="18" charset="0"/>
              </a:rPr>
              <a:t>Renouvellement du Conseil d’Administration</a:t>
            </a:r>
          </a:p>
          <a:p>
            <a:endParaRPr lang="fr-FR" sz="4000" smtClean="0"/>
          </a:p>
        </p:txBody>
      </p:sp>
      <p:pic>
        <p:nvPicPr>
          <p:cNvPr id="14339" name="Picture 4" descr="vue-adb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88913"/>
            <a:ext cx="2592388" cy="177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764704"/>
            <a:ext cx="8229600" cy="634082"/>
          </a:xfrm>
        </p:spPr>
        <p:txBody>
          <a:bodyPr/>
          <a:lstStyle/>
          <a:p>
            <a:pPr algn="l"/>
            <a:r>
              <a:rPr lang="fr-FR" sz="3200" i="1" dirty="0" smtClean="0">
                <a:solidFill>
                  <a:schemeClr val="tx1"/>
                </a:solidFill>
                <a:latin typeface="Times New Roman" pitchFamily="18" charset="0"/>
              </a:rPr>
              <a:t>Sont en fin de mandat en 2014 </a:t>
            </a:r>
            <a:r>
              <a:rPr lang="fr-FR" sz="2800" i="1" dirty="0" smtClean="0">
                <a:solidFill>
                  <a:schemeClr val="tx1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908720"/>
            <a:ext cx="8568952" cy="5544616"/>
          </a:xfrm>
        </p:spPr>
        <p:txBody>
          <a:bodyPr/>
          <a:lstStyle/>
          <a:p>
            <a:endParaRPr lang="fr-FR" b="1" i="1" dirty="0" smtClean="0">
              <a:latin typeface="Times New Roman" pitchFamily="18" charset="0"/>
            </a:endParaRPr>
          </a:p>
          <a:p>
            <a:r>
              <a:rPr lang="fr-FR" b="1" i="1" dirty="0" smtClean="0">
                <a:latin typeface="Times New Roman" pitchFamily="18" charset="0"/>
              </a:rPr>
              <a:t>Jacques Teisseire de </a:t>
            </a:r>
            <a:r>
              <a:rPr lang="fr-FR" b="1" i="1" dirty="0" err="1" smtClean="0">
                <a:latin typeface="Times New Roman" pitchFamily="18" charset="0"/>
              </a:rPr>
              <a:t>Valdrôme</a:t>
            </a:r>
            <a:r>
              <a:rPr lang="fr-FR" i="1" dirty="0" smtClean="0">
                <a:latin typeface="Times New Roman" pitchFamily="18" charset="0"/>
              </a:rPr>
              <a:t> se représente</a:t>
            </a:r>
          </a:p>
          <a:p>
            <a:pPr>
              <a:spcAft>
                <a:spcPts val="600"/>
              </a:spcAft>
            </a:pPr>
            <a:r>
              <a:rPr lang="fr-FR" b="1" i="1" dirty="0" smtClean="0">
                <a:latin typeface="Times New Roman" pitchFamily="18" charset="0"/>
              </a:rPr>
              <a:t>Laurent </a:t>
            </a:r>
            <a:r>
              <a:rPr lang="fr-FR" b="1" i="1" dirty="0" err="1" smtClean="0">
                <a:latin typeface="Times New Roman" pitchFamily="18" charset="0"/>
              </a:rPr>
              <a:t>Bovagne</a:t>
            </a:r>
            <a:r>
              <a:rPr lang="fr-FR" i="1" dirty="0" smtClean="0">
                <a:latin typeface="Times New Roman" pitchFamily="18" charset="0"/>
              </a:rPr>
              <a:t>, se représente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endParaRPr lang="fr-FR" sz="2400" i="1" dirty="0" smtClean="0">
              <a:latin typeface="Times New Roman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i="1" dirty="0" smtClean="0">
                <a:latin typeface="Times New Roman" pitchFamily="18" charset="0"/>
              </a:rPr>
              <a:t>* * *</a:t>
            </a:r>
          </a:p>
          <a:p>
            <a:pPr>
              <a:spcBef>
                <a:spcPct val="0"/>
              </a:spcBef>
            </a:pPr>
            <a:r>
              <a:rPr lang="fr-FR" b="1" i="1" dirty="0" smtClean="0">
                <a:latin typeface="Times New Roman" pitchFamily="18" charset="0"/>
              </a:rPr>
              <a:t>Jean Le </a:t>
            </a:r>
            <a:r>
              <a:rPr lang="fr-FR" b="1" i="1" dirty="0" err="1" smtClean="0">
                <a:latin typeface="Times New Roman" pitchFamily="18" charset="0"/>
              </a:rPr>
              <a:t>Chatelier</a:t>
            </a:r>
            <a:r>
              <a:rPr lang="fr-FR" i="1" dirty="0" smtClean="0">
                <a:latin typeface="Times New Roman" pitchFamily="18" charset="0"/>
              </a:rPr>
              <a:t>, représentant l’association Stendhal, est remplacé au sein du C.A. par </a:t>
            </a:r>
            <a:r>
              <a:rPr lang="fr-FR" b="1" i="1" dirty="0" smtClean="0">
                <a:latin typeface="Times New Roman" pitchFamily="18" charset="0"/>
              </a:rPr>
              <a:t>Bruno Bertrand </a:t>
            </a:r>
            <a:endParaRPr lang="fr-FR" i="1" dirty="0" smtClean="0">
              <a:latin typeface="Times New Roman" pitchFamily="18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2400" i="1" dirty="0" smtClean="0">
                <a:latin typeface="Times New Roman" pitchFamily="18" charset="0"/>
              </a:rPr>
              <a:t>* * *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 dirty="0" smtClean="0">
                <a:latin typeface="Times New Roman" pitchFamily="18" charset="0"/>
              </a:rPr>
              <a:t>2 postes restés vacants sont à pourvoir, de nouvelles candidatures seraient les bienvenues 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i="1" dirty="0" smtClean="0">
              <a:latin typeface="Times New Roman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fr-FR" sz="2800" i="1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3789040"/>
            <a:ext cx="8229600" cy="1871712"/>
          </a:xfrm>
        </p:spPr>
        <p:txBody>
          <a:bodyPr/>
          <a:lstStyle/>
          <a:p>
            <a:pPr algn="r">
              <a:buFontTx/>
              <a:buNone/>
            </a:pPr>
            <a:r>
              <a:rPr lang="fr-FR" sz="4400" i="1" dirty="0" smtClean="0">
                <a:latin typeface="Times New Roman" pitchFamily="18" charset="0"/>
              </a:rPr>
              <a:t>Rapport d’activités 2013 </a:t>
            </a:r>
            <a:br>
              <a:rPr lang="fr-FR" sz="4400" i="1" dirty="0" smtClean="0">
                <a:latin typeface="Times New Roman" pitchFamily="18" charset="0"/>
              </a:rPr>
            </a:br>
            <a:r>
              <a:rPr lang="fr-FR" sz="4400" i="1" dirty="0" smtClean="0">
                <a:latin typeface="Times New Roman" pitchFamily="18" charset="0"/>
              </a:rPr>
              <a:t>&amp; projets 2014</a:t>
            </a:r>
          </a:p>
        </p:txBody>
      </p:sp>
      <p:pic>
        <p:nvPicPr>
          <p:cNvPr id="16387" name="Picture 4" descr="vue-adb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88913"/>
            <a:ext cx="2854325" cy="20161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6"/>
          <p:cNvSpPr>
            <a:spLocks noGrp="1"/>
          </p:cNvSpPr>
          <p:nvPr>
            <p:ph type="title"/>
          </p:nvPr>
        </p:nvSpPr>
        <p:spPr>
          <a:xfrm>
            <a:off x="0" y="332656"/>
            <a:ext cx="3455988" cy="765175"/>
          </a:xfrm>
        </p:spPr>
        <p:txBody>
          <a:bodyPr/>
          <a:lstStyle/>
          <a:p>
            <a:pPr eaLnBrk="1" hangingPunct="1"/>
            <a:r>
              <a:rPr lang="fr-FR" sz="3600" b="1" i="1" dirty="0" smtClean="0">
                <a:latin typeface="Times New Roman" pitchFamily="18" charset="0"/>
              </a:rPr>
              <a:t>Visites 2013</a:t>
            </a: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395536" y="1268760"/>
            <a:ext cx="316865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i="1" dirty="0">
                <a:latin typeface="Times New Roman" pitchFamily="18" charset="0"/>
              </a:rPr>
              <a:t>Nombres de visites </a:t>
            </a:r>
            <a:r>
              <a:rPr lang="fr-FR" sz="2000" b="1" i="1" dirty="0" smtClean="0">
                <a:latin typeface="Times New Roman" pitchFamily="18" charset="0"/>
              </a:rPr>
              <a:t>en 2013</a:t>
            </a:r>
            <a:endParaRPr lang="fr-FR" sz="2400" b="1" dirty="0"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fr-FR" sz="2000" b="1" dirty="0" smtClean="0">
                <a:latin typeface="Times New Roman" pitchFamily="18" charset="0"/>
              </a:rPr>
              <a:t>21 visites </a:t>
            </a:r>
            <a:r>
              <a:rPr lang="fr-FR" sz="2000" b="1" dirty="0">
                <a:latin typeface="Times New Roman" pitchFamily="18" charset="0"/>
              </a:rPr>
              <a:t>programmées</a:t>
            </a:r>
          </a:p>
          <a:p>
            <a:pPr>
              <a:spcBef>
                <a:spcPts val="600"/>
              </a:spcBef>
            </a:pPr>
            <a:r>
              <a:rPr lang="fr-FR" sz="2000" b="1" dirty="0" smtClean="0">
                <a:latin typeface="Times New Roman" pitchFamily="18" charset="0"/>
              </a:rPr>
              <a:t>8 visites «</a:t>
            </a:r>
            <a:r>
              <a:rPr lang="fr-FR" sz="2000" b="1" dirty="0">
                <a:latin typeface="Times New Roman" pitchFamily="18" charset="0"/>
              </a:rPr>
              <a:t> </a:t>
            </a:r>
            <a:r>
              <a:rPr lang="fr-FR" sz="2000" b="1" dirty="0" smtClean="0">
                <a:latin typeface="Times New Roman" pitchFamily="18" charset="0"/>
              </a:rPr>
              <a:t>privées</a:t>
            </a:r>
            <a:r>
              <a:rPr lang="fr-FR" sz="2000" b="1" dirty="0">
                <a:latin typeface="Times New Roman" pitchFamily="18" charset="0"/>
              </a:rPr>
              <a:t> »</a:t>
            </a:r>
          </a:p>
          <a:p>
            <a:pPr>
              <a:spcBef>
                <a:spcPts val="600"/>
              </a:spcBef>
            </a:pPr>
            <a:r>
              <a:rPr lang="fr-FR" sz="2000" b="1" dirty="0" smtClean="0">
                <a:latin typeface="Times New Roman" pitchFamily="18" charset="0"/>
              </a:rPr>
              <a:t>8 visites </a:t>
            </a:r>
            <a:r>
              <a:rPr lang="fr-FR" sz="2000" b="1" dirty="0">
                <a:latin typeface="Times New Roman" pitchFamily="18" charset="0"/>
              </a:rPr>
              <a:t>pendant les JPE</a:t>
            </a:r>
          </a:p>
          <a:p>
            <a:pPr>
              <a:spcBef>
                <a:spcPct val="50000"/>
              </a:spcBef>
            </a:pPr>
            <a:endParaRPr lang="fr-FR" dirty="0"/>
          </a:p>
        </p:txBody>
      </p:sp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3995936" y="3356992"/>
            <a:ext cx="4933181" cy="26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tabLst>
                <a:tab pos="177800" algn="l"/>
              </a:tabLst>
              <a:defRPr/>
            </a:pPr>
            <a:r>
              <a:rPr lang="fr-FR" sz="2000" b="1" i="1" dirty="0">
                <a:latin typeface="Times New Roman" pitchFamily="18" charset="0"/>
              </a:rPr>
              <a:t>	Fréquentation des visites</a:t>
            </a:r>
            <a:r>
              <a:rPr lang="fr-FR" sz="2000" i="1" dirty="0">
                <a:latin typeface="Times New Roman" pitchFamily="18" charset="0"/>
              </a:rPr>
              <a:t>  </a:t>
            </a:r>
          </a:p>
          <a:p>
            <a:pPr marL="177800" indent="-177800">
              <a:spcBef>
                <a:spcPts val="0"/>
              </a:spcBef>
              <a:tabLst>
                <a:tab pos="177800" algn="l"/>
              </a:tabLst>
              <a:defRPr/>
            </a:pPr>
            <a:endParaRPr lang="fr-FR" sz="800" b="1" dirty="0">
              <a:latin typeface="Times New Roman" pitchFamily="18" charset="0"/>
            </a:endParaRPr>
          </a:p>
          <a:p>
            <a:pPr marL="177800" indent="-177800">
              <a:spcBef>
                <a:spcPts val="0"/>
              </a:spcBef>
              <a:tabLst>
                <a:tab pos="177800" algn="l"/>
              </a:tabLst>
              <a:defRPr/>
            </a:pPr>
            <a:r>
              <a:rPr lang="fr-FR" sz="2000" b="1" dirty="0">
                <a:latin typeface="Times New Roman" pitchFamily="18" charset="0"/>
              </a:rPr>
              <a:t>	</a:t>
            </a:r>
            <a:r>
              <a:rPr lang="fr-FR" sz="2000" b="1" dirty="0" smtClean="0">
                <a:latin typeface="Times New Roman" pitchFamily="18" charset="0"/>
              </a:rPr>
              <a:t>362 </a:t>
            </a:r>
            <a:r>
              <a:rPr lang="fr-FR" sz="2000" b="1" dirty="0">
                <a:latin typeface="Times New Roman" pitchFamily="18" charset="0"/>
              </a:rPr>
              <a:t>visiteurs  </a:t>
            </a:r>
            <a:r>
              <a:rPr lang="fr-FR" sz="2000" b="1" dirty="0" smtClean="0">
                <a:latin typeface="Times New Roman" pitchFamily="18" charset="0"/>
              </a:rPr>
              <a:t>pendant l’année dont :</a:t>
            </a:r>
          </a:p>
          <a:p>
            <a:pPr marL="17780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tabLst>
                <a:tab pos="444500" algn="l"/>
              </a:tabLst>
              <a:defRPr/>
            </a:pPr>
            <a:r>
              <a:rPr lang="fr-FR" sz="2000" b="1" dirty="0" smtClean="0">
                <a:latin typeface="Times New Roman" pitchFamily="18" charset="0"/>
              </a:rPr>
              <a:t>	119 pour les visites programmées,</a:t>
            </a:r>
            <a:endParaRPr lang="fr-FR" sz="2000" b="1" dirty="0">
              <a:latin typeface="Times New Roman" pitchFamily="18" charset="0"/>
            </a:endParaRPr>
          </a:p>
          <a:p>
            <a:pPr marL="177800">
              <a:spcBef>
                <a:spcPts val="0"/>
              </a:spcBef>
              <a:buFont typeface="Arial" pitchFamily="34" charset="0"/>
              <a:buChar char="•"/>
              <a:tabLst>
                <a:tab pos="444500" algn="l"/>
              </a:tabLst>
              <a:defRPr/>
            </a:pPr>
            <a:r>
              <a:rPr lang="fr-FR" sz="2000" b="1" dirty="0">
                <a:latin typeface="Times New Roman" pitchFamily="18" charset="0"/>
              </a:rPr>
              <a:t> 	</a:t>
            </a:r>
            <a:r>
              <a:rPr lang="fr-FR" sz="2000" b="1" dirty="0" smtClean="0">
                <a:latin typeface="Times New Roman" pitchFamily="18" charset="0"/>
              </a:rPr>
              <a:t>86 pour les visites « privées »</a:t>
            </a:r>
          </a:p>
          <a:p>
            <a:pPr marL="177800">
              <a:spcBef>
                <a:spcPts val="0"/>
              </a:spcBef>
              <a:buFont typeface="Arial" pitchFamily="34" charset="0"/>
              <a:buChar char="•"/>
              <a:tabLst>
                <a:tab pos="444500" algn="l"/>
              </a:tabLst>
              <a:defRPr/>
            </a:pPr>
            <a:r>
              <a:rPr lang="fr-FR" sz="2000" b="1" dirty="0" smtClean="0">
                <a:latin typeface="Times New Roman" pitchFamily="18" charset="0"/>
              </a:rPr>
              <a:t>	157 aux les </a:t>
            </a:r>
            <a:r>
              <a:rPr lang="fr-FR" sz="2000" b="1" dirty="0">
                <a:latin typeface="Times New Roman" pitchFamily="18" charset="0"/>
              </a:rPr>
              <a:t>Journées du Patrimoine</a:t>
            </a:r>
          </a:p>
          <a:p>
            <a:pPr marL="88900" indent="-88900">
              <a:spcBef>
                <a:spcPts val="600"/>
              </a:spcBef>
              <a:tabLst>
                <a:tab pos="88900" algn="l"/>
              </a:tabLst>
              <a:defRPr/>
            </a:pPr>
            <a:r>
              <a:rPr lang="fr-FR" sz="2000" b="1" i="1" dirty="0">
                <a:latin typeface="Times New Roman" pitchFamily="18" charset="0"/>
              </a:rPr>
              <a:t>  </a:t>
            </a:r>
          </a:p>
          <a:p>
            <a:pPr>
              <a:defRPr/>
            </a:pPr>
            <a:endParaRPr lang="fr-FR" sz="2000" b="1" i="1" dirty="0">
              <a:latin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32656"/>
            <a:ext cx="4518454" cy="300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827584" y="5517232"/>
            <a:ext cx="7200800" cy="954107"/>
          </a:xfrm>
          <a:prstGeom prst="rect">
            <a:avLst/>
          </a:prstGeom>
          <a:noFill/>
          <a:ln>
            <a:solidFill>
              <a:srgbClr val="003366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Pour information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: Visiteurs du site internet en 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2013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fr-FR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5103</a:t>
            </a:r>
          </a:p>
          <a:p>
            <a:pPr>
              <a:tabLst>
                <a:tab pos="1968500" algn="l"/>
              </a:tabLst>
            </a:pP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	En janvier = 235 - En septembre : 612 (JPE)</a:t>
            </a:r>
          </a:p>
          <a:p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Pour mémoire : 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2010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fr-FR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3874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* 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fr-FR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3709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* 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2012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fr-FR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3399</a:t>
            </a:r>
            <a:endParaRPr lang="fr-FR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3" name="Picture 1" descr="H:\PHOTOTHEQUE\photos-visites\Visites printemps 2013\DSC07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068960"/>
            <a:ext cx="3096344" cy="2058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9952" y="332656"/>
            <a:ext cx="4752528" cy="2506290"/>
          </a:xfrm>
        </p:spPr>
        <p:txBody>
          <a:bodyPr/>
          <a:lstStyle/>
          <a:p>
            <a:r>
              <a:rPr lang="fr-FR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Plan aquarelle </a:t>
            </a:r>
            <a:br>
              <a:rPr lang="fr-FR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fr-FR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entre 1639 et 1642</a:t>
            </a:r>
            <a:r>
              <a:rPr lang="fr-FR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fr-FR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fr-FR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Ville dans l’enceinte fortifiée de Lesdiguières</a:t>
            </a:r>
            <a:r>
              <a:rPr lang="fr-FR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fr-FR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fr-FR" sz="1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Copie numérique - Bibliothèque Nationale de France</a:t>
            </a:r>
            <a:r>
              <a:rPr lang="fr-FR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fr-FR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fr-FR" sz="2400" dirty="0"/>
          </a:p>
        </p:txBody>
      </p:sp>
      <p:pic>
        <p:nvPicPr>
          <p:cNvPr id="4" name="Espace réservé du contenu 3" descr="P1040926 (1).JPG"/>
          <p:cNvPicPr>
            <a:picLocks noGrp="1"/>
          </p:cNvPicPr>
          <p:nvPr>
            <p:ph idx="1"/>
          </p:nvPr>
        </p:nvPicPr>
        <p:blipFill>
          <a:blip r:embed="rId3" cstate="print">
            <a:lum bright="7000"/>
          </a:blip>
          <a:srcRect r="7403"/>
          <a:stretch>
            <a:fillRect/>
          </a:stretch>
        </p:blipFill>
        <p:spPr>
          <a:xfrm>
            <a:off x="179512" y="260648"/>
            <a:ext cx="4104456" cy="2880320"/>
          </a:xfrm>
          <a:prstGeom prst="rect">
            <a:avLst/>
          </a:prstGeom>
        </p:spPr>
      </p:pic>
      <p:pic>
        <p:nvPicPr>
          <p:cNvPr id="5" name="Image 4" descr="P1040923 (1)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23928" y="2852936"/>
            <a:ext cx="4889454" cy="3586733"/>
          </a:xfrm>
          <a:prstGeom prst="rect">
            <a:avLst/>
          </a:prstGeom>
        </p:spPr>
      </p:pic>
      <p:pic>
        <p:nvPicPr>
          <p:cNvPr id="8" name="Image 7" descr="P1040925 (1)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520" y="3212976"/>
            <a:ext cx="1800200" cy="3384376"/>
          </a:xfrm>
          <a:prstGeom prst="rect">
            <a:avLst/>
          </a:prstGeom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195736" y="4221088"/>
            <a:ext cx="1704975" cy="14939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Légendes du plan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Q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– </a:t>
            </a:r>
            <a:r>
              <a:rPr kumimoji="0" lang="fr-F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Lazareto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ou lazaret L’hôpital des pestiférés et l’ancienne chapelle Saint-Roch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Mes images\Cimetières\Cim St-Roch Visites\2013 Visites\Visite Industriels 18 mai 13\2013-05-19 2013.05.18\2013.05.18 021.JPG"/>
          <p:cNvPicPr>
            <a:picLocks noChangeAspect="1" noChangeArrowheads="1"/>
          </p:cNvPicPr>
          <p:nvPr/>
        </p:nvPicPr>
        <p:blipFill>
          <a:blip r:embed="rId3" cstate="print"/>
          <a:srcRect l="12336" r="8323" b="9990"/>
          <a:stretch>
            <a:fillRect/>
          </a:stretch>
        </p:blipFill>
        <p:spPr bwMode="auto">
          <a:xfrm>
            <a:off x="467544" y="260648"/>
            <a:ext cx="4104456" cy="3104250"/>
          </a:xfrm>
          <a:prstGeom prst="rect">
            <a:avLst/>
          </a:prstGeom>
          <a:noFill/>
        </p:spPr>
      </p:pic>
      <p:pic>
        <p:nvPicPr>
          <p:cNvPr id="11268" name="Picture 4" descr="F:\Mes images\Cimetières\Cim St-Roch Visites\2013 Visites\Visite Les ecclésiastiques 20.04.13\Copie de 2013.04.20 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32656"/>
            <a:ext cx="2003258" cy="2880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b="2489"/>
          <a:stretch>
            <a:fillRect/>
          </a:stretch>
        </p:blipFill>
        <p:spPr bwMode="auto">
          <a:xfrm>
            <a:off x="1115616" y="3573016"/>
            <a:ext cx="1872208" cy="280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5" name="Picture 1" descr="H:\PHOTOTHEQUE\photos-visites\Visites printemps 2013\DSC076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501008"/>
            <a:ext cx="4404583" cy="30684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0"/>
            <a:ext cx="8208912" cy="648072"/>
          </a:xfrm>
        </p:spPr>
        <p:txBody>
          <a:bodyPr/>
          <a:lstStyle/>
          <a:p>
            <a:pPr algn="l"/>
            <a:r>
              <a:rPr lang="fr-FR" sz="3600" b="1" i="1" dirty="0" smtClean="0">
                <a:latin typeface="Times New Roman" pitchFamily="18" charset="0"/>
              </a:rPr>
              <a:t>Journées du patrimoine – </a:t>
            </a:r>
            <a:r>
              <a:rPr lang="fr-FR" sz="2400" b="1" i="1" dirty="0" smtClean="0">
                <a:latin typeface="Times New Roman" pitchFamily="18" charset="0"/>
              </a:rPr>
              <a:t>14 et 15 septembre 13</a:t>
            </a:r>
            <a:endParaRPr lang="fr-FR" sz="2400" b="1" i="1" dirty="0">
              <a:latin typeface="Times New Roman" pitchFamily="18" charset="0"/>
            </a:endParaRPr>
          </a:p>
        </p:txBody>
      </p:sp>
      <p:pic>
        <p:nvPicPr>
          <p:cNvPr id="4" name="Picture 2" descr="F:\Mes images\Cimetières\Cim St-Ferjus visites\JPE 2013\2013.09.14 0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024"/>
          <a:stretch>
            <a:fillRect/>
          </a:stretch>
        </p:blipFill>
        <p:spPr bwMode="auto">
          <a:xfrm>
            <a:off x="4932040" y="3573016"/>
            <a:ext cx="3852430" cy="2886481"/>
          </a:xfrm>
          <a:prstGeom prst="rect">
            <a:avLst/>
          </a:prstGeom>
          <a:noFill/>
        </p:spPr>
      </p:pic>
      <p:pic>
        <p:nvPicPr>
          <p:cNvPr id="48130" name="Picture 2" descr="C:\Documents and Settings\Mon PC\Mes documents\DOCUMENTS MCR\SAINT_ROCH\2013_année 2013\JPE_2013\DSC08050_2.JPG"/>
          <p:cNvPicPr>
            <a:picLocks noChangeAspect="1" noChangeArrowheads="1"/>
          </p:cNvPicPr>
          <p:nvPr/>
        </p:nvPicPr>
        <p:blipFill>
          <a:blip r:embed="rId4" cstate="print"/>
          <a:srcRect l="1726" t="19219" b="4926"/>
          <a:stretch>
            <a:fillRect/>
          </a:stretch>
        </p:blipFill>
        <p:spPr bwMode="auto">
          <a:xfrm>
            <a:off x="683568" y="764704"/>
            <a:ext cx="4450029" cy="2691057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5724128" y="548680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724128" y="476672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395536" y="4509120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5508104" y="692696"/>
            <a:ext cx="3168352" cy="220060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latin typeface="Times New Roman" pitchFamily="18" charset="0"/>
                <a:cs typeface="Arial" pitchFamily="34" charset="0"/>
              </a:rPr>
              <a:t>7 visites guidées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2000" b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157 visiteurs </a:t>
            </a:r>
          </a:p>
          <a:p>
            <a:pPr marL="444500" indent="-266700">
              <a:spcBef>
                <a:spcPts val="600"/>
              </a:spcBef>
              <a:buFont typeface="Arial" pitchFamily="34" charset="0"/>
              <a:buChar char="•"/>
            </a:pPr>
            <a:r>
              <a:rPr lang="fr-FR" b="1" dirty="0" smtClean="0">
                <a:latin typeface="Times New Roman" pitchFamily="18" charset="0"/>
                <a:cs typeface="Arial" pitchFamily="34" charset="0"/>
              </a:rPr>
              <a:t>98 </a:t>
            </a:r>
            <a:r>
              <a:rPr lang="fr-FR" b="1" i="1" dirty="0" smtClean="0">
                <a:latin typeface="Times New Roman" pitchFamily="18" charset="0"/>
                <a:cs typeface="Arial" pitchFamily="34" charset="0"/>
              </a:rPr>
              <a:t> à Saint-Roch</a:t>
            </a:r>
            <a:endParaRPr kumimoji="0" lang="fr-FR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444500" marR="0" lvl="0" indent="-2667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b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14  </a:t>
            </a:r>
            <a:r>
              <a:rPr kumimoji="0" lang="fr-FR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à La Tronche</a:t>
            </a:r>
          </a:p>
          <a:p>
            <a:pPr marL="444500" marR="0" lvl="0" indent="-2667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b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45</a:t>
            </a:r>
            <a:r>
              <a:rPr kumimoji="0" lang="fr-FR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 pour le circuit Champollion-Fourier</a:t>
            </a:r>
            <a:endParaRPr kumimoji="0" lang="fr-FR" b="1" i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:\4_Sauvegarde PC_marie-04-2014\St-roch en cours\photos JPE\DSC08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573016"/>
            <a:ext cx="3558135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4_Sauvegarde PC_marie-04-2014\St-roch en cours\photos JPE\DSC08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4441109" cy="2952328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79512" y="488575"/>
            <a:ext cx="48600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Reportage de France Bleue Isère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</a:t>
            </a:r>
            <a:r>
              <a:rPr kumimoji="0" lang="fr-FR" sz="2400" b="1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400" b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 septembre à 14h30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Visite de Fabien </a:t>
            </a:r>
            <a:r>
              <a:rPr kumimoji="0" lang="fr-FR" sz="2400" b="1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Déquier</a:t>
            </a:r>
            <a:endParaRPr kumimoji="0" lang="fr-FR" sz="2400" b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0032" y="1064106"/>
            <a:ext cx="3672408" cy="5732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i="1" dirty="0" smtClean="0">
                <a:latin typeface="Times New Roman" pitchFamily="18" charset="0"/>
                <a:cs typeface="Times New Roman" pitchFamily="18" charset="0"/>
              </a:rPr>
              <a:t>Reportage radiophonique sur Saint Roch site choisi parmi tant d’autres pour les Journées du Patrimoine. </a:t>
            </a:r>
          </a:p>
          <a:p>
            <a:pPr algn="just"/>
            <a:endParaRPr lang="fr-FR" sz="105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dirty="0" smtClean="0">
                <a:latin typeface="+mn-lt"/>
                <a:cs typeface="Times New Roman" pitchFamily="18" charset="0"/>
              </a:rPr>
              <a:t>Contenu du reportage :</a:t>
            </a:r>
          </a:p>
          <a:p>
            <a:pPr algn="just"/>
            <a:r>
              <a:rPr lang="fr-FR" sz="2200" b="1" i="1" dirty="0" smtClean="0">
                <a:latin typeface="Times New Roman" pitchFamily="18" charset="0"/>
                <a:cs typeface="Times New Roman" pitchFamily="18" charset="0"/>
              </a:rPr>
              <a:t>Brefs extraits du message d’accueil de la Présidente et témoignages de quelques visiteuses, ravies d'être là.</a:t>
            </a:r>
          </a:p>
          <a:p>
            <a:pPr algn="just"/>
            <a:r>
              <a:rPr lang="fr-FR" sz="2200" b="1" i="1" dirty="0" smtClean="0">
                <a:latin typeface="Times New Roman" pitchFamily="18" charset="0"/>
                <a:cs typeface="Times New Roman" pitchFamily="18" charset="0"/>
              </a:rPr>
              <a:t>Présentation par Fabien des sculpteurs qui ont œuvré à Saint-Roch. </a:t>
            </a:r>
            <a:endParaRPr lang="fr-FR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fr-FR" sz="1400" i="1" dirty="0" smtClean="0"/>
          </a:p>
          <a:p>
            <a:pPr algn="ctr"/>
            <a:r>
              <a:rPr lang="fr-FR" dirty="0" smtClean="0">
                <a:latin typeface="+mn-lt"/>
                <a:cs typeface="Times New Roman" pitchFamily="18" charset="0"/>
              </a:rPr>
              <a:t>Conclusion du journaliste </a:t>
            </a:r>
          </a:p>
          <a:p>
            <a:pPr algn="ctr"/>
            <a:r>
              <a:rPr lang="fr-FR" dirty="0" smtClean="0">
                <a:latin typeface="+mn-lt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fr-FR" sz="2200" b="1" i="1" dirty="0" smtClean="0">
                <a:latin typeface="Times New Roman" pitchFamily="18" charset="0"/>
                <a:cs typeface="Times New Roman" pitchFamily="18" charset="0"/>
              </a:rPr>
              <a:t>N'ayez pas peur de venir au cimetière.</a:t>
            </a:r>
            <a:endParaRPr lang="fr-FR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012974"/>
          </a:xfrm>
        </p:spPr>
        <p:txBody>
          <a:bodyPr/>
          <a:lstStyle/>
          <a:p>
            <a:r>
              <a:rPr lang="fr-FR" sz="3600" b="1" i="1" dirty="0" smtClean="0">
                <a:latin typeface="Times New Roman" pitchFamily="18" charset="0"/>
                <a:cs typeface="Times New Roman" pitchFamily="18" charset="0"/>
              </a:rPr>
              <a:t>Création de nouvelles affiches </a:t>
            </a:r>
            <a:endParaRPr lang="fr-FR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C:\Documents and Settings\Mon PC\Mes documents\DOCUMENTS MCR\SAINT_ROCH\St-roch en cours\EXPOSITION_2013\0-Affiches prêtes\Charles Bertier peintr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267" y="980728"/>
            <a:ext cx="3917717" cy="5570108"/>
          </a:xfrm>
          <a:prstGeom prst="rect">
            <a:avLst/>
          </a:prstGeom>
          <a:noFill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19979"/>
            <a:ext cx="3960440" cy="563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4032448" cy="573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 descr="C:\Documents and Settings\Mon PC\Mes documents\DOCUMENTS MCR\SAINT_ROCH\St-roch en cours\EXPOSITION_2013\0-Affiches prêtes\Anne Perr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548680"/>
            <a:ext cx="4000949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796950"/>
          </a:xfrm>
        </p:spPr>
        <p:txBody>
          <a:bodyPr/>
          <a:lstStyle/>
          <a:p>
            <a:r>
              <a:rPr lang="fr-FR" sz="3600" b="1" i="1" dirty="0" smtClean="0">
                <a:latin typeface="Times New Roman" pitchFamily="18" charset="0"/>
                <a:cs typeface="Times New Roman" pitchFamily="18" charset="0"/>
              </a:rPr>
              <a:t>Salon du régionalisme alpin 2013</a:t>
            </a:r>
            <a:endParaRPr lang="fr-FR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2004_St-Roch_en cours\Illustrations\photos Salon\2013.11.24 1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96752"/>
            <a:ext cx="7436614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2004_St-Roch_en cours\Illustrations\photos Salon\2013.11.23 0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772" y="260647"/>
            <a:ext cx="4020815" cy="3168353"/>
          </a:xfrm>
          <a:prstGeom prst="rect">
            <a:avLst/>
          </a:prstGeom>
          <a:noFill/>
        </p:spPr>
      </p:pic>
      <p:pic>
        <p:nvPicPr>
          <p:cNvPr id="2051" name="Picture 3" descr="G:\2004_St-Roch_en cours\Illustrations\photos Salon\2013.11.23 044.JPG"/>
          <p:cNvPicPr>
            <a:picLocks noChangeAspect="1" noChangeArrowheads="1"/>
          </p:cNvPicPr>
          <p:nvPr/>
        </p:nvPicPr>
        <p:blipFill>
          <a:blip r:embed="rId4" cstate="print"/>
          <a:srcRect l="8202"/>
          <a:stretch>
            <a:fillRect/>
          </a:stretch>
        </p:blipFill>
        <p:spPr bwMode="auto">
          <a:xfrm>
            <a:off x="4860032" y="3513830"/>
            <a:ext cx="4048763" cy="2939505"/>
          </a:xfrm>
          <a:prstGeom prst="rect">
            <a:avLst/>
          </a:prstGeom>
          <a:noFill/>
        </p:spPr>
      </p:pic>
      <p:pic>
        <p:nvPicPr>
          <p:cNvPr id="2052" name="Picture 4" descr="G:\2004_St-Roch_en cours\Illustrations\photos Salon\2013.11.22 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7478" y="260649"/>
            <a:ext cx="3284553" cy="4608511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39552" y="4869160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Bilan du Salon du livre</a:t>
            </a:r>
          </a:p>
          <a:p>
            <a:r>
              <a:rPr lang="fr-FR" dirty="0" smtClean="0"/>
              <a:t>-Dépenses : 143, 00 €</a:t>
            </a:r>
          </a:p>
          <a:p>
            <a:pPr>
              <a:buFontTx/>
              <a:buChar char="-"/>
            </a:pPr>
            <a:r>
              <a:rPr lang="fr-FR" dirty="0" smtClean="0"/>
              <a:t>Recettes : 77, 00 €</a:t>
            </a:r>
          </a:p>
          <a:p>
            <a:pPr>
              <a:buFontTx/>
              <a:buChar char="-"/>
            </a:pPr>
            <a:r>
              <a:rPr lang="fr-FR" dirty="0" smtClean="0"/>
              <a:t> soit un déficit de 66,00 €</a:t>
            </a:r>
          </a:p>
          <a:p>
            <a:r>
              <a:rPr lang="fr-FR" dirty="0" smtClean="0"/>
              <a:t>… mais un beau stand et de belles rencontres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Publications en cours et en projet</a:t>
            </a:r>
            <a:endParaRPr lang="fr-FR" sz="3600" b="1" i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Elaboration du plan et collecte de documents pour le livre sur Saint-Roch</a:t>
            </a:r>
          </a:p>
          <a:p>
            <a:pPr>
              <a:buNone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Des fascicules sur de nouveaux thèmes sont en projet : </a:t>
            </a:r>
            <a:br>
              <a:rPr lang="fr-FR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Les peintres, les sculpteurs,</a:t>
            </a:r>
          </a:p>
          <a:p>
            <a:pPr indent="12700">
              <a:buNone/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l’entourage de Stendhal,</a:t>
            </a:r>
          </a:p>
          <a:p>
            <a:pPr indent="12700">
              <a:buNone/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Les grognards, les poilus ?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5616" y="188640"/>
            <a:ext cx="6912768" cy="980728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Harmonisation en cours des couvertures et du contenu des brochures par Pierre Blanc</a:t>
            </a:r>
          </a:p>
          <a:p>
            <a:pPr marL="177800" indent="-177800">
              <a:spcBef>
                <a:spcPts val="1200"/>
              </a:spcBef>
              <a:buNone/>
            </a:pPr>
            <a:endParaRPr lang="fr-FR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/>
            <a:endParaRPr lang="fr-FR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3384376" cy="5024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268760"/>
            <a:ext cx="3337056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188640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 smtClean="0">
                <a:latin typeface="Times New Roman" pitchFamily="18" charset="0"/>
                <a:cs typeface="Times New Roman" pitchFamily="18" charset="0"/>
              </a:rPr>
              <a:t>Recherche des tombes de </a:t>
            </a:r>
            <a:br>
              <a:rPr lang="fr-FR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3600" b="1" i="1" dirty="0" smtClean="0">
                <a:latin typeface="Times New Roman" pitchFamily="18" charset="0"/>
                <a:cs typeface="Times New Roman" pitchFamily="18" charset="0"/>
              </a:rPr>
              <a:t>grognards à Saint-Roch </a:t>
            </a:r>
            <a:endParaRPr lang="fr-FR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11560" y="213285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83568" y="1410355"/>
            <a:ext cx="799288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/>
              <a:t>Joseph-Marie de </a:t>
            </a:r>
            <a:r>
              <a:rPr lang="fr-FR" b="1" dirty="0" err="1" smtClean="0"/>
              <a:t>Barral</a:t>
            </a:r>
            <a:r>
              <a:rPr lang="fr-FR" b="1" dirty="0" smtClean="0"/>
              <a:t> </a:t>
            </a:r>
            <a:endParaRPr lang="fr-FR" sz="1400" dirty="0" smtClean="0"/>
          </a:p>
          <a:p>
            <a:pPr>
              <a:spcBef>
                <a:spcPts val="400"/>
              </a:spcBef>
            </a:pPr>
            <a:r>
              <a:rPr lang="fr-FR" sz="1400" b="1" dirty="0" smtClean="0"/>
              <a:t> </a:t>
            </a:r>
            <a:r>
              <a:rPr lang="fr-FR" b="1" dirty="0" smtClean="0"/>
              <a:t>Honoré-Hugues </a:t>
            </a:r>
            <a:r>
              <a:rPr lang="fr-FR" b="1" dirty="0" err="1" smtClean="0"/>
              <a:t>Berriat</a:t>
            </a:r>
            <a:endParaRPr lang="fr-FR" sz="1400" dirty="0" smtClean="0"/>
          </a:p>
          <a:p>
            <a:pPr>
              <a:spcBef>
                <a:spcPts val="400"/>
              </a:spcBef>
            </a:pPr>
            <a:r>
              <a:rPr lang="fr-FR" sz="1400" b="1" dirty="0" smtClean="0"/>
              <a:t> </a:t>
            </a:r>
            <a:r>
              <a:rPr lang="fr-FR" b="1" dirty="0" smtClean="0"/>
              <a:t>Louis-Loup-Etienne-Martin </a:t>
            </a:r>
            <a:r>
              <a:rPr lang="fr-FR" b="1" dirty="0" err="1" smtClean="0"/>
              <a:t>Bougault</a:t>
            </a:r>
            <a:endParaRPr lang="fr-FR" sz="1400" dirty="0" smtClean="0"/>
          </a:p>
          <a:p>
            <a:pPr>
              <a:spcBef>
                <a:spcPts val="400"/>
              </a:spcBef>
            </a:pPr>
            <a:r>
              <a:rPr lang="fr-FR" sz="1400" b="1" dirty="0" smtClean="0"/>
              <a:t> </a:t>
            </a:r>
            <a:r>
              <a:rPr lang="fr-FR" b="1" dirty="0" smtClean="0"/>
              <a:t>Henri-Sébastien Dupuy de Bordes </a:t>
            </a:r>
            <a:r>
              <a:rPr lang="fr-FR" sz="1400" dirty="0" smtClean="0"/>
              <a:t>-</a:t>
            </a:r>
          </a:p>
          <a:p>
            <a:pPr>
              <a:spcBef>
                <a:spcPts val="400"/>
              </a:spcBef>
            </a:pPr>
            <a:r>
              <a:rPr lang="fr-FR" sz="1400" b="1" dirty="0" smtClean="0"/>
              <a:t> </a:t>
            </a:r>
            <a:r>
              <a:rPr lang="fr-FR" b="1" dirty="0" smtClean="0"/>
              <a:t>Joseph </a:t>
            </a:r>
            <a:r>
              <a:rPr lang="fr-FR" b="1" dirty="0" err="1" smtClean="0"/>
              <a:t>Ferlin</a:t>
            </a:r>
            <a:endParaRPr lang="fr-FR" sz="1400" dirty="0" smtClean="0"/>
          </a:p>
          <a:p>
            <a:pPr>
              <a:spcBef>
                <a:spcPts val="400"/>
              </a:spcBef>
            </a:pPr>
            <a:r>
              <a:rPr lang="fr-FR" b="1" dirty="0" smtClean="0"/>
              <a:t> Baron </a:t>
            </a:r>
            <a:r>
              <a:rPr lang="fr-FR" b="1" dirty="0" err="1" smtClean="0"/>
              <a:t>Gamon</a:t>
            </a:r>
            <a:r>
              <a:rPr lang="fr-FR" b="1" dirty="0" smtClean="0"/>
              <a:t> de </a:t>
            </a:r>
            <a:r>
              <a:rPr lang="fr-FR" b="1" dirty="0" err="1" smtClean="0"/>
              <a:t>Monval</a:t>
            </a:r>
            <a:r>
              <a:rPr lang="fr-FR" b="1" dirty="0" smtClean="0"/>
              <a:t> </a:t>
            </a:r>
            <a:r>
              <a:rPr lang="fr-FR" sz="1400" dirty="0" smtClean="0"/>
              <a:t>-</a:t>
            </a:r>
          </a:p>
          <a:p>
            <a:pPr>
              <a:spcBef>
                <a:spcPts val="400"/>
              </a:spcBef>
            </a:pPr>
            <a:r>
              <a:rPr lang="fr-FR" sz="1400" b="1" dirty="0" smtClean="0"/>
              <a:t> </a:t>
            </a:r>
            <a:r>
              <a:rPr lang="fr-FR" b="1" dirty="0" smtClean="0"/>
              <a:t>Joachim-</a:t>
            </a:r>
            <a:r>
              <a:rPr lang="fr-FR" b="1" dirty="0" err="1" smtClean="0"/>
              <a:t>Jérome</a:t>
            </a:r>
            <a:r>
              <a:rPr lang="fr-FR" b="1" dirty="0" smtClean="0"/>
              <a:t> </a:t>
            </a:r>
            <a:r>
              <a:rPr lang="fr-FR" b="1" dirty="0" err="1" smtClean="0"/>
              <a:t>Quiot</a:t>
            </a:r>
            <a:r>
              <a:rPr lang="fr-FR" b="1" dirty="0" smtClean="0"/>
              <a:t> du Passage</a:t>
            </a:r>
            <a:endParaRPr lang="fr-FR" sz="1400" dirty="0" smtClean="0"/>
          </a:p>
          <a:p>
            <a:pPr>
              <a:spcBef>
                <a:spcPts val="400"/>
              </a:spcBef>
            </a:pPr>
            <a:r>
              <a:rPr lang="fr-FR" b="1" dirty="0" smtClean="0"/>
              <a:t> Charles </a:t>
            </a:r>
            <a:r>
              <a:rPr lang="fr-FR" b="1" dirty="0" err="1" smtClean="0"/>
              <a:t>Renauldon</a:t>
            </a:r>
            <a:endParaRPr lang="fr-FR" sz="1400" i="1" dirty="0" smtClean="0"/>
          </a:p>
          <a:p>
            <a:pPr>
              <a:spcBef>
                <a:spcPts val="400"/>
              </a:spcBef>
            </a:pPr>
            <a:r>
              <a:rPr lang="fr-FR" b="1" dirty="0" smtClean="0"/>
              <a:t>Jean Gabriel Marchand</a:t>
            </a:r>
            <a:endParaRPr lang="fr-FR" sz="1400" dirty="0" smtClean="0"/>
          </a:p>
          <a:p>
            <a:pPr>
              <a:spcBef>
                <a:spcPts val="400"/>
              </a:spcBef>
            </a:pPr>
            <a:r>
              <a:rPr lang="fr-FR" sz="1400" b="1" i="1" dirty="0" smtClean="0"/>
              <a:t> </a:t>
            </a:r>
            <a:r>
              <a:rPr lang="fr-FR" b="1" dirty="0" smtClean="0"/>
              <a:t>Général Durand (Famille Réal) </a:t>
            </a:r>
            <a:endParaRPr lang="fr-FR" sz="1400" dirty="0" smtClean="0"/>
          </a:p>
          <a:p>
            <a:pPr>
              <a:spcBef>
                <a:spcPts val="400"/>
              </a:spcBef>
            </a:pPr>
            <a:r>
              <a:rPr lang="fr-FR" b="1" dirty="0" smtClean="0"/>
              <a:t> </a:t>
            </a:r>
            <a:r>
              <a:rPr lang="fr-FR" b="1" dirty="0" err="1" smtClean="0"/>
              <a:t>Guerin</a:t>
            </a:r>
            <a:r>
              <a:rPr lang="fr-FR" b="1" dirty="0" smtClean="0"/>
              <a:t> François</a:t>
            </a:r>
            <a:endParaRPr lang="fr-FR" sz="1400" dirty="0" smtClean="0"/>
          </a:p>
          <a:p>
            <a:pPr>
              <a:spcBef>
                <a:spcPts val="400"/>
              </a:spcBef>
            </a:pPr>
            <a:r>
              <a:rPr lang="fr-FR" b="1" dirty="0" smtClean="0"/>
              <a:t> Lieutenant Jacques-Célestin Jouguet 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 </a:t>
            </a:r>
            <a:r>
              <a:rPr lang="fr-FR" sz="1400" i="1" dirty="0" smtClean="0"/>
              <a:t>Période révolutionnaire</a:t>
            </a:r>
          </a:p>
          <a:p>
            <a:pPr>
              <a:spcBef>
                <a:spcPts val="400"/>
              </a:spcBef>
            </a:pPr>
            <a:r>
              <a:rPr lang="fr-FR" b="1" dirty="0" smtClean="0"/>
              <a:t>Lieutenant Général François Edouard </a:t>
            </a:r>
            <a:br>
              <a:rPr lang="fr-FR" b="1" dirty="0" smtClean="0"/>
            </a:br>
            <a:r>
              <a:rPr lang="fr-FR" b="1" dirty="0" err="1" smtClean="0"/>
              <a:t>Winceslas</a:t>
            </a:r>
            <a:r>
              <a:rPr lang="fr-FR" b="1" dirty="0" smtClean="0"/>
              <a:t> Augustin Hyppolite marquis d’Agoult</a:t>
            </a:r>
          </a:p>
          <a:p>
            <a:r>
              <a:rPr lang="fr-FR" sz="1400" i="1" dirty="0" smtClean="0"/>
              <a:t>Officier napoléonien possible mais pas d’éléments biographiques ?</a:t>
            </a:r>
          </a:p>
          <a:p>
            <a:endParaRPr lang="fr-FR" sz="1400" b="1" dirty="0" smtClean="0"/>
          </a:p>
          <a:p>
            <a:pPr>
              <a:tabLst>
                <a:tab pos="4572000" algn="r"/>
              </a:tabLst>
            </a:pPr>
            <a:r>
              <a:rPr lang="fr-FR" sz="1400" b="1" dirty="0" smtClean="0"/>
              <a:t>	</a:t>
            </a:r>
            <a:endParaRPr lang="fr-FR" sz="1400" i="1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484784"/>
            <a:ext cx="277953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5724128" y="5445224"/>
            <a:ext cx="2987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 smtClean="0"/>
              <a:t>Louis </a:t>
            </a:r>
            <a:r>
              <a:rPr lang="fr-FR" b="1" dirty="0" err="1" smtClean="0"/>
              <a:t>Bégot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1200" i="1" dirty="0" smtClean="0"/>
              <a:t>Zone 07 gauche -Case 16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1680" y="3861048"/>
            <a:ext cx="6969968" cy="863600"/>
          </a:xfrm>
        </p:spPr>
        <p:txBody>
          <a:bodyPr/>
          <a:lstStyle/>
          <a:p>
            <a:pPr algn="r">
              <a:buFontTx/>
              <a:buNone/>
            </a:pPr>
            <a:r>
              <a:rPr lang="fr-FR" sz="4800" i="1" dirty="0" smtClean="0">
                <a:latin typeface="Times New Roman" pitchFamily="18" charset="0"/>
              </a:rPr>
              <a:t>Rapport moral</a:t>
            </a:r>
          </a:p>
        </p:txBody>
      </p:sp>
      <p:pic>
        <p:nvPicPr>
          <p:cNvPr id="10243" name="Picture 4" descr="vue-adb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88913"/>
            <a:ext cx="2955925" cy="20875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4464496"/>
          </a:xfrm>
        </p:spPr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Picture 1" descr="E:\PHOTOTHEQUE\photos-majastre\cim1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294" y="1844824"/>
            <a:ext cx="6603808" cy="431646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59632" y="764704"/>
            <a:ext cx="61206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0" algn="r"/>
              </a:tabLst>
            </a:pPr>
            <a:r>
              <a:rPr lang="fr-FR" b="1" dirty="0" err="1" smtClean="0"/>
              <a:t>Guimenet</a:t>
            </a:r>
            <a:r>
              <a:rPr lang="fr-FR" b="1" dirty="0" smtClean="0"/>
              <a:t> Hugues</a:t>
            </a:r>
            <a:r>
              <a:rPr lang="fr-FR" dirty="0" smtClean="0"/>
              <a:t> </a:t>
            </a:r>
            <a:endParaRPr lang="fr-FR" sz="2000" dirty="0" smtClean="0"/>
          </a:p>
          <a:p>
            <a:pPr algn="r">
              <a:tabLst>
                <a:tab pos="4572000" algn="r"/>
              </a:tabLst>
            </a:pPr>
            <a:r>
              <a:rPr lang="fr-FR" sz="1600" dirty="0" smtClean="0"/>
              <a:t>T</a:t>
            </a:r>
            <a:r>
              <a:rPr lang="fr-FR" sz="1600" i="1" dirty="0" smtClean="0"/>
              <a:t>ombe détruite</a:t>
            </a:r>
          </a:p>
          <a:p>
            <a:pPr algn="r">
              <a:tabLst>
                <a:tab pos="4572000" algn="r"/>
              </a:tabLst>
            </a:pPr>
            <a:r>
              <a:rPr lang="fr-FR" sz="1400" i="1" dirty="0" smtClean="0"/>
              <a:t>Anciennement Carré Z, Rang 10, tombe 19 et 20</a:t>
            </a:r>
            <a:endParaRPr lang="fr-FR" sz="1400" dirty="0" smtClean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1619672" y="1484784"/>
            <a:ext cx="1800200" cy="24482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50106"/>
          </a:xfrm>
        </p:spPr>
        <p:txBody>
          <a:bodyPr/>
          <a:lstStyle/>
          <a:p>
            <a:r>
              <a:rPr lang="fr-FR" sz="3600" b="1" i="1" dirty="0" smtClean="0">
                <a:latin typeface="Times New Roman" pitchFamily="18" charset="0"/>
                <a:cs typeface="Times New Roman" pitchFamily="18" charset="0"/>
              </a:rPr>
              <a:t>A la recherche des poilus à Saint-Roch </a:t>
            </a:r>
            <a:endParaRPr lang="fr-FR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314274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 descr="F:\Mes images\Cimetières\Cim GRENOBLE St-Roch\Poilus de 14-18\ALLOUARD Gaston C2 Rg11 T6819-6820\2014.03.28 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412776"/>
            <a:ext cx="2880320" cy="518311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788024" y="558924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Exemple de monument de 14/18 : </a:t>
            </a:r>
            <a:br>
              <a:rPr lang="fr-FR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celui de Gaston </a:t>
            </a:r>
            <a:r>
              <a:rPr lang="fr-FR" sz="2000" i="1" dirty="0" err="1" smtClean="0">
                <a:latin typeface="Times New Roman" pitchFamily="18" charset="0"/>
                <a:cs typeface="Times New Roman" pitchFamily="18" charset="0"/>
              </a:rPr>
              <a:t>Allouard</a:t>
            </a:r>
            <a:endParaRPr lang="fr-FR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1560" y="90872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Inventaire des sépultures des soldats de la guerre de 14-18</a:t>
            </a:r>
            <a:endParaRPr lang="fr-FR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800" dirty="0" smtClean="0">
                <a:latin typeface="Times New Roman" pitchFamily="18" charset="0"/>
                <a:cs typeface="Times New Roman" pitchFamily="18" charset="0"/>
              </a:rPr>
            </a:b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77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8892480" cy="592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51520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Times New Roman" pitchFamily="18" charset="0"/>
                <a:cs typeface="Times New Roman" pitchFamily="18" charset="0"/>
              </a:rPr>
              <a:t>Recherches aux archives municipales</a:t>
            </a:r>
            <a:endParaRPr lang="fr-FR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10344"/>
          </a:xfrm>
        </p:spPr>
        <p:txBody>
          <a:bodyPr/>
          <a:lstStyle/>
          <a:p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Rénovation et nettoyage de tombes</a:t>
            </a:r>
            <a:endParaRPr lang="fr-FR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7" descr="DSC0746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2988" r="5901"/>
          <a:stretch>
            <a:fillRect/>
          </a:stretch>
        </p:blipFill>
        <p:spPr bwMode="auto">
          <a:xfrm>
            <a:off x="539552" y="980728"/>
            <a:ext cx="313464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9"/>
          <p:cNvSpPr txBox="1">
            <a:spLocks noChangeArrowheads="1"/>
          </p:cNvSpPr>
          <p:nvPr/>
        </p:nvSpPr>
        <p:spPr bwMode="auto">
          <a:xfrm>
            <a:off x="467544" y="4077072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dirty="0">
                <a:latin typeface="Times New Roman" pitchFamily="18" charset="0"/>
                <a:cs typeface="Times New Roman" pitchFamily="18" charset="0"/>
              </a:rPr>
              <a:t>Augustine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Gandolfo - </a:t>
            </a: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Dompteuse</a:t>
            </a:r>
            <a:endParaRPr lang="fr-F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4581128"/>
            <a:ext cx="468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buFont typeface="Arial" pitchFamily="34" charset="0"/>
              <a:buChar char="•"/>
            </a:pP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Devis en cours</a:t>
            </a:r>
          </a:p>
          <a:p>
            <a:pPr marL="187325" indent="-187325">
              <a:buFont typeface="Arial" pitchFamily="34" charset="0"/>
              <a:buChar char="•"/>
            </a:pP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R.V.  pris avec un correspondant du D.L. pour la parution d’un article pendant la Foire des Rameaux avec lancement d’une souscription pour la restauration de la grille et de la stèle.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2004_St-Roch_en cours\Le Petit journal illustre du 25 avril 1891 Mort de Rosita Gandolf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980728"/>
            <a:ext cx="3691603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/>
          <p:cNvSpPr>
            <a:spLocks noGrp="1"/>
          </p:cNvSpPr>
          <p:nvPr>
            <p:ph type="title"/>
          </p:nvPr>
        </p:nvSpPr>
        <p:spPr>
          <a:xfrm>
            <a:off x="395536" y="1340768"/>
            <a:ext cx="2304256" cy="576064"/>
          </a:xfrm>
        </p:spPr>
        <p:txBody>
          <a:bodyPr/>
          <a:lstStyle/>
          <a:p>
            <a:pPr algn="l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Isaure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Luzet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1800" i="1" dirty="0" smtClean="0">
                <a:latin typeface="Times New Roman" pitchFamily="18" charset="0"/>
                <a:cs typeface="Times New Roman" pitchFamily="18" charset="0"/>
              </a:rPr>
              <a:t>Juste des nations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000" dirty="0" smtClean="0">
                <a:latin typeface="Times New Roman" pitchFamily="18" charset="0"/>
                <a:cs typeface="Times New Roman" pitchFamily="18" charset="0"/>
              </a:rPr>
            </a:b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Espace réservé du contenu 3" descr="Luzet_Isaur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8750" r="28516"/>
          <a:stretch>
            <a:fillRect/>
          </a:stretch>
        </p:blipFill>
        <p:spPr>
          <a:xfrm>
            <a:off x="395536" y="1916831"/>
            <a:ext cx="3024336" cy="4301431"/>
          </a:xfrm>
        </p:spPr>
      </p:pic>
      <p:sp>
        <p:nvSpPr>
          <p:cNvPr id="5" name="ZoneTexte 4"/>
          <p:cNvSpPr txBox="1"/>
          <p:nvPr/>
        </p:nvSpPr>
        <p:spPr>
          <a:xfrm>
            <a:off x="395536" y="404664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Exemples de tombes à nettoyer</a:t>
            </a:r>
            <a:endParaRPr lang="fr-FR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:\PORTRAITS_SEPULTURES_par-nom\Bank Raymond\DSC04574b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920181"/>
            <a:ext cx="2088232" cy="427359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732240" y="1196752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Raymond Bank </a:t>
            </a: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Résistant</a:t>
            </a:r>
            <a:endParaRPr lang="fr-FR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H:\PORTRAITS_SEPULTURES_par-nom\ding Henry\Tombe_D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276872"/>
            <a:ext cx="2645002" cy="3528392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3779912" y="141277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Henry Ding</a:t>
            </a:r>
            <a:br>
              <a:rPr lang="fr-FR" sz="200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fr-FR" i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Sculpteur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87824" y="188640"/>
            <a:ext cx="3923928" cy="706090"/>
          </a:xfrm>
        </p:spPr>
        <p:txBody>
          <a:bodyPr/>
          <a:lstStyle/>
          <a:p>
            <a:pPr algn="l"/>
            <a:r>
              <a:rPr lang="fr-FR" sz="2400" b="1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Tombe à remettre en état</a:t>
            </a:r>
          </a:p>
        </p:txBody>
      </p:sp>
      <p:pic>
        <p:nvPicPr>
          <p:cNvPr id="3074" name="Picture 2" descr="H:\PORTRAITS_SEPULTURES_par-nom\Basset Urbain\DSC076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3066111" cy="4525962"/>
          </a:xfrm>
          <a:prstGeom prst="rect">
            <a:avLst/>
          </a:prstGeom>
          <a:noFill/>
        </p:spPr>
      </p:pic>
      <p:pic>
        <p:nvPicPr>
          <p:cNvPr id="3075" name="Picture 3" descr="H:\PORTRAITS_SEPULTURES_par-nom\Basset Urbain\DSC076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5229200"/>
            <a:ext cx="2058075" cy="1368152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251520" y="69269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La tombe d’Urbain Basset </a:t>
            </a:r>
            <a:br>
              <a:rPr lang="fr-FR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Sculpteur</a:t>
            </a:r>
            <a:endParaRPr lang="fr-FR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P51600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124744"/>
            <a:ext cx="1296144" cy="159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724128" y="98072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Œuvres d’Urbain Basset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http://upload.wikimedia.org/wikipedia/commons/b/b7/Les_premi%C3%A8res_fleurs.JPG"/>
          <p:cNvPicPr>
            <a:picLocks noChangeAspect="1" noChangeArrowheads="1"/>
          </p:cNvPicPr>
          <p:nvPr/>
        </p:nvPicPr>
        <p:blipFill>
          <a:blip r:embed="rId6" cstate="print"/>
          <a:srcRect l="31560" r="7988"/>
          <a:stretch>
            <a:fillRect/>
          </a:stretch>
        </p:blipFill>
        <p:spPr bwMode="auto">
          <a:xfrm>
            <a:off x="7020363" y="1484784"/>
            <a:ext cx="1665010" cy="3672408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6948264" y="5157192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 smtClean="0">
                <a:latin typeface="Times New Roman" pitchFamily="18" charset="0"/>
                <a:cs typeface="Times New Roman" pitchFamily="18" charset="0"/>
              </a:rPr>
              <a:t>Les premières fleurs  </a:t>
            </a: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Musée de Grenoble</a:t>
            </a:r>
            <a:endParaRPr lang="fr-FR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 descr="http://www.proantic.com/galerie/origines/img/small/9000-1.jpg"/>
          <p:cNvPicPr>
            <a:picLocks noChangeAspect="1" noChangeArrowheads="1"/>
          </p:cNvPicPr>
          <p:nvPr/>
        </p:nvPicPr>
        <p:blipFill>
          <a:blip r:embed="rId7" cstate="print"/>
          <a:srcRect l="22680" r="20621"/>
          <a:stretch>
            <a:fillRect/>
          </a:stretch>
        </p:blipFill>
        <p:spPr bwMode="auto">
          <a:xfrm>
            <a:off x="4644008" y="2924944"/>
            <a:ext cx="1728192" cy="3048000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5580112" y="1412776"/>
            <a:ext cx="12241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 smtClean="0">
                <a:latin typeface="Times New Roman" pitchFamily="18" charset="0"/>
                <a:cs typeface="Times New Roman" pitchFamily="18" charset="0"/>
              </a:rPr>
              <a:t>Buste Casimir </a:t>
            </a:r>
            <a:r>
              <a:rPr lang="fr-FR" sz="1400" b="1" i="1" dirty="0" err="1" smtClean="0">
                <a:latin typeface="Times New Roman" pitchFamily="18" charset="0"/>
                <a:cs typeface="Times New Roman" pitchFamily="18" charset="0"/>
              </a:rPr>
              <a:t>Brenier</a:t>
            </a:r>
            <a:endParaRPr lang="fr-FR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Cimetière Saint-Roch</a:t>
            </a:r>
            <a:endParaRPr lang="fr-FR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644008" y="6021288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 smtClean="0">
                <a:latin typeface="Times New Roman" pitchFamily="18" charset="0"/>
                <a:cs typeface="Times New Roman" pitchFamily="18" charset="0"/>
              </a:rPr>
              <a:t>Le Torrent</a:t>
            </a:r>
            <a:endParaRPr lang="fr-FR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20080"/>
          </a:xfrm>
        </p:spPr>
        <p:txBody>
          <a:bodyPr/>
          <a:lstStyle/>
          <a:p>
            <a:pPr eaLnBrk="1" hangingPunct="1"/>
            <a:r>
              <a:rPr lang="fr-FR" sz="3600" b="1" dirty="0" smtClean="0">
                <a:latin typeface="Times New Roman" pitchFamily="18" charset="0"/>
              </a:rPr>
              <a:t>Vandalisme au cimetière </a:t>
            </a:r>
            <a:r>
              <a:rPr lang="fr-FR" sz="3600" b="1" dirty="0" err="1" smtClean="0">
                <a:latin typeface="Times New Roman" pitchFamily="18" charset="0"/>
              </a:rPr>
              <a:t>Saint-roch</a:t>
            </a:r>
            <a:endParaRPr lang="fr-FR" sz="3600" b="1" dirty="0" smtClean="0">
              <a:latin typeface="Times New Roman" pitchFamily="18" charset="0"/>
            </a:endParaRPr>
          </a:p>
        </p:txBody>
      </p:sp>
      <p:pic>
        <p:nvPicPr>
          <p:cNvPr id="4097" name="Picture 1" descr="E:\PORTRAITS_SEPULTURES_par-nom\Magnan_Christophe\Magnan-Christophe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80728"/>
            <a:ext cx="3112512" cy="4608512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33665" t="30053" r="34612" b="10452"/>
          <a:stretch>
            <a:fillRect/>
          </a:stretch>
        </p:blipFill>
        <p:spPr bwMode="auto">
          <a:xfrm>
            <a:off x="611560" y="980728"/>
            <a:ext cx="3096344" cy="467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899592" y="5805264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>
                <a:latin typeface="Times New Roman" pitchFamily="18" charset="0"/>
              </a:rPr>
              <a:t>Le Temps d’Henry Ding </a:t>
            </a:r>
          </a:p>
          <a:p>
            <a:pPr algn="ctr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Avant et après le vol de la faux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fr-FR" sz="3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La statue vandalisée en février 2014 </a:t>
            </a:r>
            <a:endParaRPr lang="fr-FR" sz="3200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2" descr="E:\PORTRAITS_SEPULTURES_par-nom\Magnan_Christophe\DSC088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25497"/>
          <a:stretch>
            <a:fillRect/>
          </a:stretch>
        </p:blipFill>
        <p:spPr bwMode="auto">
          <a:xfrm>
            <a:off x="4788024" y="1052736"/>
            <a:ext cx="3260127" cy="2908920"/>
          </a:xfrm>
          <a:prstGeom prst="rect">
            <a:avLst/>
          </a:prstGeom>
          <a:noFill/>
        </p:spPr>
      </p:pic>
      <p:pic>
        <p:nvPicPr>
          <p:cNvPr id="5" name="Espace réservé du contenu 4" descr="DSC088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88024" y="4437112"/>
            <a:ext cx="3184292" cy="211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E:\PORTRAITS_SEPULTURES_par-nom\Magnan_Christophe\2014.02.19 342.JPG"/>
          <p:cNvPicPr>
            <a:picLocks noChangeAspect="1" noChangeArrowheads="1"/>
          </p:cNvPicPr>
          <p:nvPr/>
        </p:nvPicPr>
        <p:blipFill>
          <a:blip r:embed="rId5" cstate="print"/>
          <a:srcRect l="31419" r="32481"/>
          <a:stretch>
            <a:fillRect/>
          </a:stretch>
        </p:blipFill>
        <p:spPr bwMode="auto">
          <a:xfrm>
            <a:off x="1115616" y="980728"/>
            <a:ext cx="3080448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Belle rénovation</a:t>
            </a:r>
            <a:endParaRPr lang="fr-FR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229" t="6152"/>
          <a:stretch>
            <a:fillRect/>
          </a:stretch>
        </p:blipFill>
        <p:spPr bwMode="auto">
          <a:xfrm>
            <a:off x="323528" y="1844823"/>
            <a:ext cx="3816424" cy="368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916832"/>
            <a:ext cx="448319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43608" y="2204864"/>
            <a:ext cx="61206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u="sng" dirty="0" smtClean="0">
                <a:solidFill>
                  <a:srgbClr val="C00000"/>
                </a:solidFill>
                <a:latin typeface="Book Antiqua" pitchFamily="18" charset="0"/>
                <a:hlinkClick r:id="rId3" action="ppaction://hlinkfile"/>
              </a:rPr>
              <a:t>Le nouveau guide </a:t>
            </a:r>
          </a:p>
          <a:p>
            <a:r>
              <a:rPr lang="fr-FR" sz="4400" b="1" u="sng" dirty="0" smtClean="0">
                <a:solidFill>
                  <a:srgbClr val="C00000"/>
                </a:solidFill>
                <a:latin typeface="Book Antiqua" pitchFamily="18" charset="0"/>
                <a:hlinkClick r:id="rId3" action="ppaction://hlinkfile"/>
              </a:rPr>
              <a:t>des cimetières</a:t>
            </a:r>
          </a:p>
          <a:p>
            <a:pPr algn="r"/>
            <a:r>
              <a:rPr lang="fr-FR" sz="4400" dirty="0" smtClean="0">
                <a:solidFill>
                  <a:srgbClr val="FF9933"/>
                </a:solidFill>
                <a:latin typeface="Book Antiqua" pitchFamily="18" charset="0"/>
              </a:rPr>
              <a:t>par </a:t>
            </a:r>
            <a:r>
              <a:rPr lang="fr-FR" sz="4400" dirty="0" err="1" smtClean="0">
                <a:solidFill>
                  <a:srgbClr val="FF9933"/>
                </a:solidFill>
                <a:latin typeface="Book Antiqua" pitchFamily="18" charset="0"/>
              </a:rPr>
              <a:t>E.Pick</a:t>
            </a:r>
            <a:endParaRPr lang="fr-FR" sz="4400" dirty="0">
              <a:solidFill>
                <a:srgbClr val="FF9933"/>
              </a:solidFill>
              <a:latin typeface="Book Antiqua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43608" y="476672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Géolocalisation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de sépultures et d’aide à la visite piétonne</a:t>
            </a:r>
            <a:r>
              <a:rPr lang="fr-FR" sz="2800" b="1" dirty="0" smtClean="0">
                <a:solidFill>
                  <a:srgbClr val="FF9933"/>
                </a:solidFill>
              </a:rPr>
              <a:t>.</a:t>
            </a:r>
            <a:endParaRPr lang="fr-FR" sz="2800" dirty="0">
              <a:solidFill>
                <a:srgbClr val="FF9933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15816" y="5445224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 smtClean="0">
                <a:latin typeface="Times New Roman" pitchFamily="18" charset="0"/>
                <a:cs typeface="Times New Roman" pitchFamily="18" charset="0"/>
              </a:rPr>
              <a:t>Rencontre avec </a:t>
            </a:r>
            <a:r>
              <a:rPr lang="fr-FR" sz="3600" b="1" i="1" dirty="0" err="1" smtClean="0">
                <a:latin typeface="Times New Roman" pitchFamily="18" charset="0"/>
                <a:cs typeface="Times New Roman" pitchFamily="18" charset="0"/>
              </a:rPr>
              <a:t>E.Pick</a:t>
            </a:r>
            <a:endParaRPr lang="fr-FR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584176"/>
          </a:xfrm>
        </p:spPr>
        <p:txBody>
          <a:bodyPr/>
          <a:lstStyle/>
          <a:p>
            <a:pPr algn="l"/>
            <a:r>
              <a:rPr lang="fr-FR" i="1" dirty="0" smtClean="0">
                <a:latin typeface="Book Antiqua" pitchFamily="18" charset="0"/>
              </a:rPr>
              <a:t>2004 – 2014 - </a:t>
            </a:r>
            <a:r>
              <a:rPr lang="fr-FR" sz="3600" i="1" dirty="0" smtClean="0">
                <a:latin typeface="Book Antiqua" pitchFamily="18" charset="0"/>
              </a:rPr>
              <a:t>L’association « Saint-Roch ! Vous avez dit cimetière » a 10 ans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0" y="1772816"/>
            <a:ext cx="5724128" cy="4752528"/>
          </a:xfrm>
        </p:spPr>
        <p:txBody>
          <a:bodyPr/>
          <a:lstStyle/>
          <a:p>
            <a:pPr algn="ctr">
              <a:buNone/>
            </a:pP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Les dates marquantes de l’association</a:t>
            </a:r>
          </a:p>
          <a:p>
            <a:pPr marL="449263" indent="-274638"/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A l’origine, en 2003 </a:t>
            </a:r>
          </a:p>
          <a:p>
            <a:pPr marL="363538" indent="-188913">
              <a:buNone/>
              <a:tabLst>
                <a:tab pos="363538" algn="l"/>
              </a:tabLst>
            </a:pPr>
            <a:r>
              <a:rPr lang="fr-FR" sz="28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Ecriture du chapitre  « Le cimetière Saint-Roch, un petit Père Lachaise » pour le livre Mémoire de l’Ile édité par l’Union de Quartier de l’Ile Verte, par Philippe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Fraboni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et Marie-Claire Rivoire.</a:t>
            </a:r>
          </a:p>
          <a:p>
            <a:pPr marL="363538" indent="0">
              <a:buNone/>
              <a:tabLst>
                <a:tab pos="363538" algn="l"/>
              </a:tabLst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Premier travail d’identification des tombes remarquables et Prise de contact avec les concessionnaires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6750" y="2204864"/>
            <a:ext cx="274171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i="1" dirty="0" smtClean="0">
                <a:latin typeface="Times New Roman" pitchFamily="18" charset="0"/>
                <a:cs typeface="Times New Roman" pitchFamily="18" charset="0"/>
              </a:rPr>
              <a:t>Des projets pour 2014</a:t>
            </a:r>
            <a:endParaRPr lang="fr-FR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032448"/>
          </a:xfrm>
        </p:spPr>
        <p:txBody>
          <a:bodyPr/>
          <a:lstStyle/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Visites hors les murs</a:t>
            </a:r>
            <a:endParaRPr lang="fr-F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Cimetière de Vizille par Denis Bellon </a:t>
            </a:r>
            <a:r>
              <a:rPr lang="fr-FR" sz="2400" i="1" dirty="0" smtClean="0">
                <a:latin typeface="Times New Roman" pitchFamily="18" charset="0"/>
                <a:cs typeface="Times New Roman" pitchFamily="18" charset="0"/>
              </a:rPr>
              <a:t>(Association Patrimoine Vizille)</a:t>
            </a:r>
          </a:p>
          <a:p>
            <a:pPr>
              <a:spcBef>
                <a:spcPts val="1800"/>
              </a:spcBef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Exposition de la collection égyptienne au Musée de Grenoble par Pierre Blanc</a:t>
            </a:r>
          </a:p>
          <a:p>
            <a:pPr>
              <a:spcBef>
                <a:spcPts val="1800"/>
              </a:spcBef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Les peintres dauphinois au Musée de Grenoble par Maurice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Wantellet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3284984"/>
            <a:ext cx="7762056" cy="2520280"/>
          </a:xfrm>
        </p:spPr>
        <p:txBody>
          <a:bodyPr/>
          <a:lstStyle/>
          <a:p>
            <a:pPr marL="711200" algn="r"/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Saint-Roch ! </a:t>
            </a:r>
            <a:br>
              <a:rPr lang="fr-FR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Un parc verdoyant et fleuri </a:t>
            </a:r>
            <a:br>
              <a:rPr lang="fr-FR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en devenir 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fr-FR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vue-ad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8913"/>
            <a:ext cx="28543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F:\Mes images\Cimetières\Cim GRENOBLE St-Roch\Végétation abondante\07.06.08 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424936" cy="6318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Mes images\Cimetières\Cim GRENOBLE St-Roch\Poilus de 14-18\2014-03-28 2014.03.28\2014.03.28 124.JPG"/>
          <p:cNvPicPr>
            <a:picLocks noChangeAspect="1" noChangeArrowheads="1"/>
          </p:cNvPicPr>
          <p:nvPr/>
        </p:nvPicPr>
        <p:blipFill>
          <a:blip r:embed="rId3" cstate="print"/>
          <a:srcRect l="17936" r="5389"/>
          <a:stretch>
            <a:fillRect/>
          </a:stretch>
        </p:blipFill>
        <p:spPr bwMode="auto">
          <a:xfrm>
            <a:off x="323528" y="1268760"/>
            <a:ext cx="4803467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:\4_Sauvegarde PC_marie-04-2014\St-roch en cours\photos JPE\DSC08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764704"/>
            <a:ext cx="3198508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Mes images\Cimetières\Cim GRENOBLE St-Roch\Végétation abondante\25.04.09 1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4266474" cy="5688632"/>
          </a:xfrm>
          <a:prstGeom prst="rect">
            <a:avLst/>
          </a:prstGeom>
          <a:noFill/>
        </p:spPr>
      </p:pic>
      <p:pic>
        <p:nvPicPr>
          <p:cNvPr id="5" name="Picture 2" descr="F:\Mes images\Cimetières\Cim GRENOBLE St-Roch\2013\Cim 9 août Boiton Fugier etc\2013-08-10 2013.08.10\Copie de 2013.08.10 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548680"/>
            <a:ext cx="3629273" cy="580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F:\Mes images\Cimetières\Cim GRENOBLE St-Roch\Végétation abondante\Divers juin 12\2012.06.07 1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8100899" cy="540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Mes images\Cimetières\Cim GRENOBLE St-Roch\Végétation abondante\04.05.10 06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6262" r="37166"/>
          <a:stretch>
            <a:fillRect/>
          </a:stretch>
        </p:blipFill>
        <p:spPr bwMode="auto">
          <a:xfrm>
            <a:off x="179512" y="404664"/>
            <a:ext cx="2808312" cy="5112568"/>
          </a:xfrm>
          <a:prstGeom prst="rect">
            <a:avLst/>
          </a:prstGeom>
          <a:noFill/>
        </p:spPr>
      </p:pic>
      <p:pic>
        <p:nvPicPr>
          <p:cNvPr id="4" name="Picture 3" descr="F:\Mes images\Cimetières\Cim GRENOBLE St-Roch\2013\30 juillet 13 Jeanne GUY Albert BOUCHET\2013.07.30 550.JPG"/>
          <p:cNvPicPr>
            <a:picLocks noChangeAspect="1" noChangeArrowheads="1"/>
          </p:cNvPicPr>
          <p:nvPr/>
        </p:nvPicPr>
        <p:blipFill>
          <a:blip r:embed="rId4" cstate="print"/>
          <a:srcRect r="5263"/>
          <a:stretch>
            <a:fillRect/>
          </a:stretch>
        </p:blipFill>
        <p:spPr bwMode="auto">
          <a:xfrm>
            <a:off x="6084168" y="908720"/>
            <a:ext cx="286516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Mes images\Cimetières\Cim GRENOBLE St-Roch\Végétation abondante\2012.03.02 042.JPG"/>
          <p:cNvPicPr>
            <a:picLocks noChangeAspect="1" noChangeArrowheads="1"/>
          </p:cNvPicPr>
          <p:nvPr/>
        </p:nvPicPr>
        <p:blipFill>
          <a:blip r:embed="rId5" cstate="print"/>
          <a:srcRect l="47647" r="10750"/>
          <a:stretch>
            <a:fillRect/>
          </a:stretch>
        </p:blipFill>
        <p:spPr bwMode="auto">
          <a:xfrm>
            <a:off x="3059832" y="1196752"/>
            <a:ext cx="2881910" cy="425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:\Mes images\Cimetières\Cim GRENOBLE St-Roch\2013\15 juillet Xavier ROUX\2013-07-16 2013.07.15\2013.07.15 1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2877" t="18133" r="6513" b="8681"/>
          <a:stretch>
            <a:fillRect/>
          </a:stretch>
        </p:blipFill>
        <p:spPr bwMode="auto">
          <a:xfrm>
            <a:off x="395536" y="908720"/>
            <a:ext cx="8326957" cy="50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:\CIMETIERE SAINT-ROCH Docs\Végétation luxuriante\29.04.10 047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8202267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F:\CIMETIERE SAINT-ROCH Docs\Végétation luxuriante\21.05.10 07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3888432" cy="5840214"/>
          </a:xfrm>
          <a:prstGeom prst="rect">
            <a:avLst/>
          </a:prstGeom>
          <a:noFill/>
        </p:spPr>
      </p:pic>
      <p:pic>
        <p:nvPicPr>
          <p:cNvPr id="9" name="Picture 5" descr="F:\CIMETIERE SAINT-ROCH Docs\Végétation luxuriante\2012.05.18 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548680"/>
            <a:ext cx="3882685" cy="5824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5616624"/>
          </a:xfrm>
        </p:spPr>
        <p:txBody>
          <a:bodyPr/>
          <a:lstStyle/>
          <a:p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Septembre 2003</a:t>
            </a:r>
          </a:p>
          <a:p>
            <a:pPr>
              <a:buNone/>
            </a:pP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Les premières visites pour les </a:t>
            </a:r>
            <a:br>
              <a:rPr lang="fr-FR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Journées du Patrimoine, </a:t>
            </a:r>
            <a:br>
              <a:rPr lang="fr-FR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par Philippe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Fraboni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:\PHOTOTHEQUE\photos-visites\visite-28_09_08_PF\DSC01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340768"/>
            <a:ext cx="2772721" cy="4824536"/>
          </a:xfrm>
          <a:prstGeom prst="rect">
            <a:avLst/>
          </a:prstGeom>
          <a:noFill/>
        </p:spPr>
      </p:pic>
      <p:pic>
        <p:nvPicPr>
          <p:cNvPr id="3079" name="Picture 7" descr="H:\PHOTOTHEQUE\photos-visites\16.09.2007 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708920"/>
            <a:ext cx="4752528" cy="3564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:\CIMETIERE SAINT-ROCH Docs\Végétation luxuriante\2012.07.17 1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20688"/>
            <a:ext cx="8327711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2" descr="F:\PHOTOTHEQUE\vues_cimetière\DSC076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3744416" cy="5632625"/>
          </a:xfrm>
          <a:prstGeom prst="rect">
            <a:avLst/>
          </a:prstGeom>
          <a:noFill/>
        </p:spPr>
      </p:pic>
      <p:pic>
        <p:nvPicPr>
          <p:cNvPr id="1027" name="Picture 3" descr="F:\PHOTOTHEQUE\vues_cimetière\03.07.09 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76672"/>
            <a:ext cx="4279285" cy="5706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260647"/>
            <a:ext cx="4914145" cy="33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8170" y="3140968"/>
            <a:ext cx="448146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3779912" cy="266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 descr="F:\PHOTOTHEQUE\vues_cimetière\Ecureuils\2011.04.12 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548680"/>
            <a:ext cx="3518339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5" name="Picture 3" descr="F:\PHOTOTHEQUE\vues_cimetière\DSC04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585008" cy="623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PHOTOTHEQUE\SYMBOLES_THEMES_ORIGINALITES_EPITHAPHES\tombes_originales\vue-tomb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2453" r="11585"/>
          <a:stretch>
            <a:fillRect/>
          </a:stretch>
        </p:blipFill>
        <p:spPr bwMode="auto">
          <a:xfrm>
            <a:off x="179512" y="764704"/>
            <a:ext cx="4392488" cy="4525963"/>
          </a:xfrm>
          <a:prstGeom prst="rect">
            <a:avLst/>
          </a:prstGeom>
          <a:noFill/>
        </p:spPr>
      </p:pic>
      <p:pic>
        <p:nvPicPr>
          <p:cNvPr id="4099" name="Picture 3" descr="F:\PHOTOTHEQUE\SYMBOLES_THEMES_ORIGINALITES_EPITHAPHES\tombes_originales\DSC045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32656"/>
            <a:ext cx="3923928" cy="5902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PHOTOTHEQUE\vues_cimetière\vue-allée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2281" b="16959"/>
          <a:stretch>
            <a:fillRect/>
          </a:stretch>
        </p:blipFill>
        <p:spPr bwMode="auto">
          <a:xfrm>
            <a:off x="323528" y="332655"/>
            <a:ext cx="8424936" cy="59817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548680"/>
            <a:ext cx="8517632" cy="5760640"/>
          </a:xfrm>
        </p:spPr>
        <p:txBody>
          <a:bodyPr/>
          <a:lstStyle/>
          <a:p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Année 2014</a:t>
            </a:r>
          </a:p>
          <a:p>
            <a:pPr indent="20638">
              <a:buNone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Création de l’Association « Saint-Roch ! Vous avez dit cimetière ? » par Philippe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Fraboni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et inscription au J.O.</a:t>
            </a:r>
          </a:p>
          <a:p>
            <a:pPr indent="20638">
              <a:buNone/>
            </a:pPr>
            <a:endParaRPr lang="fr-FR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20638">
              <a:buNone/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Membres fondateurs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20638">
              <a:buFontTx/>
              <a:buChar char="-"/>
            </a:pPr>
            <a:r>
              <a:rPr lang="fr-FR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600" i="1" dirty="0" smtClean="0">
                <a:latin typeface="Times New Roman" pitchFamily="18" charset="0"/>
                <a:cs typeface="Times New Roman" pitchFamily="18" charset="0"/>
              </a:rPr>
              <a:t>Philippe </a:t>
            </a:r>
            <a:r>
              <a:rPr lang="fr-FR" sz="2600" i="1" dirty="0" err="1" smtClean="0">
                <a:latin typeface="Times New Roman" pitchFamily="18" charset="0"/>
                <a:cs typeface="Times New Roman" pitchFamily="18" charset="0"/>
              </a:rPr>
              <a:t>Fraboni</a:t>
            </a:r>
            <a:endParaRPr lang="fr-FR" sz="2600" i="1" dirty="0" smtClean="0">
              <a:latin typeface="Times New Roman" pitchFamily="18" charset="0"/>
              <a:cs typeface="Times New Roman" pitchFamily="18" charset="0"/>
            </a:endParaRPr>
          </a:p>
          <a:p>
            <a:pPr marL="536575" indent="-173038">
              <a:buFontTx/>
              <a:buChar char="-"/>
            </a:pPr>
            <a:r>
              <a:rPr lang="fr-FR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600" i="1" dirty="0" smtClean="0">
                <a:latin typeface="Times New Roman" pitchFamily="18" charset="0"/>
                <a:cs typeface="Times New Roman" pitchFamily="18" charset="0"/>
              </a:rPr>
              <a:t>Pierre Petiot </a:t>
            </a:r>
            <a:r>
              <a:rPr lang="fr-FR" sz="2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Conservateur des cimetières de </a:t>
            </a:r>
            <a:br>
              <a:rPr lang="fr-FR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Grenoble</a:t>
            </a:r>
          </a:p>
          <a:p>
            <a:pPr indent="20638">
              <a:buFontTx/>
              <a:buChar char="-"/>
            </a:pPr>
            <a:r>
              <a:rPr lang="fr-FR" sz="2600" i="1" dirty="0" smtClean="0">
                <a:latin typeface="Times New Roman" pitchFamily="18" charset="0"/>
                <a:cs typeface="Times New Roman" pitchFamily="18" charset="0"/>
              </a:rPr>
              <a:t> Marie-Claire Rivoire</a:t>
            </a:r>
          </a:p>
          <a:p>
            <a:pPr indent="20638">
              <a:buFontTx/>
              <a:buChar char="-"/>
            </a:pPr>
            <a:r>
              <a:rPr lang="fr-FR" sz="2600" i="1" dirty="0" smtClean="0">
                <a:latin typeface="Times New Roman" pitchFamily="18" charset="0"/>
                <a:cs typeface="Times New Roman" pitchFamily="18" charset="0"/>
              </a:rPr>
              <a:t> Jean-Claude </a:t>
            </a:r>
            <a:r>
              <a:rPr lang="fr-FR" sz="2600" i="1" dirty="0" err="1" smtClean="0">
                <a:latin typeface="Times New Roman" pitchFamily="18" charset="0"/>
                <a:cs typeface="Times New Roman" pitchFamily="18" charset="0"/>
              </a:rPr>
              <a:t>Bay</a:t>
            </a:r>
            <a:endParaRPr lang="fr-FR" sz="2600" i="1" dirty="0" smtClean="0">
              <a:latin typeface="Times New Roman" pitchFamily="18" charset="0"/>
              <a:cs typeface="Times New Roman" pitchFamily="18" charset="0"/>
            </a:endParaRPr>
          </a:p>
          <a:p>
            <a:pPr indent="20638">
              <a:buFontTx/>
              <a:buChar char="-"/>
            </a:pPr>
            <a:r>
              <a:rPr lang="fr-FR" sz="2600" i="1" dirty="0" smtClean="0">
                <a:latin typeface="Times New Roman" pitchFamily="18" charset="0"/>
                <a:cs typeface="Times New Roman" pitchFamily="18" charset="0"/>
              </a:rPr>
              <a:t> Delphine </a:t>
            </a:r>
            <a:r>
              <a:rPr lang="fr-FR" sz="2600" i="1" dirty="0" err="1" smtClean="0">
                <a:latin typeface="Times New Roman" pitchFamily="18" charset="0"/>
                <a:cs typeface="Times New Roman" pitchFamily="18" charset="0"/>
              </a:rPr>
              <a:t>Chemery</a:t>
            </a:r>
            <a:endParaRPr lang="fr-FR" sz="2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:\PHOTOTHEQUE\photos-visites\Visite_2004.jpg"/>
          <p:cNvPicPr>
            <a:picLocks noChangeAspect="1" noChangeArrowheads="1"/>
          </p:cNvPicPr>
          <p:nvPr/>
        </p:nvPicPr>
        <p:blipFill>
          <a:blip r:embed="rId3" cstate="print"/>
          <a:srcRect r="19979"/>
          <a:stretch>
            <a:fillRect/>
          </a:stretch>
        </p:blipFill>
        <p:spPr bwMode="auto">
          <a:xfrm>
            <a:off x="4572000" y="2420888"/>
            <a:ext cx="3816424" cy="35778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3789040"/>
            <a:ext cx="4608512" cy="2592288"/>
          </a:xfrm>
        </p:spPr>
        <p:txBody>
          <a:bodyPr/>
          <a:lstStyle/>
          <a:p>
            <a:pPr marL="363538" indent="-363538" algn="l"/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Réunion en Mairie et visite de Saint-Roch par Philippe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Fraboni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, l’association, reconnue à l’échelle régionale, rentre dans la « cour des grands » !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32656"/>
            <a:ext cx="2088232" cy="257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501008"/>
            <a:ext cx="39338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57224" y="571480"/>
            <a:ext cx="56166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Mars 2007 </a:t>
            </a: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L’association « Saint-Roch ! » reçoit à Grenoble  la Commission Cimetières de Patrimoine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Rhonalpin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avec l’appui de la Directrice des cimetières de Grenoble, Madame Danièle Monnet.</a:t>
            </a:r>
            <a:br>
              <a:rPr lang="fr-FR" sz="2800" dirty="0" smtClean="0">
                <a:latin typeface="Times New Roman" pitchFamily="18" charset="0"/>
                <a:cs typeface="Times New Roman" pitchFamily="18" charset="0"/>
              </a:rPr>
            </a:br>
            <a:endParaRPr lang="fr-FR" sz="28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6450" y="2924944"/>
            <a:ext cx="2790006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/>
          <a:lstStyle/>
          <a:p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Septembre 2008</a:t>
            </a:r>
          </a:p>
          <a:p>
            <a:pPr marL="2781300" indent="0">
              <a:buNone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Inauguration de la tombe de l’Abbé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Raillane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au cimetière ancien de La Tronche, restaurée en collaboration avec La Mairie de La Tronche, les associations Stendhal et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Archipal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SC01321"/>
          <p:cNvPicPr>
            <a:picLocks noChangeAspect="1" noChangeArrowheads="1"/>
          </p:cNvPicPr>
          <p:nvPr/>
        </p:nvPicPr>
        <p:blipFill>
          <a:blip r:embed="rId3" cstate="print"/>
          <a:srcRect b="16830"/>
          <a:stretch>
            <a:fillRect/>
          </a:stretch>
        </p:blipFill>
        <p:spPr bwMode="auto">
          <a:xfrm>
            <a:off x="3707904" y="3501008"/>
            <a:ext cx="4104456" cy="276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DSC01325"/>
          <p:cNvPicPr>
            <a:picLocks noChangeAspect="1" noChangeArrowheads="1"/>
          </p:cNvPicPr>
          <p:nvPr/>
        </p:nvPicPr>
        <p:blipFill>
          <a:blip r:embed="rId4" cstate="print"/>
          <a:srcRect l="35622" t="35928" r="23192"/>
          <a:stretch>
            <a:fillRect/>
          </a:stretch>
        </p:blipFill>
        <p:spPr bwMode="auto">
          <a:xfrm>
            <a:off x="539552" y="1268759"/>
            <a:ext cx="2520280" cy="510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192688"/>
          </a:xfrm>
        </p:spPr>
        <p:txBody>
          <a:bodyPr/>
          <a:lstStyle/>
          <a:p>
            <a:r>
              <a:rPr lang="fr-FR" b="1" i="1" dirty="0" smtClean="0">
                <a:latin typeface="Times New Roman" pitchFamily="18" charset="0"/>
                <a:cs typeface="Times New Roman" pitchFamily="18" charset="0"/>
              </a:rPr>
              <a:t>Septembre 2008</a:t>
            </a:r>
          </a:p>
          <a:p>
            <a:pPr marL="0" indent="0">
              <a:buNone/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Inauguration de la première </a:t>
            </a:r>
            <a:br>
              <a:rPr lang="fr-FR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exposition dans la chapelle </a:t>
            </a:r>
            <a:br>
              <a:rPr lang="fr-FR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Saint-Roch</a:t>
            </a:r>
          </a:p>
          <a:p>
            <a:endParaRPr lang="fr-FR" dirty="0"/>
          </a:p>
        </p:txBody>
      </p:sp>
      <p:pic>
        <p:nvPicPr>
          <p:cNvPr id="6" name="Picture 3" descr="DSC01358"/>
          <p:cNvPicPr>
            <a:picLocks noChangeAspect="1" noChangeArrowheads="1"/>
          </p:cNvPicPr>
          <p:nvPr/>
        </p:nvPicPr>
        <p:blipFill>
          <a:blip r:embed="rId3" cstate="print"/>
          <a:srcRect r="14775"/>
          <a:stretch>
            <a:fillRect/>
          </a:stretch>
        </p:blipFill>
        <p:spPr bwMode="auto">
          <a:xfrm>
            <a:off x="395536" y="2852936"/>
            <a:ext cx="4104456" cy="355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548680"/>
            <a:ext cx="360265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DSC013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501008"/>
            <a:ext cx="357405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1706</TotalTime>
  <Words>666</Words>
  <Application>Microsoft Office PowerPoint</Application>
  <PresentationFormat>Affichage à l'écran (4:3)</PresentationFormat>
  <Paragraphs>215</Paragraphs>
  <Slides>55</Slides>
  <Notes>55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56" baseType="lpstr">
      <vt:lpstr>Modèle par défaut</vt:lpstr>
      <vt:lpstr>Diapositive 1</vt:lpstr>
      <vt:lpstr>Plan aquarelle  entre 1639 et 1642 Ville dans l’enceinte fortifiée de Lesdiguières Copie numérique - Bibliothèque Nationale de France </vt:lpstr>
      <vt:lpstr>Diapositive 3</vt:lpstr>
      <vt:lpstr>2004 – 2014 - L’association « Saint-Roch ! Vous avez dit cimetière » a 10 ans</vt:lpstr>
      <vt:lpstr>Diapositive 5</vt:lpstr>
      <vt:lpstr>Diapositive 6</vt:lpstr>
      <vt:lpstr>    Réunion en Mairie et visite de Saint-Roch par Philippe Fraboni, l’association, reconnue à l’échelle régionale, rentre dans la « cour des grands » !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Sont en fin de mandat en 2014 :</vt:lpstr>
      <vt:lpstr>Diapositive 18</vt:lpstr>
      <vt:lpstr>Visites 2013</vt:lpstr>
      <vt:lpstr>Diapositive 20</vt:lpstr>
      <vt:lpstr>Journées du patrimoine – 14 et 15 septembre 13</vt:lpstr>
      <vt:lpstr>Diapositive 22</vt:lpstr>
      <vt:lpstr>Création de nouvelles affiches </vt:lpstr>
      <vt:lpstr>Diapositive 24</vt:lpstr>
      <vt:lpstr>Salon du régionalisme alpin 2013</vt:lpstr>
      <vt:lpstr>Diapositive 26</vt:lpstr>
      <vt:lpstr>Publications en cours et en projet</vt:lpstr>
      <vt:lpstr>Diapositive 28</vt:lpstr>
      <vt:lpstr>Diapositive 29</vt:lpstr>
      <vt:lpstr>Diapositive 30</vt:lpstr>
      <vt:lpstr>A la recherche des poilus à Saint-Roch </vt:lpstr>
      <vt:lpstr> </vt:lpstr>
      <vt:lpstr>Rénovation et nettoyage de tombes</vt:lpstr>
      <vt:lpstr>Isaure Luzet Juste des nations </vt:lpstr>
      <vt:lpstr>Tombe à remettre en état</vt:lpstr>
      <vt:lpstr>Vandalisme au cimetière Saint-roch</vt:lpstr>
      <vt:lpstr>La statue vandalisée en février 2014 </vt:lpstr>
      <vt:lpstr>Belle rénovation</vt:lpstr>
      <vt:lpstr>Diapositive 39</vt:lpstr>
      <vt:lpstr>Des projets pour 2014</vt:lpstr>
      <vt:lpstr>Saint-Roch !  Un parc verdoyant et fleuri  en devenir ?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Marie-Claire</dc:creator>
  <cp:lastModifiedBy> </cp:lastModifiedBy>
  <cp:revision>173</cp:revision>
  <cp:lastPrinted>1601-01-01T00:00:00Z</cp:lastPrinted>
  <dcterms:created xsi:type="dcterms:W3CDTF">2011-04-03T16:12:20Z</dcterms:created>
  <dcterms:modified xsi:type="dcterms:W3CDTF">2014-07-20T00:57:42Z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</Properties>
</file>