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35"/>
  </p:notesMasterIdLst>
  <p:handoutMasterIdLst>
    <p:handoutMasterId r:id="rId36"/>
  </p:handoutMasterIdLst>
  <p:sldIdLst>
    <p:sldId id="256" r:id="rId2"/>
    <p:sldId id="363" r:id="rId3"/>
    <p:sldId id="300" r:id="rId4"/>
    <p:sldId id="369" r:id="rId5"/>
    <p:sldId id="370" r:id="rId6"/>
    <p:sldId id="371" r:id="rId7"/>
    <p:sldId id="401" r:id="rId8"/>
    <p:sldId id="372" r:id="rId9"/>
    <p:sldId id="367" r:id="rId10"/>
    <p:sldId id="366" r:id="rId11"/>
    <p:sldId id="365" r:id="rId12"/>
    <p:sldId id="375" r:id="rId13"/>
    <p:sldId id="376" r:id="rId14"/>
    <p:sldId id="377" r:id="rId15"/>
    <p:sldId id="393" r:id="rId16"/>
    <p:sldId id="382" r:id="rId17"/>
    <p:sldId id="381" r:id="rId18"/>
    <p:sldId id="380" r:id="rId19"/>
    <p:sldId id="399" r:id="rId20"/>
    <p:sldId id="350" r:id="rId21"/>
    <p:sldId id="391" r:id="rId22"/>
    <p:sldId id="402" r:id="rId23"/>
    <p:sldId id="403" r:id="rId24"/>
    <p:sldId id="404" r:id="rId25"/>
    <p:sldId id="373" r:id="rId26"/>
    <p:sldId id="394" r:id="rId27"/>
    <p:sldId id="395" r:id="rId28"/>
    <p:sldId id="396" r:id="rId29"/>
    <p:sldId id="397" r:id="rId30"/>
    <p:sldId id="398" r:id="rId31"/>
    <p:sldId id="301" r:id="rId32"/>
    <p:sldId id="348" r:id="rId33"/>
    <p:sldId id="353" r:id="rId34"/>
  </p:sldIdLst>
  <p:sldSz cx="9144000" cy="6858000" type="screen4x3"/>
  <p:notesSz cx="6946900" cy="100838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000000"/>
    <a:srgbClr val="FF9933"/>
    <a:srgbClr val="FFC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2476" autoAdjust="0"/>
    <p:restoredTop sz="92746" autoAdjust="0"/>
  </p:normalViewPr>
  <p:slideViewPr>
    <p:cSldViewPr>
      <p:cViewPr>
        <p:scale>
          <a:sx n="69" d="100"/>
          <a:sy n="69" d="100"/>
        </p:scale>
        <p:origin x="-240" y="-149"/>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834"/>
    </p:cViewPr>
  </p:sorterViewPr>
  <p:notesViewPr>
    <p:cSldViewPr>
      <p:cViewPr varScale="1">
        <p:scale>
          <a:sx n="51" d="100"/>
          <a:sy n="51" d="100"/>
        </p:scale>
        <p:origin x="-1830" y="-84"/>
      </p:cViewPr>
      <p:guideLst>
        <p:guide orient="horz" pos="3176"/>
        <p:guide pos="2188"/>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hdr" sz="quarter"/>
          </p:nvPr>
        </p:nvSpPr>
        <p:spPr bwMode="auto">
          <a:xfrm>
            <a:off x="0" y="0"/>
            <a:ext cx="3010323" cy="504190"/>
          </a:xfrm>
          <a:prstGeom prst="rect">
            <a:avLst/>
          </a:prstGeom>
          <a:noFill/>
          <a:ln w="9525">
            <a:noFill/>
            <a:miter lim="800000"/>
            <a:headEnd/>
            <a:tailEnd/>
          </a:ln>
          <a:effectLst/>
        </p:spPr>
        <p:txBody>
          <a:bodyPr vert="horz" wrap="square" lIns="97310" tIns="48655" rIns="97310" bIns="48655" numCol="1" anchor="t" anchorCtr="0" compatLnSpc="1">
            <a:prstTxWarp prst="textNoShape">
              <a:avLst/>
            </a:prstTxWarp>
          </a:bodyPr>
          <a:lstStyle>
            <a:lvl1pPr>
              <a:defRPr sz="1300"/>
            </a:lvl1pPr>
          </a:lstStyle>
          <a:p>
            <a:pPr>
              <a:defRPr/>
            </a:pPr>
            <a:endParaRPr lang="en-US"/>
          </a:p>
        </p:txBody>
      </p:sp>
      <p:sp>
        <p:nvSpPr>
          <p:cNvPr id="247811" name="Rectangle 3"/>
          <p:cNvSpPr>
            <a:spLocks noGrp="1" noChangeArrowheads="1"/>
          </p:cNvSpPr>
          <p:nvPr>
            <p:ph type="dt" sz="quarter" idx="1"/>
          </p:nvPr>
        </p:nvSpPr>
        <p:spPr bwMode="auto">
          <a:xfrm>
            <a:off x="3934969" y="0"/>
            <a:ext cx="3010323" cy="504190"/>
          </a:xfrm>
          <a:prstGeom prst="rect">
            <a:avLst/>
          </a:prstGeom>
          <a:noFill/>
          <a:ln w="9525">
            <a:noFill/>
            <a:miter lim="800000"/>
            <a:headEnd/>
            <a:tailEnd/>
          </a:ln>
          <a:effectLst/>
        </p:spPr>
        <p:txBody>
          <a:bodyPr vert="horz" wrap="square" lIns="97310" tIns="48655" rIns="97310" bIns="48655" numCol="1" anchor="t" anchorCtr="0" compatLnSpc="1">
            <a:prstTxWarp prst="textNoShape">
              <a:avLst/>
            </a:prstTxWarp>
          </a:bodyPr>
          <a:lstStyle>
            <a:lvl1pPr algn="r">
              <a:defRPr sz="1300"/>
            </a:lvl1pPr>
          </a:lstStyle>
          <a:p>
            <a:pPr>
              <a:defRPr/>
            </a:pPr>
            <a:endParaRPr lang="en-US"/>
          </a:p>
        </p:txBody>
      </p:sp>
      <p:sp>
        <p:nvSpPr>
          <p:cNvPr id="247812" name="Rectangle 4"/>
          <p:cNvSpPr>
            <a:spLocks noGrp="1" noChangeArrowheads="1"/>
          </p:cNvSpPr>
          <p:nvPr>
            <p:ph type="ftr" sz="quarter" idx="2"/>
          </p:nvPr>
        </p:nvSpPr>
        <p:spPr bwMode="auto">
          <a:xfrm>
            <a:off x="0" y="9577860"/>
            <a:ext cx="3010323" cy="504190"/>
          </a:xfrm>
          <a:prstGeom prst="rect">
            <a:avLst/>
          </a:prstGeom>
          <a:noFill/>
          <a:ln w="9525">
            <a:noFill/>
            <a:miter lim="800000"/>
            <a:headEnd/>
            <a:tailEnd/>
          </a:ln>
          <a:effectLst/>
        </p:spPr>
        <p:txBody>
          <a:bodyPr vert="horz" wrap="square" lIns="97310" tIns="48655" rIns="97310" bIns="48655" numCol="1" anchor="b" anchorCtr="0" compatLnSpc="1">
            <a:prstTxWarp prst="textNoShape">
              <a:avLst/>
            </a:prstTxWarp>
          </a:bodyPr>
          <a:lstStyle>
            <a:lvl1pPr>
              <a:defRPr sz="1300"/>
            </a:lvl1pPr>
          </a:lstStyle>
          <a:p>
            <a:pPr>
              <a:defRPr/>
            </a:pPr>
            <a:endParaRPr lang="en-US"/>
          </a:p>
        </p:txBody>
      </p:sp>
      <p:sp>
        <p:nvSpPr>
          <p:cNvPr id="247813" name="Rectangle 5"/>
          <p:cNvSpPr>
            <a:spLocks noGrp="1" noChangeArrowheads="1"/>
          </p:cNvSpPr>
          <p:nvPr>
            <p:ph type="sldNum" sz="quarter" idx="3"/>
          </p:nvPr>
        </p:nvSpPr>
        <p:spPr bwMode="auto">
          <a:xfrm>
            <a:off x="3934969" y="9577860"/>
            <a:ext cx="3010323" cy="504190"/>
          </a:xfrm>
          <a:prstGeom prst="rect">
            <a:avLst/>
          </a:prstGeom>
          <a:noFill/>
          <a:ln w="9525">
            <a:noFill/>
            <a:miter lim="800000"/>
            <a:headEnd/>
            <a:tailEnd/>
          </a:ln>
          <a:effectLst/>
        </p:spPr>
        <p:txBody>
          <a:bodyPr vert="horz" wrap="square" lIns="97310" tIns="48655" rIns="97310" bIns="48655" numCol="1" anchor="b" anchorCtr="0" compatLnSpc="1">
            <a:prstTxWarp prst="textNoShape">
              <a:avLst/>
            </a:prstTxWarp>
          </a:bodyPr>
          <a:lstStyle>
            <a:lvl1pPr algn="r">
              <a:defRPr sz="1300"/>
            </a:lvl1pPr>
          </a:lstStyle>
          <a:p>
            <a:pPr>
              <a:defRPr/>
            </a:pPr>
            <a:fld id="{DB996EB9-C4DC-4798-91E1-F12C9BD2FA68}" type="slidenum">
              <a:rPr lang="en-US"/>
              <a:pPr>
                <a:defRPr/>
              </a:pPr>
              <a:t>‹N°›</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hdr" sz="quarter"/>
          </p:nvPr>
        </p:nvSpPr>
        <p:spPr bwMode="auto">
          <a:xfrm>
            <a:off x="0" y="0"/>
            <a:ext cx="3010323" cy="504190"/>
          </a:xfrm>
          <a:prstGeom prst="rect">
            <a:avLst/>
          </a:prstGeom>
          <a:noFill/>
          <a:ln w="9525">
            <a:noFill/>
            <a:miter lim="800000"/>
            <a:headEnd/>
            <a:tailEnd/>
          </a:ln>
          <a:effectLst/>
        </p:spPr>
        <p:txBody>
          <a:bodyPr vert="horz" wrap="square" lIns="97310" tIns="48655" rIns="97310" bIns="48655" numCol="1" anchor="t" anchorCtr="0" compatLnSpc="1">
            <a:prstTxWarp prst="textNoShape">
              <a:avLst/>
            </a:prstTxWarp>
          </a:bodyPr>
          <a:lstStyle>
            <a:lvl1pPr>
              <a:defRPr sz="1300"/>
            </a:lvl1pPr>
          </a:lstStyle>
          <a:p>
            <a:pPr>
              <a:defRPr/>
            </a:pPr>
            <a:endParaRPr lang="en-US"/>
          </a:p>
        </p:txBody>
      </p:sp>
      <p:sp>
        <p:nvSpPr>
          <p:cNvPr id="246787" name="Rectangle 3"/>
          <p:cNvSpPr>
            <a:spLocks noGrp="1" noChangeArrowheads="1"/>
          </p:cNvSpPr>
          <p:nvPr>
            <p:ph type="dt" idx="1"/>
          </p:nvPr>
        </p:nvSpPr>
        <p:spPr bwMode="auto">
          <a:xfrm>
            <a:off x="3934969" y="0"/>
            <a:ext cx="3010323" cy="504190"/>
          </a:xfrm>
          <a:prstGeom prst="rect">
            <a:avLst/>
          </a:prstGeom>
          <a:noFill/>
          <a:ln w="9525">
            <a:noFill/>
            <a:miter lim="800000"/>
            <a:headEnd/>
            <a:tailEnd/>
          </a:ln>
          <a:effectLst/>
        </p:spPr>
        <p:txBody>
          <a:bodyPr vert="horz" wrap="square" lIns="97310" tIns="48655" rIns="97310" bIns="48655" numCol="1" anchor="t" anchorCtr="0" compatLnSpc="1">
            <a:prstTxWarp prst="textNoShape">
              <a:avLst/>
            </a:prstTxWarp>
          </a:bodyPr>
          <a:lstStyle>
            <a:lvl1pPr algn="r">
              <a:defRPr sz="1300"/>
            </a:lvl1pPr>
          </a:lstStyle>
          <a:p>
            <a:pPr>
              <a:defRPr/>
            </a:pPr>
            <a:endParaRPr lang="en-US"/>
          </a:p>
        </p:txBody>
      </p:sp>
      <p:sp>
        <p:nvSpPr>
          <p:cNvPr id="32772" name="Rectangle 4"/>
          <p:cNvSpPr>
            <a:spLocks noGrp="1" noRot="1" noChangeAspect="1" noChangeArrowheads="1" noTextEdit="1"/>
          </p:cNvSpPr>
          <p:nvPr>
            <p:ph type="sldImg" idx="2"/>
          </p:nvPr>
        </p:nvSpPr>
        <p:spPr bwMode="auto">
          <a:xfrm>
            <a:off x="952500" y="755650"/>
            <a:ext cx="5041900" cy="3781425"/>
          </a:xfrm>
          <a:prstGeom prst="rect">
            <a:avLst/>
          </a:prstGeom>
          <a:noFill/>
          <a:ln w="9525">
            <a:solidFill>
              <a:srgbClr val="000000"/>
            </a:solidFill>
            <a:miter lim="800000"/>
            <a:headEnd/>
            <a:tailEnd/>
          </a:ln>
        </p:spPr>
      </p:sp>
      <p:sp>
        <p:nvSpPr>
          <p:cNvPr id="246789" name="Rectangle 5"/>
          <p:cNvSpPr>
            <a:spLocks noGrp="1" noChangeArrowheads="1"/>
          </p:cNvSpPr>
          <p:nvPr>
            <p:ph type="body" sz="quarter" idx="3"/>
          </p:nvPr>
        </p:nvSpPr>
        <p:spPr bwMode="auto">
          <a:xfrm>
            <a:off x="694690" y="4789805"/>
            <a:ext cx="5557520" cy="4537710"/>
          </a:xfrm>
          <a:prstGeom prst="rect">
            <a:avLst/>
          </a:prstGeom>
          <a:noFill/>
          <a:ln w="9525">
            <a:noFill/>
            <a:miter lim="800000"/>
            <a:headEnd/>
            <a:tailEnd/>
          </a:ln>
          <a:effectLst/>
        </p:spPr>
        <p:txBody>
          <a:bodyPr vert="horz" wrap="square" lIns="97310" tIns="48655" rIns="97310" bIns="4865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6790" name="Rectangle 6"/>
          <p:cNvSpPr>
            <a:spLocks noGrp="1" noChangeArrowheads="1"/>
          </p:cNvSpPr>
          <p:nvPr>
            <p:ph type="ftr" sz="quarter" idx="4"/>
          </p:nvPr>
        </p:nvSpPr>
        <p:spPr bwMode="auto">
          <a:xfrm>
            <a:off x="0" y="9577860"/>
            <a:ext cx="3010323" cy="504190"/>
          </a:xfrm>
          <a:prstGeom prst="rect">
            <a:avLst/>
          </a:prstGeom>
          <a:noFill/>
          <a:ln w="9525">
            <a:noFill/>
            <a:miter lim="800000"/>
            <a:headEnd/>
            <a:tailEnd/>
          </a:ln>
          <a:effectLst/>
        </p:spPr>
        <p:txBody>
          <a:bodyPr vert="horz" wrap="square" lIns="97310" tIns="48655" rIns="97310" bIns="48655" numCol="1" anchor="b" anchorCtr="0" compatLnSpc="1">
            <a:prstTxWarp prst="textNoShape">
              <a:avLst/>
            </a:prstTxWarp>
          </a:bodyPr>
          <a:lstStyle>
            <a:lvl1pPr>
              <a:defRPr sz="1300"/>
            </a:lvl1pPr>
          </a:lstStyle>
          <a:p>
            <a:pPr>
              <a:defRPr/>
            </a:pPr>
            <a:endParaRPr lang="en-US"/>
          </a:p>
        </p:txBody>
      </p:sp>
      <p:sp>
        <p:nvSpPr>
          <p:cNvPr id="246791" name="Rectangle 7"/>
          <p:cNvSpPr>
            <a:spLocks noGrp="1" noChangeArrowheads="1"/>
          </p:cNvSpPr>
          <p:nvPr>
            <p:ph type="sldNum" sz="quarter" idx="5"/>
          </p:nvPr>
        </p:nvSpPr>
        <p:spPr bwMode="auto">
          <a:xfrm>
            <a:off x="3934969" y="9577860"/>
            <a:ext cx="3010323" cy="504190"/>
          </a:xfrm>
          <a:prstGeom prst="rect">
            <a:avLst/>
          </a:prstGeom>
          <a:noFill/>
          <a:ln w="9525">
            <a:noFill/>
            <a:miter lim="800000"/>
            <a:headEnd/>
            <a:tailEnd/>
          </a:ln>
          <a:effectLst/>
        </p:spPr>
        <p:txBody>
          <a:bodyPr vert="horz" wrap="square" lIns="97310" tIns="48655" rIns="97310" bIns="48655" numCol="1" anchor="b" anchorCtr="0" compatLnSpc="1">
            <a:prstTxWarp prst="textNoShape">
              <a:avLst/>
            </a:prstTxWarp>
          </a:bodyPr>
          <a:lstStyle>
            <a:lvl1pPr algn="r">
              <a:defRPr sz="1300"/>
            </a:lvl1pPr>
          </a:lstStyle>
          <a:p>
            <a:pPr>
              <a:defRPr/>
            </a:pPr>
            <a:fld id="{CDCAF280-5DDC-4DC4-A596-501F0DF42085}" type="slidenum">
              <a:rPr lang="en-US"/>
              <a:pPr>
                <a:defRPr/>
              </a:pPr>
              <a:t>‹N°›</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F354C46-CF43-4FD2-9204-2494AAA23FCE}" type="slidenum">
              <a:rPr lang="en-US" smtClean="0"/>
              <a:pPr/>
              <a:t>1</a:t>
            </a:fld>
            <a:endParaRPr lang="en-US" dirty="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CDCAF280-5DDC-4DC4-A596-501F0DF42085}" type="slidenum">
              <a:rPr lang="en-US" smtClean="0"/>
              <a:pPr>
                <a:defRPr/>
              </a:pPr>
              <a:t>31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CDCAF280-5DDC-4DC4-A596-501F0DF42085}" type="slidenum">
              <a:rPr lang="en-US" smtClean="0"/>
              <a:pPr>
                <a:defRPr/>
              </a:pPr>
              <a:t>32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CDCAF280-5DDC-4DC4-A596-501F0DF42085}" type="slidenum">
              <a:rPr lang="en-US" smtClean="0"/>
              <a:pPr>
                <a:defRPr/>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7FAD9E06-1E9E-4631-AFE2-01B5AB304DBE}" type="slidenum">
              <a:rPr lang="en-US" smtClean="0"/>
              <a:pPr/>
              <a:t>4</a:t>
            </a:fld>
            <a:endParaRPr 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CDCAF280-5DDC-4DC4-A596-501F0DF42085}"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CDCAF280-5DDC-4DC4-A596-501F0DF42085}"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CDCAF280-5DDC-4DC4-A596-501F0DF42085}" type="slidenum">
              <a:rPr lang="en-US" smtClean="0"/>
              <a:pPr>
                <a:defRPr/>
              </a:pPr>
              <a:t>20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DCAF280-5DDC-4DC4-A596-501F0DF42085}" type="slidenum">
              <a:rPr lang="en-US" smtClean="0"/>
              <a:pPr>
                <a:defRPr/>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AD8EF0A5-5C1A-4FB3-83D2-99BFFD2D581A}"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6E39A61-5657-4FA1-8B86-832F459C8BC8}"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DE6439C-7459-4E8D-83FC-DA3DD9AF695A}"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FBBA197F-423C-465F-A69A-AAE1E1366967}"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EFB82D5-BCBC-4007-9682-8C53AF137D7D}"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3140DFC9-CA79-43D2-8F8F-CD4E8F1E4C15}"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769E5FD0-A29D-4013-AB1C-F2ED8FFC2AEA}"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91F58DF8-8D3E-464C-8993-D5027DCF11C2}"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E36F6284-CD7F-4127-9AC5-4F7FBA39DF9F}"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A05492EC-5911-44F1-949C-98B925D6400F}"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3F15F12C-C314-4F8D-8FB9-FBCD82BF41BF}"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fr-FR"/>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fr-FR"/>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06C0259-3470-4B34-9F43-AF18ED86465E}"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subTitle" idx="1"/>
          </p:nvPr>
        </p:nvSpPr>
        <p:spPr>
          <a:xfrm>
            <a:off x="1115616" y="4005064"/>
            <a:ext cx="7777163" cy="2160588"/>
          </a:xfrm>
        </p:spPr>
        <p:txBody>
          <a:bodyPr/>
          <a:lstStyle/>
          <a:p>
            <a:pPr algn="r" eaLnBrk="1" hangingPunct="1">
              <a:lnSpc>
                <a:spcPct val="90000"/>
              </a:lnSpc>
            </a:pPr>
            <a:r>
              <a:rPr lang="fr-FR" sz="3600" dirty="0" smtClean="0">
                <a:latin typeface="Times New Roman" pitchFamily="18" charset="0"/>
              </a:rPr>
              <a:t>Assemblée Générale Ordinaire</a:t>
            </a:r>
          </a:p>
          <a:p>
            <a:pPr algn="r" eaLnBrk="1" hangingPunct="1">
              <a:lnSpc>
                <a:spcPct val="90000"/>
              </a:lnSpc>
            </a:pPr>
            <a:r>
              <a:rPr lang="fr-FR" sz="3600" i="1" dirty="0" smtClean="0">
                <a:latin typeface="Times New Roman" pitchFamily="18" charset="0"/>
              </a:rPr>
              <a:t>Saint-Roch ! Vous avez dit cimetière ?</a:t>
            </a:r>
          </a:p>
          <a:p>
            <a:pPr algn="l" eaLnBrk="1" hangingPunct="1">
              <a:lnSpc>
                <a:spcPct val="90000"/>
              </a:lnSpc>
            </a:pPr>
            <a:endParaRPr lang="fr-FR" sz="2800" i="1" dirty="0" smtClean="0">
              <a:latin typeface="Times New Roman" pitchFamily="18" charset="0"/>
            </a:endParaRPr>
          </a:p>
          <a:p>
            <a:pPr algn="r" eaLnBrk="1" hangingPunct="1">
              <a:lnSpc>
                <a:spcPct val="90000"/>
              </a:lnSpc>
            </a:pPr>
            <a:r>
              <a:rPr lang="fr-FR" sz="3600" dirty="0" smtClean="0">
                <a:latin typeface="Times New Roman" pitchFamily="18" charset="0"/>
              </a:rPr>
              <a:t>17 avril 2015</a:t>
            </a:r>
          </a:p>
        </p:txBody>
      </p:sp>
      <p:pic>
        <p:nvPicPr>
          <p:cNvPr id="8195" name="Picture 4" descr="vue-adb"/>
          <p:cNvPicPr>
            <a:picLocks noChangeAspect="1" noChangeArrowheads="1"/>
          </p:cNvPicPr>
          <p:nvPr/>
        </p:nvPicPr>
        <p:blipFill>
          <a:blip r:embed="rId3" cstate="print"/>
          <a:srcRect/>
          <a:stretch>
            <a:fillRect/>
          </a:stretch>
        </p:blipFill>
        <p:spPr bwMode="auto">
          <a:xfrm>
            <a:off x="323850" y="404813"/>
            <a:ext cx="4681538" cy="3309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85728"/>
            <a:ext cx="8229600" cy="5840435"/>
          </a:xfrm>
        </p:spPr>
        <p:txBody>
          <a:bodyPr/>
          <a:lstStyle/>
          <a:p>
            <a:r>
              <a:rPr lang="fr-FR" sz="2600" b="1" i="1" kern="1200" dirty="0" smtClean="0">
                <a:solidFill>
                  <a:schemeClr val="tx2"/>
                </a:solidFill>
                <a:latin typeface="Times New Roman" pitchFamily="18" charset="0"/>
                <a:cs typeface="Arial" charset="0"/>
              </a:rPr>
              <a:t>Visite de l’exposition permanente égyptienne au Musée de Grenoble, par Pierre Blanc - </a:t>
            </a:r>
            <a:r>
              <a:rPr lang="fr-FR" sz="2800" b="1" i="1" kern="1200" dirty="0" smtClean="0">
                <a:solidFill>
                  <a:schemeClr val="tx2"/>
                </a:solidFill>
                <a:latin typeface="Times New Roman" pitchFamily="18" charset="0"/>
                <a:cs typeface="Arial" charset="0"/>
              </a:rPr>
              <a:t>le </a:t>
            </a:r>
            <a:r>
              <a:rPr lang="fr-FR" sz="2400" b="1" kern="1200" dirty="0" smtClean="0">
                <a:solidFill>
                  <a:schemeClr val="tx2"/>
                </a:solidFill>
                <a:latin typeface="Times New Roman" pitchFamily="18" charset="0"/>
                <a:cs typeface="Arial" charset="0"/>
              </a:rPr>
              <a:t>5/04/14</a:t>
            </a:r>
            <a:endParaRPr lang="fr-FR" sz="2400" b="1" i="1" kern="1200" dirty="0">
              <a:solidFill>
                <a:schemeClr val="tx2"/>
              </a:solidFill>
              <a:latin typeface="Times New Roman" pitchFamily="18" charset="0"/>
              <a:cs typeface="Arial" charset="0"/>
            </a:endParaRPr>
          </a:p>
        </p:txBody>
      </p:sp>
      <p:pic>
        <p:nvPicPr>
          <p:cNvPr id="5" name="Image 4" descr="2014.01.31 041.JPG"/>
          <p:cNvPicPr>
            <a:picLocks noChangeAspect="1"/>
          </p:cNvPicPr>
          <p:nvPr/>
        </p:nvPicPr>
        <p:blipFill>
          <a:blip r:embed="rId2" cstate="print"/>
          <a:srcRect t="21538" r="-512" b="-3077"/>
          <a:stretch>
            <a:fillRect/>
          </a:stretch>
        </p:blipFill>
        <p:spPr>
          <a:xfrm>
            <a:off x="857224" y="1500174"/>
            <a:ext cx="7265110" cy="3929090"/>
          </a:xfrm>
          <a:prstGeom prst="rect">
            <a:avLst/>
          </a:prstGeom>
        </p:spPr>
      </p:pic>
      <p:sp>
        <p:nvSpPr>
          <p:cNvPr id="6" name="ZoneTexte 5"/>
          <p:cNvSpPr txBox="1"/>
          <p:nvPr/>
        </p:nvSpPr>
        <p:spPr>
          <a:xfrm>
            <a:off x="1000100" y="5429264"/>
            <a:ext cx="6858048" cy="707886"/>
          </a:xfrm>
          <a:prstGeom prst="rect">
            <a:avLst/>
          </a:prstGeom>
          <a:noFill/>
        </p:spPr>
        <p:txBody>
          <a:bodyPr wrap="square" rtlCol="0">
            <a:spAutoFit/>
          </a:bodyPr>
          <a:lstStyle/>
          <a:p>
            <a:r>
              <a:rPr lang="fr-FR" sz="2000" dirty="0" smtClean="0">
                <a:solidFill>
                  <a:schemeClr val="tx2"/>
                </a:solidFill>
                <a:latin typeface="Times New Roman" pitchFamily="18" charset="0"/>
              </a:rPr>
              <a:t>Momie de la prophétesse d’</a:t>
            </a:r>
            <a:r>
              <a:rPr lang="fr-FR" sz="2000" dirty="0" err="1" smtClean="0">
                <a:solidFill>
                  <a:schemeClr val="tx2"/>
                </a:solidFill>
                <a:latin typeface="Times New Roman" pitchFamily="18" charset="0"/>
              </a:rPr>
              <a:t>Antinoé</a:t>
            </a:r>
            <a:r>
              <a:rPr lang="fr-FR" sz="2000" dirty="0" smtClean="0">
                <a:solidFill>
                  <a:schemeClr val="tx2"/>
                </a:solidFill>
                <a:latin typeface="Times New Roman" pitchFamily="18" charset="0"/>
              </a:rPr>
              <a:t> - II</a:t>
            </a:r>
            <a:r>
              <a:rPr lang="fr-FR" sz="2000" baseline="30000" dirty="0" smtClean="0">
                <a:solidFill>
                  <a:schemeClr val="tx2"/>
                </a:solidFill>
                <a:latin typeface="Times New Roman" pitchFamily="18" charset="0"/>
              </a:rPr>
              <a:t>e</a:t>
            </a:r>
            <a:r>
              <a:rPr lang="fr-FR" sz="2000" dirty="0" smtClean="0">
                <a:solidFill>
                  <a:schemeClr val="tx2"/>
                </a:solidFill>
                <a:latin typeface="Times New Roman" pitchFamily="18" charset="0"/>
              </a:rPr>
              <a:t> siècle - III</a:t>
            </a:r>
            <a:r>
              <a:rPr lang="fr-FR" sz="2000" baseline="30000" dirty="0" smtClean="0">
                <a:solidFill>
                  <a:schemeClr val="tx2"/>
                </a:solidFill>
                <a:latin typeface="Times New Roman" pitchFamily="18" charset="0"/>
              </a:rPr>
              <a:t>e</a:t>
            </a:r>
            <a:r>
              <a:rPr lang="fr-FR" sz="2000" dirty="0" smtClean="0">
                <a:solidFill>
                  <a:schemeClr val="tx2"/>
                </a:solidFill>
                <a:latin typeface="Times New Roman" pitchFamily="18" charset="0"/>
              </a:rPr>
              <a:t> siècle </a:t>
            </a:r>
          </a:p>
          <a:p>
            <a:r>
              <a:rPr lang="fr-FR" sz="2000" dirty="0" smtClean="0">
                <a:solidFill>
                  <a:schemeClr val="tx2"/>
                </a:solidFill>
                <a:latin typeface="Times New Roman" pitchFamily="18" charset="0"/>
              </a:rPr>
              <a:t>fouilles A. Gayet, campagne 1906-1907 -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7158" y="214290"/>
            <a:ext cx="8229600" cy="5786478"/>
          </a:xfrm>
        </p:spPr>
        <p:txBody>
          <a:bodyPr/>
          <a:lstStyle/>
          <a:p>
            <a:r>
              <a:rPr lang="fr-FR" sz="2600" b="1" i="1" kern="1200" dirty="0" smtClean="0">
                <a:solidFill>
                  <a:schemeClr val="tx2"/>
                </a:solidFill>
                <a:latin typeface="Times New Roman" pitchFamily="18" charset="0"/>
                <a:cs typeface="Arial" charset="0"/>
              </a:rPr>
              <a:t>Visite du cimetière de Vizille proposée par l’association « Les Amis de l'histoire du pays Vizillois » - le </a:t>
            </a:r>
            <a:r>
              <a:rPr lang="fr-FR" sz="2400" b="1" kern="1200" dirty="0" smtClean="0">
                <a:solidFill>
                  <a:schemeClr val="tx2"/>
                </a:solidFill>
                <a:latin typeface="Times New Roman" pitchFamily="18" charset="0"/>
                <a:cs typeface="Arial" charset="0"/>
              </a:rPr>
              <a:t>16/05/1</a:t>
            </a:r>
            <a:endParaRPr lang="fr-FR" sz="2400" b="1" kern="1200" dirty="0">
              <a:solidFill>
                <a:schemeClr val="tx2"/>
              </a:solidFill>
              <a:latin typeface="Times New Roman" pitchFamily="18" charset="0"/>
              <a:cs typeface="Arial" charset="0"/>
            </a:endParaRPr>
          </a:p>
        </p:txBody>
      </p:sp>
      <p:pic>
        <p:nvPicPr>
          <p:cNvPr id="5" name="Image 4" descr="2014.05.16 014.JPG"/>
          <p:cNvPicPr>
            <a:picLocks noChangeAspect="1"/>
          </p:cNvPicPr>
          <p:nvPr/>
        </p:nvPicPr>
        <p:blipFill>
          <a:blip r:embed="rId2" cstate="print"/>
          <a:stretch>
            <a:fillRect/>
          </a:stretch>
        </p:blipFill>
        <p:spPr>
          <a:xfrm>
            <a:off x="357158" y="1214422"/>
            <a:ext cx="4044871" cy="2643205"/>
          </a:xfrm>
          <a:prstGeom prst="rect">
            <a:avLst/>
          </a:prstGeom>
        </p:spPr>
      </p:pic>
      <p:pic>
        <p:nvPicPr>
          <p:cNvPr id="6" name="Image 5" descr="2014.05.16 064.JPG"/>
          <p:cNvPicPr>
            <a:picLocks noChangeAspect="1"/>
          </p:cNvPicPr>
          <p:nvPr/>
        </p:nvPicPr>
        <p:blipFill>
          <a:blip r:embed="rId3" cstate="print"/>
          <a:stretch>
            <a:fillRect/>
          </a:stretch>
        </p:blipFill>
        <p:spPr>
          <a:xfrm>
            <a:off x="4570674" y="1142984"/>
            <a:ext cx="4110012" cy="2714644"/>
          </a:xfrm>
          <a:prstGeom prst="rect">
            <a:avLst/>
          </a:prstGeom>
        </p:spPr>
      </p:pic>
      <p:pic>
        <p:nvPicPr>
          <p:cNvPr id="7" name="Image 6" descr="2014.05.16 040 Tympan en marbre classé MH 1906.JPG"/>
          <p:cNvPicPr>
            <a:picLocks noChangeAspect="1"/>
          </p:cNvPicPr>
          <p:nvPr/>
        </p:nvPicPr>
        <p:blipFill>
          <a:blip r:embed="rId4" cstate="print"/>
          <a:stretch>
            <a:fillRect/>
          </a:stretch>
        </p:blipFill>
        <p:spPr>
          <a:xfrm>
            <a:off x="285720" y="3929066"/>
            <a:ext cx="4143404" cy="2479856"/>
          </a:xfrm>
          <a:prstGeom prst="rect">
            <a:avLst/>
          </a:prstGeom>
        </p:spPr>
      </p:pic>
      <p:sp>
        <p:nvSpPr>
          <p:cNvPr id="9" name="Rectangle 8"/>
          <p:cNvSpPr/>
          <p:nvPr/>
        </p:nvSpPr>
        <p:spPr>
          <a:xfrm>
            <a:off x="4500562" y="4214818"/>
            <a:ext cx="4071966" cy="1938992"/>
          </a:xfrm>
          <a:prstGeom prst="rect">
            <a:avLst/>
          </a:prstGeom>
        </p:spPr>
        <p:txBody>
          <a:bodyPr wrap="square">
            <a:spAutoFit/>
          </a:bodyPr>
          <a:lstStyle/>
          <a:p>
            <a:pPr algn="just"/>
            <a:r>
              <a:rPr lang="fr-FR" sz="2000" dirty="0" smtClean="0">
                <a:solidFill>
                  <a:schemeClr val="tx2"/>
                </a:solidFill>
                <a:latin typeface="Times New Roman" pitchFamily="18" charset="0"/>
              </a:rPr>
              <a:t>Le cimetière de Vizille est sur l'emplacement d'un prieuré dont il ne reste comme bâtiment que la chapelle dont la porte et le tympan en marbre ont été classés Monuments historiques en 1906.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214290"/>
            <a:ext cx="8229600" cy="1357322"/>
          </a:xfrm>
        </p:spPr>
        <p:txBody>
          <a:bodyPr/>
          <a:lstStyle/>
          <a:p>
            <a:r>
              <a:rPr lang="fr-FR" sz="3600" b="1" dirty="0" smtClean="0">
                <a:latin typeface="Times New Roman" pitchFamily="18" charset="0"/>
                <a:cs typeface="Times New Roman" pitchFamily="18" charset="0"/>
              </a:rPr>
              <a:t>Relations avec les autres associations </a:t>
            </a:r>
            <a:br>
              <a:rPr lang="fr-FR" sz="3600" b="1" dirty="0" smtClean="0">
                <a:latin typeface="Times New Roman" pitchFamily="18" charset="0"/>
                <a:cs typeface="Times New Roman" pitchFamily="18" charset="0"/>
              </a:rPr>
            </a:br>
            <a:r>
              <a:rPr lang="fr-FR" sz="2800" b="1" dirty="0" smtClean="0">
                <a:latin typeface="Times New Roman" pitchFamily="18" charset="0"/>
                <a:cs typeface="Times New Roman" pitchFamily="18" charset="0"/>
              </a:rPr>
              <a:t>et représentation de notre association dans les différentes réunions et rencontres</a:t>
            </a:r>
            <a:endParaRPr lang="fr-FR" sz="2800" dirty="0"/>
          </a:p>
        </p:txBody>
      </p:sp>
      <p:sp>
        <p:nvSpPr>
          <p:cNvPr id="4" name="Rectangle 3"/>
          <p:cNvSpPr/>
          <p:nvPr/>
        </p:nvSpPr>
        <p:spPr>
          <a:xfrm>
            <a:off x="500034" y="1285861"/>
            <a:ext cx="7715304" cy="5786199"/>
          </a:xfrm>
          <a:prstGeom prst="rect">
            <a:avLst/>
          </a:prstGeom>
        </p:spPr>
        <p:txBody>
          <a:bodyPr wrap="square">
            <a:spAutoFit/>
          </a:bodyPr>
          <a:lstStyle/>
          <a:p>
            <a:pPr marL="263525" indent="-263525"/>
            <a:endParaRPr lang="fr-FR" sz="2600" b="1" i="1" dirty="0" smtClean="0">
              <a:latin typeface="Times New Roman" pitchFamily="18" charset="0"/>
              <a:cs typeface="Times New Roman" pitchFamily="18" charset="0"/>
            </a:endParaRPr>
          </a:p>
          <a:p>
            <a:pPr marL="263525" indent="-263525"/>
            <a:r>
              <a:rPr lang="fr-FR" sz="2600" b="1" i="1" dirty="0" smtClean="0">
                <a:latin typeface="Times New Roman" pitchFamily="18" charset="0"/>
                <a:cs typeface="Times New Roman" pitchFamily="18" charset="0"/>
              </a:rPr>
              <a:t>Participation aux assemblées générales en 2014</a:t>
            </a:r>
          </a:p>
          <a:p>
            <a:pPr marL="263525" indent="-263525">
              <a:buFont typeface="Arial" pitchFamily="34" charset="0"/>
              <a:buChar char="•"/>
            </a:pPr>
            <a:r>
              <a:rPr lang="fr-FR" sz="2600" b="1" i="1" dirty="0" smtClean="0">
                <a:latin typeface="Times New Roman" pitchFamily="18" charset="0"/>
                <a:cs typeface="Times New Roman" pitchFamily="18" charset="0"/>
              </a:rPr>
              <a:t>de Patrimoine et Développement, ,  </a:t>
            </a:r>
          </a:p>
          <a:p>
            <a:pPr marL="263525" indent="-263525">
              <a:buFont typeface="Arial" pitchFamily="34" charset="0"/>
              <a:buChar char="•"/>
            </a:pPr>
            <a:r>
              <a:rPr lang="fr-FR" sz="2600" b="1" i="1" dirty="0" smtClean="0">
                <a:latin typeface="Times New Roman" pitchFamily="18" charset="0"/>
                <a:cs typeface="Times New Roman" pitchFamily="18" charset="0"/>
              </a:rPr>
              <a:t>de Patrimoine Rhônalpin (PRA), </a:t>
            </a:r>
          </a:p>
          <a:p>
            <a:pPr marL="263525" indent="-263525">
              <a:buFont typeface="Arial" pitchFamily="34" charset="0"/>
              <a:buChar char="•"/>
            </a:pPr>
            <a:r>
              <a:rPr lang="fr-FR" sz="2600" b="1" i="1" dirty="0" smtClean="0">
                <a:latin typeface="Times New Roman" pitchFamily="18" charset="0"/>
                <a:cs typeface="Times New Roman" pitchFamily="18" charset="0"/>
              </a:rPr>
              <a:t>de la Fédération des association du Patrimoine de l’Isère (FAPI)</a:t>
            </a:r>
          </a:p>
          <a:p>
            <a:pPr marL="263525" indent="-263525">
              <a:buFont typeface="Arial" pitchFamily="34" charset="0"/>
              <a:buChar char="•"/>
            </a:pPr>
            <a:r>
              <a:rPr lang="fr-FR" sz="2600" b="1" i="1" dirty="0" smtClean="0">
                <a:latin typeface="Times New Roman" pitchFamily="18" charset="0"/>
                <a:cs typeface="Times New Roman" pitchFamily="18" charset="0"/>
              </a:rPr>
              <a:t>de la </a:t>
            </a:r>
            <a:r>
              <a:rPr lang="fr-FR" sz="2600" b="1" i="1" dirty="0" err="1" smtClean="0">
                <a:latin typeface="Times New Roman" pitchFamily="18" charset="0"/>
                <a:cs typeface="Times New Roman" pitchFamily="18" charset="0"/>
              </a:rPr>
              <a:t>Casamaures</a:t>
            </a:r>
            <a:endParaRPr lang="fr-FR" sz="2600" b="1" i="1" dirty="0" smtClean="0">
              <a:latin typeface="Times New Roman" pitchFamily="18" charset="0"/>
              <a:cs typeface="Times New Roman" pitchFamily="18" charset="0"/>
            </a:endParaRPr>
          </a:p>
          <a:p>
            <a:pPr marL="263525" indent="-263525"/>
            <a:endParaRPr lang="fr-FR" sz="2800" b="1" i="1" dirty="0" smtClean="0">
              <a:latin typeface="Times New Roman" pitchFamily="18" charset="0"/>
              <a:cs typeface="Times New Roman" pitchFamily="18" charset="0"/>
            </a:endParaRPr>
          </a:p>
          <a:p>
            <a:pPr marL="263525" indent="-263525" algn="just"/>
            <a:r>
              <a:rPr lang="fr-FR" sz="2600" b="1" i="1" dirty="0" smtClean="0">
                <a:latin typeface="Times New Roman" pitchFamily="18" charset="0"/>
                <a:cs typeface="Times New Roman" pitchFamily="18" charset="0"/>
              </a:rPr>
              <a:t>Participation à la Commission Cimetières à PRA</a:t>
            </a:r>
          </a:p>
          <a:p>
            <a:pPr marL="263525" indent="-263525">
              <a:buFont typeface="Arial" pitchFamily="34" charset="0"/>
              <a:buChar char="•"/>
            </a:pPr>
            <a:r>
              <a:rPr lang="fr-FR" sz="2600" b="1" i="1" dirty="0" smtClean="0">
                <a:latin typeface="Times New Roman" pitchFamily="18" charset="0"/>
                <a:cs typeface="Times New Roman" pitchFamily="18" charset="0"/>
              </a:rPr>
              <a:t>Comité de pilotage pour mise en place d’une journée annuelle « portes ouvertes » des cimetières en Rhône-Alpes/Auvergne – </a:t>
            </a:r>
            <a:r>
              <a:rPr lang="fr-FR" sz="2600" i="1" dirty="0" smtClean="0">
                <a:latin typeface="Times New Roman" pitchFamily="18" charset="0"/>
                <a:cs typeface="Times New Roman" pitchFamily="18" charset="0"/>
              </a:rPr>
              <a:t>prévue pour 2016</a:t>
            </a:r>
          </a:p>
          <a:p>
            <a:pPr marL="263525" indent="-263525"/>
            <a:endParaRPr lang="fr-FR" sz="2800" b="1" i="1" dirty="0" smtClean="0">
              <a:latin typeface="Times New Roman" pitchFamily="18" charset="0"/>
              <a:cs typeface="Times New Roman" pitchFamily="18" charset="0"/>
            </a:endParaRPr>
          </a:p>
          <a:p>
            <a:pPr marL="263525" indent="-263525"/>
            <a:endParaRPr lang="fr-FR" sz="2800" b="1" i="1" dirty="0" smtClean="0">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142852"/>
            <a:ext cx="8715436" cy="1357322"/>
          </a:xfrm>
        </p:spPr>
        <p:txBody>
          <a:bodyPr/>
          <a:lstStyle/>
          <a:p>
            <a:r>
              <a:rPr lang="fr-FR" sz="2000" b="1" i="1" dirty="0" smtClean="0">
                <a:latin typeface="Times New Roman" pitchFamily="18" charset="0"/>
                <a:cs typeface="Times New Roman" pitchFamily="18" charset="0"/>
              </a:rPr>
              <a:t/>
            </a:r>
            <a:br>
              <a:rPr lang="fr-FR" sz="2000" b="1" i="1" dirty="0" smtClean="0">
                <a:latin typeface="Times New Roman" pitchFamily="18" charset="0"/>
                <a:cs typeface="Times New Roman" pitchFamily="18" charset="0"/>
              </a:rPr>
            </a:br>
            <a:r>
              <a:rPr lang="fr-FR" sz="2000" b="1" dirty="0" smtClean="0">
                <a:latin typeface="Times New Roman" pitchFamily="18" charset="0"/>
                <a:cs typeface="Times New Roman" pitchFamily="18" charset="0"/>
              </a:rPr>
              <a:t/>
            </a:r>
            <a:br>
              <a:rPr lang="fr-FR" sz="2000" b="1" dirty="0" smtClean="0">
                <a:latin typeface="Times New Roman" pitchFamily="18" charset="0"/>
                <a:cs typeface="Times New Roman" pitchFamily="18" charset="0"/>
              </a:rPr>
            </a:br>
            <a:r>
              <a:rPr lang="fr-FR" sz="2600" b="1" i="1" dirty="0" smtClean="0">
                <a:latin typeface="Times New Roman" pitchFamily="18" charset="0"/>
                <a:cs typeface="Times New Roman" pitchFamily="18" charset="0"/>
              </a:rPr>
              <a:t>Rencontre avec M. </a:t>
            </a:r>
            <a:r>
              <a:rPr lang="fr-FR" sz="2600" b="1" i="1" dirty="0" err="1" smtClean="0">
                <a:latin typeface="Times New Roman" pitchFamily="18" charset="0"/>
                <a:cs typeface="Times New Roman" pitchFamily="18" charset="0"/>
              </a:rPr>
              <a:t>Olivero</a:t>
            </a:r>
            <a:r>
              <a:rPr lang="fr-FR" sz="2600" b="1" i="1" dirty="0" smtClean="0">
                <a:latin typeface="Times New Roman" pitchFamily="18" charset="0"/>
                <a:cs typeface="Times New Roman" pitchFamily="18" charset="0"/>
              </a:rPr>
              <a:t>, représentant régional de l’ACMN </a:t>
            </a:r>
            <a:r>
              <a:rPr lang="fr-FR" sz="2400" b="1" dirty="0" smtClean="0">
                <a:latin typeface="Times New Roman" pitchFamily="18" charset="0"/>
                <a:cs typeface="Times New Roman" pitchFamily="18" charset="0"/>
              </a:rPr>
              <a:t/>
            </a:r>
            <a:br>
              <a:rPr lang="fr-FR" sz="2400" b="1" dirty="0" smtClean="0">
                <a:latin typeface="Times New Roman" pitchFamily="18" charset="0"/>
                <a:cs typeface="Times New Roman" pitchFamily="18" charset="0"/>
              </a:rPr>
            </a:br>
            <a:r>
              <a:rPr lang="fr-FR" sz="2400" i="1" dirty="0" smtClean="0">
                <a:latin typeface="Times New Roman" pitchFamily="18" charset="0"/>
                <a:cs typeface="Times New Roman" pitchFamily="18" charset="0"/>
              </a:rPr>
              <a:t>(Association pour la Conservation des Monuments Napoléoniens) </a:t>
            </a:r>
            <a:r>
              <a:rPr lang="fr-FR" sz="2400" b="1" dirty="0" smtClean="0">
                <a:latin typeface="Times New Roman" pitchFamily="18" charset="0"/>
                <a:cs typeface="Times New Roman" pitchFamily="18" charset="0"/>
              </a:rPr>
              <a:t/>
            </a:r>
            <a:br>
              <a:rPr lang="fr-FR" sz="2400" b="1" dirty="0" smtClean="0">
                <a:latin typeface="Times New Roman" pitchFamily="18" charset="0"/>
                <a:cs typeface="Times New Roman" pitchFamily="18" charset="0"/>
              </a:rPr>
            </a:br>
            <a:r>
              <a:rPr lang="fr-FR" sz="2400" b="1" dirty="0" smtClean="0">
                <a:latin typeface="Times New Roman" pitchFamily="18" charset="0"/>
                <a:cs typeface="Times New Roman" pitchFamily="18" charset="0"/>
              </a:rPr>
              <a:t>Visite des tombes napoléoniennes à Saint-Roch le 24/05/14</a:t>
            </a:r>
            <a:r>
              <a:rPr lang="fr-FR" sz="2400" b="1" i="1" dirty="0" smtClean="0">
                <a:latin typeface="Times New Roman" pitchFamily="18" charset="0"/>
                <a:cs typeface="Times New Roman" pitchFamily="18" charset="0"/>
              </a:rPr>
              <a:t/>
            </a:r>
            <a:br>
              <a:rPr lang="fr-FR" sz="2400" b="1" i="1" dirty="0" smtClean="0">
                <a:latin typeface="Times New Roman" pitchFamily="18" charset="0"/>
                <a:cs typeface="Times New Roman" pitchFamily="18" charset="0"/>
              </a:rPr>
            </a:br>
            <a:endParaRPr lang="fr-FR" sz="2400" dirty="0"/>
          </a:p>
        </p:txBody>
      </p:sp>
      <p:pic>
        <p:nvPicPr>
          <p:cNvPr id="4" name="Espace réservé du contenu 3" descr="2014.05.24 028.JPG"/>
          <p:cNvPicPr>
            <a:picLocks noGrp="1" noChangeAspect="1"/>
          </p:cNvPicPr>
          <p:nvPr>
            <p:ph idx="1"/>
          </p:nvPr>
        </p:nvPicPr>
        <p:blipFill>
          <a:blip r:embed="rId2" cstate="print"/>
          <a:stretch>
            <a:fillRect/>
          </a:stretch>
        </p:blipFill>
        <p:spPr>
          <a:xfrm>
            <a:off x="1214414" y="1714488"/>
            <a:ext cx="6968921" cy="4669565"/>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500042"/>
            <a:ext cx="8229600" cy="785818"/>
          </a:xfrm>
        </p:spPr>
        <p:txBody>
          <a:bodyPr/>
          <a:lstStyle/>
          <a:p>
            <a:r>
              <a:rPr lang="fr-FR" sz="3200" b="1" dirty="0" smtClean="0">
                <a:latin typeface="Times New Roman" pitchFamily="18" charset="0"/>
                <a:cs typeface="Times New Roman" pitchFamily="18" charset="0"/>
              </a:rPr>
              <a:t>Tombes napoléoniennes à Saint-Roch</a:t>
            </a:r>
            <a:r>
              <a:rPr lang="fr-FR" sz="3600" b="1" dirty="0" smtClean="0">
                <a:latin typeface="Times New Roman" pitchFamily="18" charset="0"/>
                <a:cs typeface="Times New Roman" pitchFamily="18" charset="0"/>
              </a:rPr>
              <a:t/>
            </a:r>
            <a:br>
              <a:rPr lang="fr-FR" sz="3600" b="1" dirty="0" smtClean="0">
                <a:latin typeface="Times New Roman" pitchFamily="18" charset="0"/>
                <a:cs typeface="Times New Roman" pitchFamily="18" charset="0"/>
              </a:rPr>
            </a:br>
            <a:r>
              <a:rPr lang="fr-FR" sz="2800" i="1" dirty="0" smtClean="0">
                <a:latin typeface="Times New Roman" pitchFamily="18" charset="0"/>
                <a:cs typeface="Times New Roman" pitchFamily="18" charset="0"/>
              </a:rPr>
              <a:t>Une quinzaine répertoriées</a:t>
            </a:r>
            <a:r>
              <a:rPr lang="fr-FR" sz="3600" b="1" dirty="0" smtClean="0">
                <a:latin typeface="Times New Roman" pitchFamily="18" charset="0"/>
                <a:cs typeface="Times New Roman" pitchFamily="18" charset="0"/>
              </a:rPr>
              <a:t/>
            </a:r>
            <a:br>
              <a:rPr lang="fr-FR" sz="3600" b="1" dirty="0" smtClean="0">
                <a:latin typeface="Times New Roman" pitchFamily="18" charset="0"/>
                <a:cs typeface="Times New Roman" pitchFamily="18" charset="0"/>
              </a:rPr>
            </a:br>
            <a:endParaRPr lang="fr-FR" sz="3600" b="1" dirty="0" smtClean="0">
              <a:latin typeface="Times New Roman" pitchFamily="18" charset="0"/>
              <a:cs typeface="Times New Roman" pitchFamily="18" charset="0"/>
            </a:endParaRPr>
          </a:p>
        </p:txBody>
      </p:sp>
      <p:pic>
        <p:nvPicPr>
          <p:cNvPr id="4" name="Picture 3"/>
          <p:cNvPicPr>
            <a:picLocks noGrp="1" noChangeAspect="1" noChangeArrowheads="1"/>
          </p:cNvPicPr>
          <p:nvPr>
            <p:ph idx="1"/>
          </p:nvPr>
        </p:nvPicPr>
        <p:blipFill>
          <a:blip r:embed="rId2" cstate="print"/>
          <a:srcRect/>
          <a:stretch>
            <a:fillRect/>
          </a:stretch>
        </p:blipFill>
        <p:spPr bwMode="auto">
          <a:xfrm>
            <a:off x="5643570" y="1357298"/>
            <a:ext cx="3106421" cy="4429156"/>
          </a:xfrm>
          <a:prstGeom prst="rect">
            <a:avLst/>
          </a:prstGeom>
          <a:noFill/>
          <a:ln w="9525">
            <a:noFill/>
            <a:miter lim="800000"/>
            <a:headEnd/>
            <a:tailEnd/>
          </a:ln>
          <a:effectLst/>
        </p:spPr>
      </p:pic>
      <p:sp>
        <p:nvSpPr>
          <p:cNvPr id="5" name="Rectangle 4"/>
          <p:cNvSpPr/>
          <p:nvPr/>
        </p:nvSpPr>
        <p:spPr>
          <a:xfrm>
            <a:off x="5643570" y="5929330"/>
            <a:ext cx="2987824" cy="523220"/>
          </a:xfrm>
          <a:prstGeom prst="rect">
            <a:avLst/>
          </a:prstGeom>
        </p:spPr>
        <p:txBody>
          <a:bodyPr wrap="square">
            <a:spAutoFit/>
          </a:bodyPr>
          <a:lstStyle/>
          <a:p>
            <a:pPr algn="r">
              <a:spcBef>
                <a:spcPts val="0"/>
              </a:spcBef>
            </a:pPr>
            <a:r>
              <a:rPr lang="fr-FR" sz="1600" b="1" dirty="0" smtClean="0"/>
              <a:t>Louis </a:t>
            </a:r>
            <a:r>
              <a:rPr lang="fr-FR" sz="1600" b="1" dirty="0" err="1" smtClean="0"/>
              <a:t>Bégot</a:t>
            </a:r>
            <a:r>
              <a:rPr lang="fr-FR" sz="1600" b="1" dirty="0" smtClean="0"/>
              <a:t> </a:t>
            </a:r>
            <a:r>
              <a:rPr lang="fr-FR" dirty="0" smtClean="0"/>
              <a:t/>
            </a:r>
            <a:br>
              <a:rPr lang="fr-FR" dirty="0" smtClean="0"/>
            </a:br>
            <a:r>
              <a:rPr lang="fr-FR" sz="1200" i="1" dirty="0" smtClean="0"/>
              <a:t>Zone 07 gauche -Case 16</a:t>
            </a:r>
            <a:endParaRPr lang="fr-FR" sz="1200" dirty="0"/>
          </a:p>
        </p:txBody>
      </p:sp>
      <p:pic>
        <p:nvPicPr>
          <p:cNvPr id="6" name="Image 5" descr="Quiot (1).JPG"/>
          <p:cNvPicPr>
            <a:picLocks noChangeAspect="1"/>
          </p:cNvPicPr>
          <p:nvPr/>
        </p:nvPicPr>
        <p:blipFill>
          <a:blip r:embed="rId3" cstate="print"/>
          <a:stretch>
            <a:fillRect/>
          </a:stretch>
        </p:blipFill>
        <p:spPr>
          <a:xfrm>
            <a:off x="142844" y="1357298"/>
            <a:ext cx="5423286" cy="4429156"/>
          </a:xfrm>
          <a:prstGeom prst="rect">
            <a:avLst/>
          </a:prstGeom>
        </p:spPr>
      </p:pic>
      <p:sp>
        <p:nvSpPr>
          <p:cNvPr id="2049" name="Rectangle 1"/>
          <p:cNvSpPr>
            <a:spLocks noChangeArrowheads="1"/>
          </p:cNvSpPr>
          <p:nvPr/>
        </p:nvSpPr>
        <p:spPr bwMode="auto">
          <a:xfrm>
            <a:off x="142844" y="5929330"/>
            <a:ext cx="392909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fr-FR" sz="1600" b="1" dirty="0" smtClean="0"/>
              <a:t>Joachim-</a:t>
            </a:r>
            <a:r>
              <a:rPr lang="fr-FR" sz="1600" b="1" dirty="0" err="1" smtClean="0"/>
              <a:t>Jérome</a:t>
            </a:r>
            <a:r>
              <a:rPr lang="fr-FR" sz="1600" b="1" dirty="0" smtClean="0"/>
              <a:t> </a:t>
            </a:r>
            <a:r>
              <a:rPr lang="fr-FR" sz="1600" b="1" dirty="0" err="1" smtClean="0"/>
              <a:t>Quiot</a:t>
            </a:r>
            <a:r>
              <a:rPr lang="fr-FR" sz="1600" b="1" dirty="0" smtClean="0"/>
              <a:t> du Passage</a:t>
            </a:r>
          </a:p>
          <a:p>
            <a:pPr marL="0" marR="0" lvl="0" indent="0" algn="l" defTabSz="914400" rtl="0" eaLnBrk="0" fontAlgn="base" latinLnBrk="0" hangingPunct="0">
              <a:lnSpc>
                <a:spcPct val="100000"/>
              </a:lnSpc>
              <a:spcBef>
                <a:spcPct val="0"/>
              </a:spcBef>
              <a:spcAft>
                <a:spcPct val="0"/>
              </a:spcAft>
              <a:buClrTx/>
              <a:buSzTx/>
              <a:buFontTx/>
              <a:buNone/>
              <a:tabLst/>
            </a:pPr>
            <a:r>
              <a:rPr lang="fr-FR" sz="1200" i="1" dirty="0" smtClean="0"/>
              <a:t>03° allée principale -Case 28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571480"/>
            <a:ext cx="8229600" cy="796908"/>
          </a:xfrm>
        </p:spPr>
        <p:txBody>
          <a:bodyPr/>
          <a:lstStyle/>
          <a:p>
            <a:r>
              <a:rPr lang="fr-FR" sz="2600" b="1" i="1" dirty="0" smtClean="0">
                <a:latin typeface="Times New Roman" pitchFamily="18" charset="0"/>
                <a:cs typeface="Times New Roman" pitchFamily="18" charset="0"/>
              </a:rPr>
              <a:t>Visite du cimetière Saint-Roch par la Ligue de Protection des Oiseaux – le 24/05/14</a:t>
            </a:r>
            <a:br>
              <a:rPr lang="fr-FR" sz="2600" b="1" i="1" dirty="0" smtClean="0">
                <a:latin typeface="Times New Roman" pitchFamily="18" charset="0"/>
                <a:cs typeface="Times New Roman" pitchFamily="18" charset="0"/>
              </a:rPr>
            </a:br>
            <a:r>
              <a:rPr lang="fr-FR" sz="2600" b="1" i="1" dirty="0" smtClean="0">
                <a:latin typeface="Times New Roman" pitchFamily="18" charset="0"/>
                <a:cs typeface="Times New Roman" pitchFamily="18" charset="0"/>
              </a:rPr>
              <a:t/>
            </a:r>
            <a:br>
              <a:rPr lang="fr-FR" sz="2600" b="1" i="1" dirty="0" smtClean="0">
                <a:latin typeface="Times New Roman" pitchFamily="18" charset="0"/>
                <a:cs typeface="Times New Roman" pitchFamily="18" charset="0"/>
              </a:rPr>
            </a:br>
            <a:endParaRPr lang="fr-FR" sz="2600" b="1" i="1" dirty="0" smtClean="0">
              <a:latin typeface="Times New Roman" pitchFamily="18" charset="0"/>
              <a:cs typeface="Times New Roman" pitchFamily="18" charset="0"/>
            </a:endParaRPr>
          </a:p>
        </p:txBody>
      </p:sp>
      <p:sp>
        <p:nvSpPr>
          <p:cNvPr id="3" name="Espace réservé du contenu 2"/>
          <p:cNvSpPr>
            <a:spLocks noGrp="1"/>
          </p:cNvSpPr>
          <p:nvPr>
            <p:ph idx="1"/>
          </p:nvPr>
        </p:nvSpPr>
        <p:spPr>
          <a:xfrm>
            <a:off x="142844" y="1071546"/>
            <a:ext cx="8786874" cy="5429288"/>
          </a:xfrm>
        </p:spPr>
        <p:txBody>
          <a:bodyPr/>
          <a:lstStyle/>
          <a:p>
            <a:pPr marL="263525" indent="-263525"/>
            <a:r>
              <a:rPr lang="fr-FR" sz="1800" b="1" i="1" dirty="0" smtClean="0">
                <a:latin typeface="Times New Roman" pitchFamily="18" charset="0"/>
                <a:cs typeface="Times New Roman" pitchFamily="18" charset="0"/>
              </a:rPr>
              <a:t>A l'occasion de la Fête de la Nature et en partenariat avec les espaces verts de la ville de Grenoble, la LPO Isère a proposé une visite dédiée à l'observation de la biodiversité et aux cultures alternatives (zones sans pesticide) à Saint-Roch.</a:t>
            </a:r>
          </a:p>
          <a:p>
            <a:pPr marL="263525" indent="-263525">
              <a:buNone/>
            </a:pPr>
            <a:endParaRPr lang="fr-FR" sz="1800" b="1" i="1" dirty="0" smtClean="0">
              <a:latin typeface="Times New Roman" pitchFamily="18" charset="0"/>
              <a:cs typeface="Times New Roman" pitchFamily="18" charset="0"/>
            </a:endParaRPr>
          </a:p>
          <a:p>
            <a:endParaRPr lang="fr-FR" dirty="0"/>
          </a:p>
        </p:txBody>
      </p:sp>
      <p:pic>
        <p:nvPicPr>
          <p:cNvPr id="6" name="Image 5" descr="2014.06.04 115.JPG"/>
          <p:cNvPicPr>
            <a:picLocks noChangeAspect="1"/>
          </p:cNvPicPr>
          <p:nvPr/>
        </p:nvPicPr>
        <p:blipFill>
          <a:blip r:embed="rId2" cstate="print"/>
          <a:stretch>
            <a:fillRect/>
          </a:stretch>
        </p:blipFill>
        <p:spPr>
          <a:xfrm>
            <a:off x="1000101" y="1976428"/>
            <a:ext cx="7108080" cy="473872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IMG_1854.JPG"/>
          <p:cNvPicPr>
            <a:picLocks noGrp="1" noChangeAspect="1"/>
          </p:cNvPicPr>
          <p:nvPr>
            <p:ph idx="1"/>
          </p:nvPr>
        </p:nvPicPr>
        <p:blipFill>
          <a:blip r:embed="rId2" cstate="print"/>
          <a:stretch>
            <a:fillRect/>
          </a:stretch>
        </p:blipFill>
        <p:spPr>
          <a:xfrm>
            <a:off x="1000100" y="1643050"/>
            <a:ext cx="7458109" cy="4972072"/>
          </a:xfrm>
        </p:spPr>
      </p:pic>
      <p:sp>
        <p:nvSpPr>
          <p:cNvPr id="4" name="Rectangle 3"/>
          <p:cNvSpPr/>
          <p:nvPr/>
        </p:nvSpPr>
        <p:spPr>
          <a:xfrm>
            <a:off x="571472" y="357166"/>
            <a:ext cx="8215370" cy="1015663"/>
          </a:xfrm>
          <a:prstGeom prst="rect">
            <a:avLst/>
          </a:prstGeom>
        </p:spPr>
        <p:txBody>
          <a:bodyPr wrap="square">
            <a:spAutoFit/>
          </a:bodyPr>
          <a:lstStyle/>
          <a:p>
            <a:pPr marL="263525" indent="-263525" algn="ctr"/>
            <a:r>
              <a:rPr lang="fr-FR" sz="3200" b="1" i="1" dirty="0" smtClean="0">
                <a:solidFill>
                  <a:schemeClr val="tx2"/>
                </a:solidFill>
                <a:latin typeface="Times New Roman" pitchFamily="18" charset="0"/>
                <a:ea typeface="+mj-ea"/>
                <a:cs typeface="Times New Roman" pitchFamily="18" charset="0"/>
              </a:rPr>
              <a:t>Fête annuelle de la Sainte-Anne à </a:t>
            </a:r>
            <a:r>
              <a:rPr lang="fr-FR" sz="3200" b="1" i="1" dirty="0" err="1" smtClean="0">
                <a:solidFill>
                  <a:schemeClr val="tx2"/>
                </a:solidFill>
                <a:latin typeface="Times New Roman" pitchFamily="18" charset="0"/>
                <a:ea typeface="+mj-ea"/>
                <a:cs typeface="Times New Roman" pitchFamily="18" charset="0"/>
              </a:rPr>
              <a:t>Venon</a:t>
            </a:r>
            <a:r>
              <a:rPr lang="fr-FR" sz="3200" b="1" i="1" dirty="0" smtClean="0">
                <a:solidFill>
                  <a:schemeClr val="tx2"/>
                </a:solidFill>
                <a:latin typeface="Times New Roman" pitchFamily="18" charset="0"/>
                <a:ea typeface="+mj-ea"/>
                <a:cs typeface="Times New Roman" pitchFamily="18" charset="0"/>
              </a:rPr>
              <a:t>, </a:t>
            </a:r>
          </a:p>
          <a:p>
            <a:pPr marL="263525" indent="-263525" algn="ctr"/>
            <a:r>
              <a:rPr lang="fr-FR" sz="2800" b="1" i="1" dirty="0" smtClean="0">
                <a:solidFill>
                  <a:schemeClr val="tx2"/>
                </a:solidFill>
                <a:latin typeface="Times New Roman" pitchFamily="18" charset="0"/>
                <a:ea typeface="+mj-ea"/>
                <a:cs typeface="Times New Roman" pitchFamily="18" charset="0"/>
              </a:rPr>
              <a:t>organisée par l’association ASP2G - le 26/07/14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Trophées_PRA-sept-14 (8).JPG"/>
          <p:cNvPicPr>
            <a:picLocks noGrp="1" noChangeAspect="1"/>
          </p:cNvPicPr>
          <p:nvPr>
            <p:ph idx="1"/>
          </p:nvPr>
        </p:nvPicPr>
        <p:blipFill>
          <a:blip r:embed="rId2" cstate="print"/>
          <a:stretch>
            <a:fillRect/>
          </a:stretch>
        </p:blipFill>
        <p:spPr>
          <a:xfrm>
            <a:off x="1071538" y="1500174"/>
            <a:ext cx="6500858" cy="5001541"/>
          </a:xfrm>
        </p:spPr>
      </p:pic>
      <p:sp>
        <p:nvSpPr>
          <p:cNvPr id="4" name="Rectangle 3"/>
          <p:cNvSpPr/>
          <p:nvPr/>
        </p:nvSpPr>
        <p:spPr>
          <a:xfrm>
            <a:off x="357158" y="357166"/>
            <a:ext cx="8358246" cy="1292662"/>
          </a:xfrm>
          <a:prstGeom prst="rect">
            <a:avLst/>
          </a:prstGeom>
        </p:spPr>
        <p:txBody>
          <a:bodyPr wrap="square">
            <a:spAutoFit/>
          </a:bodyPr>
          <a:lstStyle/>
          <a:p>
            <a:r>
              <a:rPr lang="fr-FR" sz="2400" b="1" i="1" dirty="0" smtClean="0">
                <a:solidFill>
                  <a:schemeClr val="tx2"/>
                </a:solidFill>
                <a:latin typeface="Times New Roman" pitchFamily="18" charset="0"/>
                <a:ea typeface="+mj-ea"/>
                <a:cs typeface="Times New Roman" pitchFamily="18" charset="0"/>
              </a:rPr>
              <a:t>Prix rhônalpins du patrimoine 2014 au Cimetière de </a:t>
            </a:r>
            <a:r>
              <a:rPr lang="fr-FR" sz="2400" b="1" i="1" dirty="0" err="1" smtClean="0">
                <a:solidFill>
                  <a:schemeClr val="tx2"/>
                </a:solidFill>
                <a:latin typeface="Times New Roman" pitchFamily="18" charset="0"/>
                <a:ea typeface="+mj-ea"/>
                <a:cs typeface="Times New Roman" pitchFamily="18" charset="0"/>
              </a:rPr>
              <a:t>Loyasse</a:t>
            </a:r>
            <a:r>
              <a:rPr lang="fr-FR" sz="2400" b="1" i="1" dirty="0" smtClean="0">
                <a:solidFill>
                  <a:schemeClr val="tx2"/>
                </a:solidFill>
                <a:latin typeface="Times New Roman" pitchFamily="18" charset="0"/>
                <a:ea typeface="+mj-ea"/>
                <a:cs typeface="Times New Roman" pitchFamily="18" charset="0"/>
              </a:rPr>
              <a:t>, </a:t>
            </a:r>
            <a:r>
              <a:rPr lang="fr-FR" sz="2400" dirty="0" smtClean="0"/>
              <a:t> </a:t>
            </a:r>
          </a:p>
          <a:p>
            <a:pPr algn="ctr"/>
            <a:r>
              <a:rPr lang="fr-FR" b="1" i="1" dirty="0" smtClean="0">
                <a:latin typeface="Times New Roman" pitchFamily="18" charset="0"/>
                <a:cs typeface="Times New Roman" pitchFamily="18" charset="0"/>
              </a:rPr>
              <a:t>Remise du prix du </a:t>
            </a:r>
            <a:r>
              <a:rPr lang="fr-FR" b="1" i="1" dirty="0" err="1" smtClean="0">
                <a:latin typeface="Times New Roman" pitchFamily="18" charset="0"/>
                <a:cs typeface="Times New Roman" pitchFamily="18" charset="0"/>
              </a:rPr>
              <a:t>Savoir-Faire</a:t>
            </a:r>
            <a:r>
              <a:rPr lang="fr-FR" b="1" i="1" dirty="0" smtClean="0">
                <a:latin typeface="Times New Roman" pitchFamily="18" charset="0"/>
                <a:cs typeface="Times New Roman" pitchFamily="18" charset="0"/>
              </a:rPr>
              <a:t> à l’Atelier Tournesol </a:t>
            </a:r>
          </a:p>
          <a:p>
            <a:pPr algn="ctr"/>
            <a:r>
              <a:rPr lang="fr-FR" b="1" i="1" dirty="0" smtClean="0">
                <a:latin typeface="Times New Roman" pitchFamily="18" charset="0"/>
                <a:cs typeface="Times New Roman" pitchFamily="18" charset="0"/>
              </a:rPr>
              <a:t>représenté par Christiane Guichard</a:t>
            </a:r>
          </a:p>
          <a:p>
            <a:pPr algn="ctr"/>
            <a:endParaRPr lang="fr-FR" dirty="0"/>
          </a:p>
        </p:txBody>
      </p:sp>
      <p:sp>
        <p:nvSpPr>
          <p:cNvPr id="6" name="Rectangle 5"/>
          <p:cNvSpPr/>
          <p:nvPr/>
        </p:nvSpPr>
        <p:spPr>
          <a:xfrm>
            <a:off x="2071670" y="1857364"/>
            <a:ext cx="4572000" cy="584775"/>
          </a:xfrm>
          <a:prstGeom prst="rect">
            <a:avLst/>
          </a:prstGeom>
        </p:spPr>
        <p:txBody>
          <a:bodyPr wrap="square">
            <a:spAutoFit/>
          </a:bodyPr>
          <a:lstStyle/>
          <a:p>
            <a:pPr algn="ctr"/>
            <a:r>
              <a:rPr lang="fr-FR" sz="1600" dirty="0" smtClean="0">
                <a:latin typeface="Times New Roman" pitchFamily="18" charset="0"/>
                <a:cs typeface="Times New Roman" pitchFamily="18" charset="0"/>
              </a:rPr>
              <a:t>Savoir-faire de la gnomonique. </a:t>
            </a:r>
          </a:p>
          <a:p>
            <a:pPr algn="ctr"/>
            <a:r>
              <a:rPr lang="fr-FR" sz="1600" dirty="0" smtClean="0">
                <a:latin typeface="Times New Roman" pitchFamily="18" charset="0"/>
                <a:cs typeface="Times New Roman" pitchFamily="18" charset="0"/>
              </a:rPr>
              <a:t>Création et restauration de cadrans solaires</a:t>
            </a:r>
            <a:endParaRPr lang="fr-FR" b="1" i="1" dirty="0" smtClean="0">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14290"/>
            <a:ext cx="8229600" cy="654032"/>
          </a:xfrm>
        </p:spPr>
        <p:txBody>
          <a:bodyPr/>
          <a:lstStyle/>
          <a:p>
            <a:r>
              <a:rPr lang="fr-FR" sz="3200" b="1" dirty="0" smtClean="0">
                <a:latin typeface="Times New Roman" pitchFamily="18" charset="0"/>
                <a:cs typeface="Times New Roman" pitchFamily="18" charset="0"/>
              </a:rPr>
              <a:t>Rencontres avec les élues de la Mairie</a:t>
            </a:r>
            <a:endParaRPr lang="fr-FR" b="1" dirty="0">
              <a:latin typeface="Times New Roman" pitchFamily="18" charset="0"/>
              <a:cs typeface="Times New Roman" pitchFamily="18" charset="0"/>
            </a:endParaRPr>
          </a:p>
        </p:txBody>
      </p:sp>
      <p:sp>
        <p:nvSpPr>
          <p:cNvPr id="3" name="Espace réservé du contenu 2"/>
          <p:cNvSpPr>
            <a:spLocks noGrp="1"/>
          </p:cNvSpPr>
          <p:nvPr>
            <p:ph idx="1"/>
          </p:nvPr>
        </p:nvSpPr>
        <p:spPr>
          <a:xfrm>
            <a:off x="357158" y="928670"/>
            <a:ext cx="8572528" cy="5500726"/>
          </a:xfrm>
        </p:spPr>
        <p:txBody>
          <a:bodyPr/>
          <a:lstStyle/>
          <a:p>
            <a:pPr marL="0" indent="0">
              <a:buNone/>
            </a:pPr>
            <a:r>
              <a:rPr lang="fr-FR" sz="2400" dirty="0" smtClean="0">
                <a:latin typeface="Times New Roman" pitchFamily="18" charset="0"/>
                <a:cs typeface="Times New Roman" pitchFamily="18" charset="0"/>
              </a:rPr>
              <a:t>Suite au changement de municipalité en mars 2014, nous avons souhaité rencontrer deux nouvelles élues de la mairie pour leur présenter nos activités :</a:t>
            </a:r>
          </a:p>
          <a:p>
            <a:pPr marL="0" indent="0">
              <a:buNone/>
            </a:pPr>
            <a:endParaRPr lang="fr-FR" sz="800" dirty="0" smtClean="0">
              <a:latin typeface="Times New Roman" pitchFamily="18" charset="0"/>
              <a:cs typeface="Times New Roman" pitchFamily="18" charset="0"/>
            </a:endParaRPr>
          </a:p>
          <a:p>
            <a:pPr marL="0" indent="0">
              <a:spcBef>
                <a:spcPts val="0"/>
              </a:spcBef>
              <a:buFontTx/>
              <a:buChar char="-"/>
              <a:tabLst>
                <a:tab pos="7985125" algn="l"/>
              </a:tabLst>
            </a:pPr>
            <a:r>
              <a:rPr lang="fr-FR" sz="2400" b="1" i="1" dirty="0" smtClean="0">
                <a:latin typeface="Times New Roman" pitchFamily="18" charset="0"/>
                <a:cs typeface="Times New Roman" pitchFamily="18" charset="0"/>
              </a:rPr>
              <a:t>Mme Martine Jullian</a:t>
            </a:r>
            <a:r>
              <a:rPr lang="fr-FR" sz="2400" b="1" dirty="0" smtClean="0">
                <a:latin typeface="Times New Roman" pitchFamily="18" charset="0"/>
                <a:cs typeface="Times New Roman" pitchFamily="18" charset="0"/>
              </a:rPr>
              <a:t/>
            </a:r>
            <a:br>
              <a:rPr lang="fr-FR" sz="2400" b="1" dirty="0" smtClean="0">
                <a:latin typeface="Times New Roman" pitchFamily="18" charset="0"/>
                <a:cs typeface="Times New Roman" pitchFamily="18" charset="0"/>
              </a:rPr>
            </a:br>
            <a:r>
              <a:rPr lang="fr-FR" sz="2000" i="1" dirty="0" smtClean="0">
                <a:latin typeface="Times New Roman" pitchFamily="18" charset="0"/>
                <a:cs typeface="Times New Roman" pitchFamily="18" charset="0"/>
              </a:rPr>
              <a:t>Conseillère municipale, déléguée</a:t>
            </a:r>
          </a:p>
          <a:p>
            <a:pPr marL="0" indent="0">
              <a:spcBef>
                <a:spcPts val="0"/>
              </a:spcBef>
              <a:buNone/>
              <a:tabLst>
                <a:tab pos="7985125" algn="l"/>
              </a:tabLst>
            </a:pPr>
            <a:r>
              <a:rPr lang="fr-FR" sz="2000" i="1" dirty="0" smtClean="0">
                <a:latin typeface="Times New Roman" pitchFamily="18" charset="0"/>
                <a:cs typeface="Times New Roman" pitchFamily="18" charset="0"/>
              </a:rPr>
              <a:t> au Patrimoine et à la Mémoire</a:t>
            </a:r>
          </a:p>
          <a:p>
            <a:pPr marL="0" indent="0">
              <a:spcBef>
                <a:spcPts val="0"/>
              </a:spcBef>
              <a:buFontTx/>
              <a:buChar char="-"/>
              <a:tabLst>
                <a:tab pos="7985125" algn="l"/>
              </a:tabLst>
            </a:pPr>
            <a:r>
              <a:rPr lang="fr-FR" sz="2400" b="1" i="1" dirty="0" smtClean="0">
                <a:latin typeface="Times New Roman" pitchFamily="18" charset="0"/>
                <a:cs typeface="Times New Roman" pitchFamily="18" charset="0"/>
              </a:rPr>
              <a:t>Mme Maud Tavel</a:t>
            </a:r>
            <a:r>
              <a:rPr lang="fr-FR" sz="2400" b="1" dirty="0" smtClean="0">
                <a:latin typeface="Times New Roman" pitchFamily="18" charset="0"/>
                <a:cs typeface="Times New Roman" pitchFamily="18" charset="0"/>
              </a:rPr>
              <a:t/>
            </a:r>
            <a:br>
              <a:rPr lang="fr-FR" sz="2400" b="1" dirty="0" smtClean="0">
                <a:latin typeface="Times New Roman" pitchFamily="18" charset="0"/>
                <a:cs typeface="Times New Roman" pitchFamily="18" charset="0"/>
              </a:rPr>
            </a:br>
            <a:r>
              <a:rPr lang="fr-FR" sz="2000" i="1" dirty="0" smtClean="0">
                <a:latin typeface="Times New Roman" pitchFamily="18" charset="0"/>
                <a:cs typeface="Times New Roman" pitchFamily="18" charset="0"/>
              </a:rPr>
              <a:t>Adjointe au Maire, chargée de</a:t>
            </a:r>
          </a:p>
          <a:p>
            <a:pPr marL="0" indent="0">
              <a:spcBef>
                <a:spcPts val="0"/>
              </a:spcBef>
              <a:buNone/>
              <a:tabLst>
                <a:tab pos="7985125" algn="l"/>
              </a:tabLst>
            </a:pPr>
            <a:r>
              <a:rPr lang="fr-FR" sz="2000" i="1" dirty="0" smtClean="0">
                <a:latin typeface="Times New Roman" pitchFamily="18" charset="0"/>
                <a:cs typeface="Times New Roman" pitchFamily="18" charset="0"/>
              </a:rPr>
              <a:t>l’Administration générale</a:t>
            </a:r>
          </a:p>
          <a:p>
            <a:pPr marL="0" indent="0">
              <a:buNone/>
              <a:tabLst>
                <a:tab pos="7985125" algn="l"/>
              </a:tabLst>
            </a:pPr>
            <a:endParaRPr lang="fr-FR" sz="800" dirty="0" smtClean="0">
              <a:latin typeface="Times New Roman" pitchFamily="18" charset="0"/>
              <a:cs typeface="Times New Roman" pitchFamily="18" charset="0"/>
            </a:endParaRPr>
          </a:p>
          <a:p>
            <a:pPr marL="0" indent="0">
              <a:buNone/>
              <a:tabLst>
                <a:tab pos="7985125" algn="l"/>
              </a:tabLst>
            </a:pPr>
            <a:r>
              <a:rPr lang="fr-FR" sz="2400" dirty="0" smtClean="0">
                <a:latin typeface="Times New Roman" pitchFamily="18" charset="0"/>
                <a:cs typeface="Times New Roman" pitchFamily="18" charset="0"/>
              </a:rPr>
              <a:t>Après avoir rencontré chacune</a:t>
            </a:r>
          </a:p>
          <a:p>
            <a:pPr marL="0" indent="0">
              <a:spcBef>
                <a:spcPts val="0"/>
              </a:spcBef>
              <a:buNone/>
              <a:tabLst>
                <a:tab pos="7985125" algn="l"/>
              </a:tabLst>
            </a:pPr>
            <a:r>
              <a:rPr lang="fr-FR" sz="2400" dirty="0" smtClean="0">
                <a:latin typeface="Times New Roman" pitchFamily="18" charset="0"/>
                <a:cs typeface="Times New Roman" pitchFamily="18" charset="0"/>
              </a:rPr>
              <a:t>d’elles en Mairie, nous leur avons proposé une visite particulière de Saint-Roch en compagnie de Mme Christine </a:t>
            </a:r>
            <a:r>
              <a:rPr lang="fr-FR" sz="2400" dirty="0" err="1" smtClean="0">
                <a:latin typeface="Times New Roman" pitchFamily="18" charset="0"/>
                <a:cs typeface="Times New Roman" pitchFamily="18" charset="0"/>
              </a:rPr>
              <a:t>Delplanques</a:t>
            </a:r>
            <a:r>
              <a:rPr lang="fr-FR" sz="2400" dirty="0" smtClean="0">
                <a:latin typeface="Times New Roman" pitchFamily="18" charset="0"/>
                <a:cs typeface="Times New Roman" pitchFamily="18" charset="0"/>
              </a:rPr>
              <a:t>, Directrice des Cimetières de Grenoble, et M. Victor </a:t>
            </a:r>
            <a:r>
              <a:rPr lang="fr-FR" sz="2400" dirty="0" err="1" smtClean="0">
                <a:latin typeface="Times New Roman" pitchFamily="18" charset="0"/>
                <a:cs typeface="Times New Roman" pitchFamily="18" charset="0"/>
              </a:rPr>
              <a:t>Papagno</a:t>
            </a:r>
            <a:r>
              <a:rPr lang="fr-FR" sz="2400" dirty="0" smtClean="0">
                <a:latin typeface="Times New Roman" pitchFamily="18" charset="0"/>
                <a:cs typeface="Times New Roman" pitchFamily="18" charset="0"/>
              </a:rPr>
              <a:t>, responsable technique de Saint-Roch, le 28/11/14.</a:t>
            </a:r>
          </a:p>
          <a:p>
            <a:pPr marL="0" indent="0">
              <a:buNone/>
            </a:pPr>
            <a:endParaRPr lang="fr-FR" sz="1800" i="1" dirty="0" smtClean="0">
              <a:latin typeface="Times New Roman" pitchFamily="18" charset="0"/>
              <a:cs typeface="Times New Roman" pitchFamily="18" charset="0"/>
            </a:endParaRPr>
          </a:p>
        </p:txBody>
      </p:sp>
      <p:pic>
        <p:nvPicPr>
          <p:cNvPr id="4" name="Espace réservé du contenu 3" descr="2014.11.28 088.JPG"/>
          <p:cNvPicPr>
            <a:picLocks noChangeAspect="1"/>
          </p:cNvPicPr>
          <p:nvPr/>
        </p:nvPicPr>
        <p:blipFill>
          <a:blip r:embed="rId2" cstate="print"/>
          <a:stretch>
            <a:fillRect/>
          </a:stretch>
        </p:blipFill>
        <p:spPr bwMode="auto">
          <a:xfrm>
            <a:off x="4214810" y="1714488"/>
            <a:ext cx="4572032" cy="301029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001156" cy="1071546"/>
          </a:xfrm>
        </p:spPr>
        <p:txBody>
          <a:bodyPr/>
          <a:lstStyle/>
          <a:p>
            <a:r>
              <a:rPr lang="fr-FR" sz="2800" b="1" dirty="0" smtClean="0">
                <a:latin typeface="Times New Roman" pitchFamily="18" charset="0"/>
                <a:cs typeface="Times New Roman" pitchFamily="18" charset="0"/>
              </a:rPr>
              <a:t>Réalisation d’un dossier sur l’Art Déco à Saint-Roch </a:t>
            </a:r>
            <a:br>
              <a:rPr lang="fr-FR" sz="2800" b="1" dirty="0" smtClean="0">
                <a:latin typeface="Times New Roman" pitchFamily="18" charset="0"/>
                <a:cs typeface="Times New Roman" pitchFamily="18" charset="0"/>
              </a:rPr>
            </a:br>
            <a:r>
              <a:rPr lang="fr-FR" sz="2800" b="1" dirty="0" smtClean="0">
                <a:latin typeface="Times New Roman" pitchFamily="18" charset="0"/>
                <a:cs typeface="Times New Roman" pitchFamily="18" charset="0"/>
              </a:rPr>
              <a:t>à la demande de Mme Jullian</a:t>
            </a:r>
          </a:p>
        </p:txBody>
      </p:sp>
      <p:pic>
        <p:nvPicPr>
          <p:cNvPr id="71682" name="Picture 2"/>
          <p:cNvPicPr>
            <a:picLocks noGrp="1" noChangeAspect="1" noChangeArrowheads="1"/>
          </p:cNvPicPr>
          <p:nvPr>
            <p:ph idx="1"/>
          </p:nvPr>
        </p:nvPicPr>
        <p:blipFill>
          <a:blip r:embed="rId2" cstate="print"/>
          <a:srcRect/>
          <a:stretch>
            <a:fillRect/>
          </a:stretch>
        </p:blipFill>
        <p:spPr bwMode="auto">
          <a:xfrm>
            <a:off x="428595" y="1428736"/>
            <a:ext cx="3714777" cy="5111066"/>
          </a:xfrm>
          <a:prstGeom prst="rect">
            <a:avLst/>
          </a:prstGeom>
          <a:noFill/>
          <a:ln w="9525">
            <a:solidFill>
              <a:schemeClr val="accent1"/>
            </a:solidFill>
            <a:miter lim="800000"/>
            <a:headEnd/>
            <a:tailEnd/>
          </a:ln>
          <a:effectLst/>
        </p:spPr>
      </p:pic>
      <p:pic>
        <p:nvPicPr>
          <p:cNvPr id="71684" name="Picture 4" descr="F:\SEPULTURES_par thème_et_visite\Art-Déco St-Roch\photos mcr\DSC09114.JPG"/>
          <p:cNvPicPr>
            <a:picLocks noChangeAspect="1" noChangeArrowheads="1"/>
          </p:cNvPicPr>
          <p:nvPr/>
        </p:nvPicPr>
        <p:blipFill>
          <a:blip r:embed="rId3" cstate="print"/>
          <a:srcRect t="4839"/>
          <a:stretch>
            <a:fillRect/>
          </a:stretch>
        </p:blipFill>
        <p:spPr bwMode="auto">
          <a:xfrm>
            <a:off x="4572000" y="1428736"/>
            <a:ext cx="2214578" cy="2809894"/>
          </a:xfrm>
          <a:prstGeom prst="rect">
            <a:avLst/>
          </a:prstGeom>
          <a:noFill/>
        </p:spPr>
      </p:pic>
      <p:sp>
        <p:nvSpPr>
          <p:cNvPr id="7" name="ZoneTexte 6"/>
          <p:cNvSpPr txBox="1"/>
          <p:nvPr/>
        </p:nvSpPr>
        <p:spPr>
          <a:xfrm>
            <a:off x="6858016" y="2928934"/>
            <a:ext cx="1928826" cy="1200329"/>
          </a:xfrm>
          <a:prstGeom prst="rect">
            <a:avLst/>
          </a:prstGeom>
          <a:noFill/>
        </p:spPr>
        <p:txBody>
          <a:bodyPr wrap="square" rtlCol="0">
            <a:spAutoFit/>
          </a:bodyPr>
          <a:lstStyle/>
          <a:p>
            <a:r>
              <a:rPr lang="fr-FR" dirty="0" smtClean="0">
                <a:latin typeface="Times New Roman" pitchFamily="18" charset="0"/>
                <a:cs typeface="Times New Roman" pitchFamily="18" charset="0"/>
              </a:rPr>
              <a:t>Monique et Fabien en repérage des tombes Art Déco à St-Roch</a:t>
            </a:r>
            <a:endParaRPr lang="fr-FR" dirty="0">
              <a:latin typeface="Times New Roman" pitchFamily="18" charset="0"/>
              <a:cs typeface="Times New Roman" pitchFamily="18" charset="0"/>
            </a:endParaRPr>
          </a:p>
        </p:txBody>
      </p:sp>
      <p:pic>
        <p:nvPicPr>
          <p:cNvPr id="71685" name="Picture 5" descr="F:\SEPULTURES_par thème_et_visite\Art-Déco St-Roch\photos mcr\DSC09076.JPG"/>
          <p:cNvPicPr>
            <a:picLocks noChangeAspect="1" noChangeArrowheads="1"/>
          </p:cNvPicPr>
          <p:nvPr/>
        </p:nvPicPr>
        <p:blipFill>
          <a:blip r:embed="rId4" cstate="print"/>
          <a:srcRect b="20338"/>
          <a:stretch>
            <a:fillRect/>
          </a:stretch>
        </p:blipFill>
        <p:spPr bwMode="auto">
          <a:xfrm>
            <a:off x="4572000" y="4286256"/>
            <a:ext cx="4000528" cy="2390169"/>
          </a:xfrm>
          <a:prstGeom prst="rect">
            <a:avLst/>
          </a:prstGeom>
          <a:noFill/>
        </p:spPr>
      </p:pic>
      <p:sp>
        <p:nvSpPr>
          <p:cNvPr id="9" name="Rectangle 8"/>
          <p:cNvSpPr/>
          <p:nvPr/>
        </p:nvSpPr>
        <p:spPr>
          <a:xfrm>
            <a:off x="1000100" y="857232"/>
            <a:ext cx="7643866" cy="584775"/>
          </a:xfrm>
          <a:prstGeom prst="rect">
            <a:avLst/>
          </a:prstGeom>
        </p:spPr>
        <p:txBody>
          <a:bodyPr wrap="square">
            <a:spAutoFit/>
          </a:bodyPr>
          <a:lstStyle/>
          <a:p>
            <a:pPr algn="ctr"/>
            <a:r>
              <a:rPr lang="fr-FR" sz="1600" b="1" dirty="0" smtClean="0">
                <a:latin typeface="Times New Roman" pitchFamily="18" charset="0"/>
                <a:cs typeface="Times New Roman" pitchFamily="18" charset="0"/>
              </a:rPr>
              <a:t>Pour les 90 ans de l’Exposition Internationale, la Ville de Grenoble souhaite organiser un évènement autour de la Tour Perret et de l’Art Déco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71934" y="1285860"/>
            <a:ext cx="4872014" cy="3357586"/>
          </a:xfrm>
        </p:spPr>
        <p:txBody>
          <a:bodyPr/>
          <a:lstStyle/>
          <a:p>
            <a:pPr algn="r">
              <a:spcBef>
                <a:spcPts val="1200"/>
              </a:spcBef>
            </a:pPr>
            <a:r>
              <a:rPr lang="fr-FR" sz="3600" b="1" i="1" dirty="0" err="1" smtClean="0">
                <a:solidFill>
                  <a:schemeClr val="tx1"/>
                </a:solidFill>
                <a:latin typeface="Times New Roman" pitchFamily="18" charset="0"/>
                <a:ea typeface="+mn-ea"/>
                <a:cs typeface="+mn-cs"/>
              </a:rPr>
              <a:t>Valéria</a:t>
            </a:r>
            <a:r>
              <a:rPr lang="fr-FR" sz="3600" b="1" i="1" dirty="0" smtClean="0">
                <a:solidFill>
                  <a:schemeClr val="tx1"/>
                </a:solidFill>
                <a:latin typeface="Times New Roman" pitchFamily="18" charset="0"/>
                <a:ea typeface="+mn-ea"/>
                <a:cs typeface="+mn-cs"/>
              </a:rPr>
              <a:t> </a:t>
            </a:r>
            <a:r>
              <a:rPr lang="fr-FR" sz="3600" b="1" i="1" dirty="0" err="1" smtClean="0">
                <a:solidFill>
                  <a:schemeClr val="tx1"/>
                </a:solidFill>
                <a:latin typeface="Times New Roman" pitchFamily="18" charset="0"/>
                <a:ea typeface="+mn-ea"/>
                <a:cs typeface="+mn-cs"/>
              </a:rPr>
              <a:t>Ostapenko</a:t>
            </a:r>
            <a:r>
              <a:rPr lang="fr-FR" sz="3600" b="1" i="1" dirty="0" smtClean="0">
                <a:solidFill>
                  <a:schemeClr val="tx1"/>
                </a:solidFill>
                <a:latin typeface="Times New Roman" pitchFamily="18" charset="0"/>
                <a:ea typeface="+mn-ea"/>
                <a:cs typeface="+mn-cs"/>
              </a:rPr>
              <a:t/>
            </a:r>
            <a:br>
              <a:rPr lang="fr-FR" sz="3600" b="1" i="1" dirty="0" smtClean="0">
                <a:solidFill>
                  <a:schemeClr val="tx1"/>
                </a:solidFill>
                <a:latin typeface="Times New Roman" pitchFamily="18" charset="0"/>
                <a:ea typeface="+mn-ea"/>
                <a:cs typeface="+mn-cs"/>
              </a:rPr>
            </a:br>
            <a:r>
              <a:rPr lang="fr-FR" sz="3600" b="1" i="1" dirty="0" smtClean="0">
                <a:solidFill>
                  <a:schemeClr val="tx1"/>
                </a:solidFill>
                <a:latin typeface="Maiandra GD" pitchFamily="34" charset="0"/>
                <a:ea typeface="+mn-ea"/>
                <a:cs typeface="+mn-cs"/>
              </a:rPr>
              <a:t/>
            </a:r>
            <a:br>
              <a:rPr lang="fr-FR" sz="3600" b="1" i="1" dirty="0" smtClean="0">
                <a:solidFill>
                  <a:schemeClr val="tx1"/>
                </a:solidFill>
                <a:latin typeface="Maiandra GD" pitchFamily="34" charset="0"/>
                <a:ea typeface="+mn-ea"/>
                <a:cs typeface="+mn-cs"/>
              </a:rPr>
            </a:br>
            <a:r>
              <a:rPr lang="fr-FR" sz="2800" i="1" dirty="0" smtClean="0">
                <a:solidFill>
                  <a:schemeClr val="tx1"/>
                </a:solidFill>
                <a:latin typeface="Times New Roman" pitchFamily="18" charset="0"/>
                <a:ea typeface="+mn-ea"/>
                <a:cs typeface="+mn-cs"/>
              </a:rPr>
              <a:t>Présidente de l’Association de Sauvegarde du Patrimoine et de la Promotion du Gant de Grenoble</a:t>
            </a:r>
            <a:r>
              <a:rPr lang="fr-FR" sz="3200" dirty="0" smtClean="0"/>
              <a:t/>
            </a:r>
            <a:br>
              <a:rPr lang="fr-FR" sz="3200" dirty="0" smtClean="0"/>
            </a:br>
            <a:endParaRPr lang="fr-FR" sz="3200" dirty="0"/>
          </a:p>
        </p:txBody>
      </p:sp>
      <p:pic>
        <p:nvPicPr>
          <p:cNvPr id="4" name="Image 3" descr="DSC07692.JPG"/>
          <p:cNvPicPr/>
          <p:nvPr/>
        </p:nvPicPr>
        <p:blipFill>
          <a:blip r:embed="rId2" cstate="print">
            <a:lum bright="10000" contrast="10000"/>
          </a:blip>
          <a:srcRect t="9730"/>
          <a:stretch>
            <a:fillRect/>
          </a:stretch>
        </p:blipFill>
        <p:spPr>
          <a:xfrm>
            <a:off x="642910" y="714356"/>
            <a:ext cx="3286148" cy="4929222"/>
          </a:xfrm>
          <a:prstGeom prst="rect">
            <a:avLst/>
          </a:prstGeom>
        </p:spPr>
      </p:pic>
      <p:sp>
        <p:nvSpPr>
          <p:cNvPr id="5" name="ZoneTexte 4"/>
          <p:cNvSpPr txBox="1"/>
          <p:nvPr/>
        </p:nvSpPr>
        <p:spPr>
          <a:xfrm>
            <a:off x="4143372" y="4572008"/>
            <a:ext cx="4786346" cy="1077218"/>
          </a:xfrm>
          <a:prstGeom prst="rect">
            <a:avLst/>
          </a:prstGeom>
          <a:noFill/>
        </p:spPr>
        <p:txBody>
          <a:bodyPr wrap="square" rtlCol="0">
            <a:spAutoFit/>
          </a:bodyPr>
          <a:lstStyle/>
          <a:p>
            <a:pPr algn="r"/>
            <a:r>
              <a:rPr lang="fr-FR" sz="3200" i="1" dirty="0" smtClean="0">
                <a:latin typeface="Times New Roman" pitchFamily="18" charset="0"/>
                <a:cs typeface="+mn-cs"/>
              </a:rPr>
              <a:t>nous a quittés le </a:t>
            </a:r>
            <a:br>
              <a:rPr lang="fr-FR" sz="3200" i="1" dirty="0" smtClean="0">
                <a:latin typeface="Times New Roman" pitchFamily="18" charset="0"/>
                <a:cs typeface="+mn-cs"/>
              </a:rPr>
            </a:br>
            <a:r>
              <a:rPr lang="fr-FR" sz="3200" i="1" dirty="0" smtClean="0">
                <a:latin typeface="Times New Roman" pitchFamily="18" charset="0"/>
                <a:cs typeface="+mn-cs"/>
              </a:rPr>
              <a:t>21 septembre 2014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descr="2014.11.21 015.JPG"/>
          <p:cNvPicPr>
            <a:picLocks noGrp="1" noChangeAspect="1"/>
          </p:cNvPicPr>
          <p:nvPr>
            <p:ph idx="1"/>
          </p:nvPr>
        </p:nvPicPr>
        <p:blipFill>
          <a:blip r:embed="rId3" cstate="print"/>
          <a:srcRect r="41582"/>
          <a:stretch>
            <a:fillRect/>
          </a:stretch>
        </p:blipFill>
        <p:spPr>
          <a:xfrm>
            <a:off x="357158" y="1000108"/>
            <a:ext cx="2357454" cy="2690320"/>
          </a:xfrm>
        </p:spPr>
      </p:pic>
      <p:sp>
        <p:nvSpPr>
          <p:cNvPr id="4" name="Titre 1"/>
          <p:cNvSpPr>
            <a:spLocks noGrp="1"/>
          </p:cNvSpPr>
          <p:nvPr>
            <p:ph type="title"/>
          </p:nvPr>
        </p:nvSpPr>
        <p:spPr>
          <a:xfrm>
            <a:off x="428596" y="214290"/>
            <a:ext cx="8229600" cy="796950"/>
          </a:xfrm>
        </p:spPr>
        <p:txBody>
          <a:bodyPr/>
          <a:lstStyle/>
          <a:p>
            <a:r>
              <a:rPr lang="fr-FR" sz="3600" b="1" i="1" dirty="0" smtClean="0">
                <a:latin typeface="Times New Roman" pitchFamily="18" charset="0"/>
                <a:cs typeface="Times New Roman" pitchFamily="18" charset="0"/>
              </a:rPr>
              <a:t>Salon du régionalisme alpin 2014</a:t>
            </a:r>
            <a:br>
              <a:rPr lang="fr-FR" sz="3600" b="1" i="1" dirty="0" smtClean="0">
                <a:latin typeface="Times New Roman" pitchFamily="18" charset="0"/>
                <a:cs typeface="Times New Roman" pitchFamily="18" charset="0"/>
              </a:rPr>
            </a:br>
            <a:r>
              <a:rPr lang="fr-FR" sz="2400" b="1" i="1" dirty="0" smtClean="0">
                <a:latin typeface="Times New Roman" pitchFamily="18" charset="0"/>
                <a:cs typeface="Times New Roman" pitchFamily="18" charset="0"/>
              </a:rPr>
              <a:t>21 – 22 et 23 novembre</a:t>
            </a:r>
            <a:endParaRPr lang="fr-FR" sz="2400" b="1" i="1" dirty="0">
              <a:latin typeface="Times New Roman" pitchFamily="18" charset="0"/>
              <a:cs typeface="Times New Roman" pitchFamily="18" charset="0"/>
            </a:endParaRPr>
          </a:p>
        </p:txBody>
      </p:sp>
      <p:pic>
        <p:nvPicPr>
          <p:cNvPr id="8" name="Image 7" descr="2014.11.22 095.JPG"/>
          <p:cNvPicPr>
            <a:picLocks noChangeAspect="1"/>
          </p:cNvPicPr>
          <p:nvPr/>
        </p:nvPicPr>
        <p:blipFill>
          <a:blip r:embed="rId4" cstate="print"/>
          <a:stretch>
            <a:fillRect/>
          </a:stretch>
        </p:blipFill>
        <p:spPr>
          <a:xfrm>
            <a:off x="3000364" y="1000108"/>
            <a:ext cx="5485214" cy="4071966"/>
          </a:xfrm>
          <a:prstGeom prst="rect">
            <a:avLst/>
          </a:prstGeom>
        </p:spPr>
      </p:pic>
      <p:pic>
        <p:nvPicPr>
          <p:cNvPr id="9" name="Image 8" descr="2014.11.23 304.JPG"/>
          <p:cNvPicPr>
            <a:picLocks noChangeAspect="1"/>
          </p:cNvPicPr>
          <p:nvPr/>
        </p:nvPicPr>
        <p:blipFill>
          <a:blip r:embed="rId5" cstate="print"/>
          <a:srcRect l="9032" r="14842"/>
          <a:stretch>
            <a:fillRect/>
          </a:stretch>
        </p:blipFill>
        <p:spPr>
          <a:xfrm>
            <a:off x="357158" y="3857628"/>
            <a:ext cx="3214710" cy="2814510"/>
          </a:xfrm>
          <a:prstGeom prst="rect">
            <a:avLst/>
          </a:prstGeom>
        </p:spPr>
      </p:pic>
      <p:sp>
        <p:nvSpPr>
          <p:cNvPr id="11" name="Espace réservé du contenu 2"/>
          <p:cNvSpPr txBox="1">
            <a:spLocks/>
          </p:cNvSpPr>
          <p:nvPr/>
        </p:nvSpPr>
        <p:spPr bwMode="auto">
          <a:xfrm>
            <a:off x="4071934" y="5214950"/>
            <a:ext cx="4286280" cy="134190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lvl="0" indent="-342900" algn="ctr" defTabSz="914400" rtl="0" eaLnBrk="0" fontAlgn="base" latinLnBrk="0" hangingPunct="0">
              <a:lnSpc>
                <a:spcPct val="100000"/>
              </a:lnSpc>
              <a:spcBef>
                <a:spcPct val="20000"/>
              </a:spcBef>
              <a:spcAft>
                <a:spcPct val="0"/>
              </a:spcAft>
              <a:buClrTx/>
              <a:buSzTx/>
              <a:tabLst/>
              <a:defRPr/>
            </a:pPr>
            <a:r>
              <a:rPr kumimoji="0" lang="fr-FR" sz="1400" b="1" i="0" u="none" strike="noStrike" kern="0" cap="none" spc="0" normalizeH="0" baseline="0" noProof="0" dirty="0" smtClean="0">
                <a:ln>
                  <a:noFill/>
                </a:ln>
                <a:solidFill>
                  <a:schemeClr val="tx1"/>
                </a:solidFill>
                <a:effectLst/>
                <a:uLnTx/>
                <a:uFillTx/>
                <a:latin typeface="+mn-lt"/>
                <a:ea typeface="+mn-ea"/>
                <a:cs typeface="+mn-cs"/>
              </a:rPr>
              <a:t>Bilan du Salon du livre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fr-FR" sz="1400" b="0" i="0" u="none" strike="noStrike" kern="0" cap="none" spc="0" normalizeH="0" baseline="0" noProof="0" dirty="0" smtClean="0">
                <a:ln>
                  <a:noFill/>
                </a:ln>
                <a:solidFill>
                  <a:schemeClr val="tx1"/>
                </a:solidFill>
                <a:effectLst/>
                <a:uLnTx/>
                <a:uFillTx/>
                <a:latin typeface="+mn-lt"/>
                <a:ea typeface="+mn-ea"/>
                <a:cs typeface="+mn-cs"/>
              </a:rPr>
              <a:t>Dépenses : 175, 00 €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fr-FR" sz="1400" b="0" i="0" u="none" strike="noStrike" kern="0" cap="none" spc="0" normalizeH="0" baseline="0" noProof="0" dirty="0" smtClean="0">
                <a:ln>
                  <a:noFill/>
                </a:ln>
                <a:solidFill>
                  <a:schemeClr val="tx1"/>
                </a:solidFill>
                <a:effectLst/>
                <a:uLnTx/>
                <a:uFillTx/>
                <a:latin typeface="+mn-lt"/>
                <a:ea typeface="+mn-ea"/>
                <a:cs typeface="+mn-cs"/>
              </a:rPr>
              <a:t>Recettes : 165, 00 €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fr-FR" sz="1400" b="0" i="0" u="none" strike="noStrike" kern="0" cap="none" spc="0" normalizeH="0" baseline="0" noProof="0" dirty="0" smtClean="0">
                <a:ln>
                  <a:noFill/>
                </a:ln>
                <a:solidFill>
                  <a:schemeClr val="tx1"/>
                </a:solidFill>
                <a:effectLst/>
                <a:uLnTx/>
                <a:uFillTx/>
                <a:latin typeface="+mn-lt"/>
                <a:ea typeface="+mn-ea"/>
                <a:cs typeface="+mn-cs"/>
              </a:rPr>
              <a:t> soit un déficit de 15,00 €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fr-FR" sz="1400" b="0" i="0" u="none" strike="noStrike" kern="0" cap="none" spc="0" normalizeH="0" baseline="0" noProof="0" dirty="0" smtClean="0">
                <a:ln>
                  <a:noFill/>
                </a:ln>
                <a:solidFill>
                  <a:schemeClr val="tx1"/>
                </a:solidFill>
                <a:effectLst/>
                <a:uLnTx/>
                <a:uFillTx/>
                <a:latin typeface="+mn-lt"/>
                <a:ea typeface="+mn-ea"/>
                <a:cs typeface="+mn-cs"/>
              </a:rPr>
              <a:t>… mais un beau stand et de belles rencontres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2014-06-25 19.30.26.jpg"/>
          <p:cNvPicPr>
            <a:picLocks noGrp="1" noChangeAspect="1"/>
          </p:cNvPicPr>
          <p:nvPr>
            <p:ph idx="1"/>
          </p:nvPr>
        </p:nvPicPr>
        <p:blipFill>
          <a:blip r:embed="rId2" cstate="print"/>
          <a:srcRect r="12631" b="5402"/>
          <a:stretch>
            <a:fillRect/>
          </a:stretch>
        </p:blipFill>
        <p:spPr>
          <a:xfrm>
            <a:off x="500034" y="785794"/>
            <a:ext cx="3714776" cy="2643206"/>
          </a:xfrm>
        </p:spPr>
      </p:pic>
      <p:pic>
        <p:nvPicPr>
          <p:cNvPr id="4" name="Image 3" descr="2014-06-25 19.31.59.jpg"/>
          <p:cNvPicPr>
            <a:picLocks noChangeAspect="1"/>
          </p:cNvPicPr>
          <p:nvPr/>
        </p:nvPicPr>
        <p:blipFill>
          <a:blip r:embed="rId3" cstate="print"/>
          <a:srcRect r="3781"/>
          <a:stretch>
            <a:fillRect/>
          </a:stretch>
        </p:blipFill>
        <p:spPr>
          <a:xfrm>
            <a:off x="4572000" y="785794"/>
            <a:ext cx="3929090" cy="2643206"/>
          </a:xfrm>
          <a:prstGeom prst="rect">
            <a:avLst/>
          </a:prstGeom>
        </p:spPr>
      </p:pic>
      <p:pic>
        <p:nvPicPr>
          <p:cNvPr id="6" name="Image 5" descr="2014-06-25 19.31.54.jpg"/>
          <p:cNvPicPr>
            <a:picLocks noChangeAspect="1"/>
          </p:cNvPicPr>
          <p:nvPr/>
        </p:nvPicPr>
        <p:blipFill>
          <a:blip r:embed="rId4" cstate="print"/>
          <a:srcRect b="3665"/>
          <a:stretch>
            <a:fillRect/>
          </a:stretch>
        </p:blipFill>
        <p:spPr>
          <a:xfrm>
            <a:off x="4572000" y="3786190"/>
            <a:ext cx="4000528" cy="2571768"/>
          </a:xfrm>
          <a:prstGeom prst="rect">
            <a:avLst/>
          </a:prstGeom>
        </p:spPr>
      </p:pic>
      <p:pic>
        <p:nvPicPr>
          <p:cNvPr id="7" name="Image 6" descr="2014-06-25 19.31.31.jpg"/>
          <p:cNvPicPr>
            <a:picLocks noChangeAspect="1"/>
          </p:cNvPicPr>
          <p:nvPr/>
        </p:nvPicPr>
        <p:blipFill>
          <a:blip r:embed="rId5" cstate="print"/>
          <a:srcRect r="5377"/>
          <a:stretch>
            <a:fillRect/>
          </a:stretch>
        </p:blipFill>
        <p:spPr>
          <a:xfrm>
            <a:off x="500034" y="3786190"/>
            <a:ext cx="3820913" cy="2571768"/>
          </a:xfrm>
          <a:prstGeom prst="rect">
            <a:avLst/>
          </a:prstGeom>
        </p:spPr>
      </p:pic>
      <p:sp>
        <p:nvSpPr>
          <p:cNvPr id="8" name="ZoneTexte 7"/>
          <p:cNvSpPr txBox="1"/>
          <p:nvPr/>
        </p:nvSpPr>
        <p:spPr>
          <a:xfrm>
            <a:off x="571472" y="214290"/>
            <a:ext cx="8001056" cy="461665"/>
          </a:xfrm>
          <a:prstGeom prst="rect">
            <a:avLst/>
          </a:prstGeom>
          <a:noFill/>
        </p:spPr>
        <p:txBody>
          <a:bodyPr wrap="square" rtlCol="0">
            <a:spAutoFit/>
          </a:bodyPr>
          <a:lstStyle/>
          <a:p>
            <a:pPr algn="ctr"/>
            <a:r>
              <a:rPr lang="fr-FR" sz="2400" b="1" dirty="0" smtClean="0">
                <a:latin typeface="Times New Roman" pitchFamily="18" charset="0"/>
                <a:cs typeface="Times New Roman" pitchFamily="18" charset="0"/>
              </a:rPr>
              <a:t>Une séance de travail du Conseil d’Administration </a:t>
            </a:r>
            <a:endParaRPr lang="fr-FR" sz="2400" b="1" dirty="0">
              <a:latin typeface="Times New Roman" pitchFamily="18" charset="0"/>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214290"/>
            <a:ext cx="8229600" cy="1143000"/>
          </a:xfrm>
        </p:spPr>
        <p:txBody>
          <a:bodyPr/>
          <a:lstStyle/>
          <a:p>
            <a:r>
              <a:rPr lang="fr-FR" sz="3200" b="1" dirty="0" smtClean="0">
                <a:latin typeface="Times New Roman" pitchFamily="18" charset="0"/>
                <a:cs typeface="Times New Roman" pitchFamily="18" charset="0"/>
              </a:rPr>
              <a:t>Les moments forts de la communication sur l’association Saint-Roch dans les médias</a:t>
            </a:r>
            <a:endParaRPr lang="fr-FR" sz="3200" b="1" dirty="0">
              <a:latin typeface="Times New Roman" pitchFamily="18" charset="0"/>
              <a:cs typeface="Times New Roman" pitchFamily="18" charset="0"/>
            </a:endParaRPr>
          </a:p>
        </p:txBody>
      </p:sp>
      <p:pic>
        <p:nvPicPr>
          <p:cNvPr id="4" name="Espace réservé du contenu 3"/>
          <p:cNvPicPr>
            <a:picLocks noGrp="1"/>
          </p:cNvPicPr>
          <p:nvPr>
            <p:ph idx="1"/>
          </p:nvPr>
        </p:nvPicPr>
        <p:blipFill>
          <a:blip r:embed="rId2"/>
          <a:srcRect/>
          <a:stretch>
            <a:fillRect/>
          </a:stretch>
        </p:blipFill>
        <p:spPr bwMode="auto">
          <a:xfrm>
            <a:off x="2214546" y="1428736"/>
            <a:ext cx="5075478" cy="4857784"/>
          </a:xfrm>
          <a:prstGeom prst="rect">
            <a:avLst/>
          </a:prstGeom>
          <a:noFill/>
          <a:ln w="9525">
            <a:noFill/>
            <a:miter lim="800000"/>
            <a:headEnd/>
            <a:tailEnd/>
          </a:ln>
        </p:spPr>
      </p:pic>
      <p:sp>
        <p:nvSpPr>
          <p:cNvPr id="5" name="ZoneTexte 4"/>
          <p:cNvSpPr txBox="1"/>
          <p:nvPr/>
        </p:nvSpPr>
        <p:spPr>
          <a:xfrm>
            <a:off x="2214546" y="6357958"/>
            <a:ext cx="3071834" cy="307777"/>
          </a:xfrm>
          <a:prstGeom prst="rect">
            <a:avLst/>
          </a:prstGeom>
          <a:noFill/>
        </p:spPr>
        <p:txBody>
          <a:bodyPr wrap="square" rtlCol="0">
            <a:spAutoFit/>
          </a:bodyPr>
          <a:lstStyle/>
          <a:p>
            <a:pPr algn="r"/>
            <a:r>
              <a:rPr lang="fr-FR" sz="1400" dirty="0" smtClean="0"/>
              <a:t>Le Dauphiné Libéré du 14/04/14</a:t>
            </a:r>
            <a:endParaRPr lang="fr-FR" sz="1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a:srcRect/>
          <a:stretch>
            <a:fillRect/>
          </a:stretch>
        </p:blipFill>
        <p:spPr bwMode="auto">
          <a:xfrm>
            <a:off x="0" y="428604"/>
            <a:ext cx="3786214" cy="3000396"/>
          </a:xfrm>
          <a:prstGeom prst="rect">
            <a:avLst/>
          </a:prstGeom>
          <a:noFill/>
          <a:ln w="9525">
            <a:noFill/>
            <a:miter lim="800000"/>
            <a:headEnd/>
            <a:tailEnd/>
          </a:ln>
        </p:spPr>
      </p:pic>
      <p:pic>
        <p:nvPicPr>
          <p:cNvPr id="5" name="Espace réservé du contenu 4"/>
          <p:cNvPicPr>
            <a:picLocks noGrp="1"/>
          </p:cNvPicPr>
          <p:nvPr>
            <p:ph idx="1"/>
          </p:nvPr>
        </p:nvPicPr>
        <p:blipFill>
          <a:blip r:embed="rId3"/>
          <a:srcRect/>
          <a:stretch>
            <a:fillRect/>
          </a:stretch>
        </p:blipFill>
        <p:spPr bwMode="auto">
          <a:xfrm>
            <a:off x="0" y="3429000"/>
            <a:ext cx="2214578" cy="214314"/>
          </a:xfrm>
          <a:prstGeom prst="rect">
            <a:avLst/>
          </a:prstGeom>
          <a:noFill/>
          <a:ln w="9525">
            <a:noFill/>
            <a:miter lim="800000"/>
            <a:headEnd/>
            <a:tailEnd/>
          </a:ln>
        </p:spPr>
      </p:pic>
      <p:pic>
        <p:nvPicPr>
          <p:cNvPr id="84994" name="Picture 2"/>
          <p:cNvPicPr>
            <a:picLocks noChangeAspect="1" noChangeArrowheads="1"/>
          </p:cNvPicPr>
          <p:nvPr/>
        </p:nvPicPr>
        <p:blipFill>
          <a:blip r:embed="rId4"/>
          <a:srcRect l="5172"/>
          <a:stretch>
            <a:fillRect/>
          </a:stretch>
        </p:blipFill>
        <p:spPr bwMode="auto">
          <a:xfrm>
            <a:off x="142844" y="3857628"/>
            <a:ext cx="3929122" cy="2428892"/>
          </a:xfrm>
          <a:prstGeom prst="rect">
            <a:avLst/>
          </a:prstGeom>
          <a:noFill/>
          <a:ln w="9525">
            <a:noFill/>
            <a:miter lim="800000"/>
            <a:headEnd/>
            <a:tailEnd/>
          </a:ln>
          <a:effectLst/>
        </p:spPr>
      </p:pic>
      <p:pic>
        <p:nvPicPr>
          <p:cNvPr id="7" name="Image 6"/>
          <p:cNvPicPr/>
          <p:nvPr/>
        </p:nvPicPr>
        <p:blipFill>
          <a:blip r:embed="rId5"/>
          <a:srcRect l="-1449" b="-1149"/>
          <a:stretch>
            <a:fillRect/>
          </a:stretch>
        </p:blipFill>
        <p:spPr bwMode="auto">
          <a:xfrm>
            <a:off x="3929058" y="428604"/>
            <a:ext cx="5214942" cy="6286544"/>
          </a:xfrm>
          <a:prstGeom prst="rect">
            <a:avLst/>
          </a:prstGeom>
          <a:noFill/>
          <a:ln w="9525">
            <a:noFill/>
            <a:miter lim="800000"/>
            <a:headEnd/>
            <a:tailEnd/>
          </a:ln>
        </p:spPr>
      </p:pic>
      <p:pic>
        <p:nvPicPr>
          <p:cNvPr id="8" name="Image 7"/>
          <p:cNvPicPr/>
          <p:nvPr/>
        </p:nvPicPr>
        <p:blipFill>
          <a:blip r:embed="rId6"/>
          <a:srcRect/>
          <a:stretch>
            <a:fillRect/>
          </a:stretch>
        </p:blipFill>
        <p:spPr bwMode="auto">
          <a:xfrm>
            <a:off x="6786578" y="142852"/>
            <a:ext cx="2095500" cy="35719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011222"/>
          </a:xfrm>
        </p:spPr>
        <p:txBody>
          <a:bodyPr/>
          <a:lstStyle/>
          <a:p>
            <a:pPr lvl="0"/>
            <a:r>
              <a:rPr lang="fr-FR" sz="2000" b="1" dirty="0" smtClean="0"/>
              <a:t/>
            </a:r>
            <a:br>
              <a:rPr lang="fr-FR" sz="2000" b="1" dirty="0" smtClean="0"/>
            </a:br>
            <a:r>
              <a:rPr lang="fr-FR" sz="2000" b="1" dirty="0" smtClean="0"/>
              <a:t/>
            </a:r>
            <a:br>
              <a:rPr lang="fr-FR" sz="2000" b="1" dirty="0" smtClean="0"/>
            </a:br>
            <a:r>
              <a:rPr lang="fr-FR" sz="2000" b="1" dirty="0" smtClean="0"/>
              <a:t/>
            </a:r>
            <a:br>
              <a:rPr lang="fr-FR" sz="2000" b="1" dirty="0" smtClean="0"/>
            </a:br>
            <a:r>
              <a:rPr lang="fr-FR" sz="3200" b="1" dirty="0" smtClean="0">
                <a:latin typeface="Times New Roman" pitchFamily="18" charset="0"/>
                <a:cs typeface="Times New Roman" pitchFamily="18" charset="0"/>
              </a:rPr>
              <a:t>Tournage d’un reportage et interview </a:t>
            </a:r>
            <a:br>
              <a:rPr lang="fr-FR" sz="3200" b="1" dirty="0" smtClean="0">
                <a:latin typeface="Times New Roman" pitchFamily="18" charset="0"/>
                <a:cs typeface="Times New Roman" pitchFamily="18" charset="0"/>
              </a:rPr>
            </a:br>
            <a:r>
              <a:rPr lang="fr-FR" sz="3200" b="1" dirty="0" smtClean="0">
                <a:latin typeface="Times New Roman" pitchFamily="18" charset="0"/>
                <a:cs typeface="Times New Roman" pitchFamily="18" charset="0"/>
              </a:rPr>
              <a:t>sur France 3 - </a:t>
            </a:r>
            <a:r>
              <a:rPr lang="fr-FR" sz="2600" b="1" i="1" dirty="0" smtClean="0">
                <a:latin typeface="Times New Roman" pitchFamily="18" charset="0"/>
                <a:cs typeface="Times New Roman" pitchFamily="18" charset="0"/>
              </a:rPr>
              <a:t>le 30/10/14 </a:t>
            </a:r>
            <a:r>
              <a:rPr lang="fr-FR" sz="3200" dirty="0" smtClean="0">
                <a:latin typeface="Times New Roman" pitchFamily="18" charset="0"/>
                <a:cs typeface="Times New Roman" pitchFamily="18" charset="0"/>
              </a:rPr>
              <a:t/>
            </a:r>
            <a:br>
              <a:rPr lang="fr-FR" sz="3200" dirty="0" smtClean="0">
                <a:latin typeface="Times New Roman" pitchFamily="18" charset="0"/>
                <a:cs typeface="Times New Roman" pitchFamily="18" charset="0"/>
              </a:rPr>
            </a:br>
            <a:r>
              <a:rPr lang="fr-FR" sz="3200" dirty="0" smtClean="0">
                <a:latin typeface="Times New Roman" pitchFamily="18" charset="0"/>
                <a:cs typeface="Times New Roman" pitchFamily="18" charset="0"/>
              </a:rPr>
              <a:t/>
            </a:r>
            <a:br>
              <a:rPr lang="fr-FR" sz="3200" dirty="0" smtClean="0">
                <a:latin typeface="Times New Roman" pitchFamily="18" charset="0"/>
                <a:cs typeface="Times New Roman" pitchFamily="18" charset="0"/>
              </a:rPr>
            </a:br>
            <a:r>
              <a:rPr lang="fr-FR" dirty="0" smtClean="0"/>
              <a:t>. </a:t>
            </a:r>
            <a:endParaRPr lang="fr-FR" dirty="0"/>
          </a:p>
        </p:txBody>
      </p:sp>
      <p:sp>
        <p:nvSpPr>
          <p:cNvPr id="3" name="Espace réservé du contenu 2"/>
          <p:cNvSpPr>
            <a:spLocks noGrp="1"/>
          </p:cNvSpPr>
          <p:nvPr>
            <p:ph idx="1"/>
          </p:nvPr>
        </p:nvSpPr>
        <p:spPr>
          <a:xfrm>
            <a:off x="500034" y="1357298"/>
            <a:ext cx="8229600" cy="4525963"/>
          </a:xfrm>
        </p:spPr>
        <p:txBody>
          <a:bodyPr/>
          <a:lstStyle/>
          <a:p>
            <a:pPr algn="ctr">
              <a:buNone/>
            </a:pPr>
            <a:r>
              <a:rPr lang="fr-FR" sz="2000" b="1" dirty="0" smtClean="0">
                <a:latin typeface="Times New Roman" pitchFamily="18" charset="0"/>
                <a:cs typeface="Times New Roman" pitchFamily="18" charset="0"/>
              </a:rPr>
              <a:t>A la veille de la Toussaint, nous avons été contactés pour un reportage sur le cimetière Saint-Roch.  Il y a eu un tournage le matin au cimetière et la Présidente de l’association a été interviewée au JT de 12 h. sur le plateau en ouverture du Journal</a:t>
            </a:r>
            <a:endParaRPr lang="fr-FR" sz="2000" b="1" dirty="0">
              <a:latin typeface="Times New Roman" pitchFamily="18" charset="0"/>
              <a:cs typeface="Times New Roman" pitchFamily="18" charset="0"/>
            </a:endParaRPr>
          </a:p>
        </p:txBody>
      </p:sp>
      <p:pic>
        <p:nvPicPr>
          <p:cNvPr id="73729" name="Picture 1"/>
          <p:cNvPicPr>
            <a:picLocks noChangeAspect="1" noChangeArrowheads="1"/>
          </p:cNvPicPr>
          <p:nvPr/>
        </p:nvPicPr>
        <p:blipFill>
          <a:blip r:embed="rId2"/>
          <a:srcRect/>
          <a:stretch>
            <a:fillRect/>
          </a:stretch>
        </p:blipFill>
        <p:spPr bwMode="auto">
          <a:xfrm>
            <a:off x="1363362" y="2857496"/>
            <a:ext cx="6018493" cy="3429024"/>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4643438" y="3571876"/>
            <a:ext cx="3943320" cy="1643074"/>
          </a:xfrm>
        </p:spPr>
        <p:txBody>
          <a:bodyPr/>
          <a:lstStyle/>
          <a:p>
            <a:pPr algn="r">
              <a:buFontTx/>
              <a:buNone/>
            </a:pPr>
            <a:r>
              <a:rPr lang="fr-FR" sz="4400" i="1" dirty="0" smtClean="0">
                <a:latin typeface="Times New Roman" pitchFamily="18" charset="0"/>
              </a:rPr>
              <a:t>Projets en cours </a:t>
            </a:r>
          </a:p>
          <a:p>
            <a:pPr algn="r">
              <a:buFontTx/>
              <a:buNone/>
            </a:pPr>
            <a:r>
              <a:rPr lang="fr-FR" sz="4400" i="1" dirty="0" smtClean="0">
                <a:latin typeface="Times New Roman" pitchFamily="18" charset="0"/>
              </a:rPr>
              <a:t>et à venir 2015</a:t>
            </a:r>
          </a:p>
        </p:txBody>
      </p:sp>
      <p:pic>
        <p:nvPicPr>
          <p:cNvPr id="16387" name="Picture 4" descr="vue-adb"/>
          <p:cNvPicPr>
            <a:picLocks noGrp="1" noChangeAspect="1" noChangeArrowheads="1"/>
          </p:cNvPicPr>
          <p:nvPr>
            <p:ph type="title"/>
          </p:nvPr>
        </p:nvPicPr>
        <p:blipFill>
          <a:blip r:embed="rId3" cstate="print"/>
          <a:srcRect/>
          <a:stretch>
            <a:fillRect/>
          </a:stretch>
        </p:blipFill>
        <p:spPr>
          <a:xfrm>
            <a:off x="250825" y="188913"/>
            <a:ext cx="2854325" cy="2016125"/>
          </a:xfr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142852"/>
            <a:ext cx="8229600" cy="868346"/>
          </a:xfrm>
        </p:spPr>
        <p:txBody>
          <a:bodyPr/>
          <a:lstStyle/>
          <a:p>
            <a:r>
              <a:rPr lang="fr-FR" b="1" dirty="0" smtClean="0">
                <a:latin typeface="Times New Roman" pitchFamily="18" charset="0"/>
                <a:cs typeface="Times New Roman" pitchFamily="18" charset="0"/>
              </a:rPr>
              <a:t>Projets de restauration de tombes</a:t>
            </a:r>
          </a:p>
        </p:txBody>
      </p:sp>
      <p:sp>
        <p:nvSpPr>
          <p:cNvPr id="3" name="Espace réservé du contenu 2"/>
          <p:cNvSpPr>
            <a:spLocks noGrp="1"/>
          </p:cNvSpPr>
          <p:nvPr>
            <p:ph idx="1"/>
          </p:nvPr>
        </p:nvSpPr>
        <p:spPr>
          <a:xfrm>
            <a:off x="428596" y="1000108"/>
            <a:ext cx="8229600" cy="4525963"/>
          </a:xfrm>
        </p:spPr>
        <p:txBody>
          <a:bodyPr/>
          <a:lstStyle/>
          <a:p>
            <a:pPr algn="ctr">
              <a:buNone/>
            </a:pPr>
            <a:r>
              <a:rPr lang="fr-FR" b="1" i="1" dirty="0" smtClean="0">
                <a:solidFill>
                  <a:schemeClr val="tx2"/>
                </a:solidFill>
                <a:latin typeface="Times New Roman" pitchFamily="18" charset="0"/>
                <a:ea typeface="+mj-ea"/>
                <a:cs typeface="Times New Roman" pitchFamily="18" charset="0"/>
              </a:rPr>
              <a:t>Tombe d’Isaure </a:t>
            </a:r>
            <a:r>
              <a:rPr lang="fr-FR" b="1" i="1" dirty="0" err="1" smtClean="0">
                <a:solidFill>
                  <a:schemeClr val="tx2"/>
                </a:solidFill>
                <a:latin typeface="Times New Roman" pitchFamily="18" charset="0"/>
                <a:ea typeface="+mj-ea"/>
                <a:cs typeface="Times New Roman" pitchFamily="18" charset="0"/>
              </a:rPr>
              <a:t>Luzet</a:t>
            </a:r>
            <a:endParaRPr lang="fr-FR" b="1" i="1" dirty="0" smtClean="0">
              <a:solidFill>
                <a:schemeClr val="tx2"/>
              </a:solidFill>
              <a:latin typeface="Times New Roman" pitchFamily="18" charset="0"/>
              <a:ea typeface="+mj-ea"/>
              <a:cs typeface="Times New Roman" pitchFamily="18" charset="0"/>
            </a:endParaRPr>
          </a:p>
        </p:txBody>
      </p:sp>
      <p:pic>
        <p:nvPicPr>
          <p:cNvPr id="7" name="Image 6" descr="Luzet_Isaure (3).JPG"/>
          <p:cNvPicPr>
            <a:picLocks noChangeAspect="1"/>
          </p:cNvPicPr>
          <p:nvPr/>
        </p:nvPicPr>
        <p:blipFill>
          <a:blip r:embed="rId3" cstate="print"/>
          <a:stretch>
            <a:fillRect/>
          </a:stretch>
        </p:blipFill>
        <p:spPr>
          <a:xfrm>
            <a:off x="714349" y="1643050"/>
            <a:ext cx="3071834" cy="3848399"/>
          </a:xfrm>
          <a:prstGeom prst="rect">
            <a:avLst/>
          </a:prstGeom>
        </p:spPr>
      </p:pic>
      <p:pic>
        <p:nvPicPr>
          <p:cNvPr id="8" name="Image 7" descr="nov-14.JPG"/>
          <p:cNvPicPr>
            <a:picLocks noChangeAspect="1"/>
          </p:cNvPicPr>
          <p:nvPr/>
        </p:nvPicPr>
        <p:blipFill>
          <a:blip r:embed="rId4" cstate="print"/>
          <a:stretch>
            <a:fillRect/>
          </a:stretch>
        </p:blipFill>
        <p:spPr>
          <a:xfrm>
            <a:off x="4571999" y="1643049"/>
            <a:ext cx="3623546" cy="3857653"/>
          </a:xfrm>
          <a:prstGeom prst="rect">
            <a:avLst/>
          </a:prstGeom>
        </p:spPr>
      </p:pic>
      <p:sp>
        <p:nvSpPr>
          <p:cNvPr id="9" name="ZoneTexte 8"/>
          <p:cNvSpPr txBox="1"/>
          <p:nvPr/>
        </p:nvSpPr>
        <p:spPr>
          <a:xfrm>
            <a:off x="642910" y="5500702"/>
            <a:ext cx="1357322" cy="369332"/>
          </a:xfrm>
          <a:prstGeom prst="rect">
            <a:avLst/>
          </a:prstGeom>
          <a:noFill/>
        </p:spPr>
        <p:txBody>
          <a:bodyPr wrap="square" rtlCol="0">
            <a:spAutoFit/>
          </a:bodyPr>
          <a:lstStyle/>
          <a:p>
            <a:r>
              <a:rPr lang="fr-FR" dirty="0" smtClean="0"/>
              <a:t>En 2013</a:t>
            </a:r>
            <a:endParaRPr lang="fr-FR" dirty="0"/>
          </a:p>
        </p:txBody>
      </p:sp>
      <p:sp>
        <p:nvSpPr>
          <p:cNvPr id="10" name="ZoneTexte 9"/>
          <p:cNvSpPr txBox="1"/>
          <p:nvPr/>
        </p:nvSpPr>
        <p:spPr>
          <a:xfrm>
            <a:off x="7143768" y="5500702"/>
            <a:ext cx="1071570" cy="369332"/>
          </a:xfrm>
          <a:prstGeom prst="rect">
            <a:avLst/>
          </a:prstGeom>
          <a:noFill/>
        </p:spPr>
        <p:txBody>
          <a:bodyPr wrap="square" rtlCol="0">
            <a:spAutoFit/>
          </a:bodyPr>
          <a:lstStyle/>
          <a:p>
            <a:r>
              <a:rPr lang="fr-FR" dirty="0" smtClean="0"/>
              <a:t>En 2014</a:t>
            </a:r>
            <a:endParaRPr lang="fr-FR" dirty="0"/>
          </a:p>
        </p:txBody>
      </p:sp>
      <p:sp>
        <p:nvSpPr>
          <p:cNvPr id="11" name="ZoneTexte 10"/>
          <p:cNvSpPr txBox="1"/>
          <p:nvPr/>
        </p:nvSpPr>
        <p:spPr>
          <a:xfrm>
            <a:off x="214282" y="6000768"/>
            <a:ext cx="8929718" cy="646331"/>
          </a:xfrm>
          <a:prstGeom prst="rect">
            <a:avLst/>
          </a:prstGeom>
          <a:noFill/>
        </p:spPr>
        <p:txBody>
          <a:bodyPr wrap="square" rtlCol="0">
            <a:spAutoFit/>
          </a:bodyPr>
          <a:lstStyle/>
          <a:p>
            <a:r>
              <a:rPr lang="fr-FR" dirty="0" smtClean="0"/>
              <a:t>Devis pour une rénovation = 1800 € </a:t>
            </a:r>
            <a:r>
              <a:rPr lang="fr-FR" sz="1600" i="1" dirty="0" smtClean="0"/>
              <a:t>(nettoyage, regravure des inscriptions,…)</a:t>
            </a:r>
          </a:p>
          <a:p>
            <a:r>
              <a:rPr lang="fr-FR" dirty="0" smtClean="0"/>
              <a:t>Pour une restauration complète  = 6000 </a:t>
            </a:r>
            <a:r>
              <a:rPr lang="fr-FR" sz="1600" i="1" dirty="0" smtClean="0"/>
              <a:t>€ ( avec dépose du monument et travaux en atelier)</a:t>
            </a:r>
            <a:endParaRPr lang="fr-FR" sz="1600" i="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57200" y="274638"/>
            <a:ext cx="8229600" cy="725470"/>
          </a:xfrm>
        </p:spPr>
        <p:txBody>
          <a:bodyPr/>
          <a:lstStyle/>
          <a:p>
            <a:r>
              <a:rPr lang="fr-FR" sz="3200" b="1" i="1" dirty="0" smtClean="0">
                <a:latin typeface="Times New Roman" pitchFamily="18" charset="0"/>
                <a:cs typeface="Times New Roman" pitchFamily="18" charset="0"/>
              </a:rPr>
              <a:t>Tombe d’Augustine Gandolfo</a:t>
            </a:r>
          </a:p>
        </p:txBody>
      </p:sp>
      <p:pic>
        <p:nvPicPr>
          <p:cNvPr id="6" name="Image 5" descr="DSC04342.JPG"/>
          <p:cNvPicPr>
            <a:picLocks noChangeAspect="1"/>
          </p:cNvPicPr>
          <p:nvPr/>
        </p:nvPicPr>
        <p:blipFill>
          <a:blip r:embed="rId2" cstate="print"/>
          <a:stretch>
            <a:fillRect/>
          </a:stretch>
        </p:blipFill>
        <p:spPr>
          <a:xfrm>
            <a:off x="500034" y="1214422"/>
            <a:ext cx="4804242" cy="4714908"/>
          </a:xfrm>
          <a:prstGeom prst="rect">
            <a:avLst/>
          </a:prstGeom>
        </p:spPr>
      </p:pic>
      <p:sp>
        <p:nvSpPr>
          <p:cNvPr id="8" name="ZoneTexte 7"/>
          <p:cNvSpPr txBox="1"/>
          <p:nvPr/>
        </p:nvSpPr>
        <p:spPr>
          <a:xfrm>
            <a:off x="5715008" y="1357298"/>
            <a:ext cx="2857520" cy="4093428"/>
          </a:xfrm>
          <a:prstGeom prst="rect">
            <a:avLst/>
          </a:prstGeom>
          <a:noFill/>
        </p:spPr>
        <p:txBody>
          <a:bodyPr wrap="square" rtlCol="0">
            <a:spAutoFit/>
          </a:bodyPr>
          <a:lstStyle/>
          <a:p>
            <a:pPr algn="ctr"/>
            <a:r>
              <a:rPr lang="fr-FR" sz="2000" b="1" dirty="0" smtClean="0">
                <a:latin typeface="Times New Roman" pitchFamily="18" charset="0"/>
                <a:cs typeface="Times New Roman" pitchFamily="18" charset="0"/>
              </a:rPr>
              <a:t>Montants des devis </a:t>
            </a:r>
          </a:p>
          <a:p>
            <a:endParaRPr lang="fr-FR" sz="2000" dirty="0" smtClean="0">
              <a:latin typeface="Times New Roman" pitchFamily="18" charset="0"/>
              <a:cs typeface="Times New Roman" pitchFamily="18" charset="0"/>
            </a:endParaRPr>
          </a:p>
          <a:p>
            <a:r>
              <a:rPr lang="fr-FR" sz="2000" dirty="0" smtClean="0">
                <a:latin typeface="Times New Roman" pitchFamily="18" charset="0"/>
                <a:cs typeface="Times New Roman" pitchFamily="18" charset="0"/>
              </a:rPr>
              <a:t>Travaux de rénovation de la dalle et regravure des inscriptions = 2500 €</a:t>
            </a:r>
          </a:p>
          <a:p>
            <a:pPr algn="ctr"/>
            <a:endParaRPr lang="fr-FR" sz="2000" dirty="0" smtClean="0">
              <a:latin typeface="Times New Roman" pitchFamily="18" charset="0"/>
              <a:cs typeface="Times New Roman" pitchFamily="18" charset="0"/>
            </a:endParaRPr>
          </a:p>
          <a:p>
            <a:pPr algn="ctr"/>
            <a:endParaRPr lang="fr-FR" sz="2000" dirty="0" smtClean="0">
              <a:latin typeface="Times New Roman" pitchFamily="18" charset="0"/>
              <a:cs typeface="Times New Roman" pitchFamily="18" charset="0"/>
            </a:endParaRPr>
          </a:p>
          <a:p>
            <a:r>
              <a:rPr lang="fr-FR" sz="2000" dirty="0" smtClean="0">
                <a:latin typeface="Times New Roman" pitchFamily="18" charset="0"/>
                <a:cs typeface="Times New Roman" pitchFamily="18" charset="0"/>
              </a:rPr>
              <a:t>Travaux de restauration complète de la ferronnerie </a:t>
            </a:r>
            <a:br>
              <a:rPr lang="fr-FR" sz="2000" dirty="0" smtClean="0">
                <a:latin typeface="Times New Roman" pitchFamily="18" charset="0"/>
                <a:cs typeface="Times New Roman" pitchFamily="18" charset="0"/>
              </a:rPr>
            </a:br>
            <a:r>
              <a:rPr lang="fr-FR" sz="2000" dirty="0" smtClean="0">
                <a:latin typeface="Times New Roman" pitchFamily="18" charset="0"/>
                <a:cs typeface="Times New Roman" pitchFamily="18" charset="0"/>
              </a:rPr>
              <a:t>= 3500 €</a:t>
            </a:r>
          </a:p>
          <a:p>
            <a:pPr algn="ctr"/>
            <a:endParaRPr lang="fr-FR" sz="2000" dirty="0" smtClean="0">
              <a:latin typeface="Times New Roman" pitchFamily="18" charset="0"/>
              <a:cs typeface="Times New Roman" pitchFamily="18" charset="0"/>
            </a:endParaRPr>
          </a:p>
          <a:p>
            <a:pPr algn="ctr"/>
            <a:r>
              <a:rPr lang="fr-FR" sz="2000" b="1" dirty="0" smtClean="0">
                <a:latin typeface="Times New Roman" pitchFamily="18" charset="0"/>
                <a:cs typeface="Times New Roman" pitchFamily="18" charset="0"/>
              </a:rPr>
              <a:t>Soit un total de 6000 € </a:t>
            </a:r>
          </a:p>
          <a:p>
            <a:endParaRPr lang="fr-FR" sz="2000" dirty="0" smtClean="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Grp="1" noChangeAspect="1" noChangeArrowheads="1"/>
          </p:cNvPicPr>
          <p:nvPr>
            <p:ph idx="1"/>
          </p:nvPr>
        </p:nvPicPr>
        <p:blipFill>
          <a:blip r:embed="rId2"/>
          <a:srcRect/>
          <a:stretch>
            <a:fillRect/>
          </a:stretch>
        </p:blipFill>
        <p:spPr bwMode="auto">
          <a:xfrm>
            <a:off x="357158" y="857232"/>
            <a:ext cx="6574016" cy="4786346"/>
          </a:xfrm>
          <a:prstGeom prst="rect">
            <a:avLst/>
          </a:prstGeom>
          <a:noFill/>
          <a:ln w="9525">
            <a:noFill/>
            <a:miter lim="800000"/>
            <a:headEnd/>
            <a:tailEnd/>
          </a:ln>
          <a:effectLst/>
        </p:spPr>
      </p:pic>
      <p:sp>
        <p:nvSpPr>
          <p:cNvPr id="7" name="Titre 6"/>
          <p:cNvSpPr>
            <a:spLocks noGrp="1"/>
          </p:cNvSpPr>
          <p:nvPr>
            <p:ph type="title"/>
          </p:nvPr>
        </p:nvSpPr>
        <p:spPr>
          <a:xfrm>
            <a:off x="571472" y="0"/>
            <a:ext cx="8229600" cy="1143000"/>
          </a:xfrm>
        </p:spPr>
        <p:txBody>
          <a:bodyPr/>
          <a:lstStyle/>
          <a:p>
            <a:r>
              <a:rPr lang="fr-FR" sz="2800" b="1" dirty="0" smtClean="0">
                <a:latin typeface="Times New Roman" pitchFamily="18" charset="0"/>
                <a:cs typeface="Times New Roman" pitchFamily="18" charset="0"/>
              </a:rPr>
              <a:t>Une récente découverte : la véritable photo d’Augustine Gandolfo</a:t>
            </a:r>
            <a:endParaRPr lang="fr-FR" sz="2800" b="1" dirty="0">
              <a:latin typeface="Times New Roman" pitchFamily="18" charset="0"/>
              <a:cs typeface="Times New Roman" pitchFamily="18" charset="0"/>
            </a:endParaRPr>
          </a:p>
        </p:txBody>
      </p:sp>
      <p:pic>
        <p:nvPicPr>
          <p:cNvPr id="68611" name="Picture 3" descr="F:\SEPULTURES_portraits_par-nom\Gandolfo Augustine\Le Petit-Journal 6-4-91 &amp; 25-04-1891\Rosita Gandolfo Le Petit Journal n┬░22 25.04.1891rec2.jpg"/>
          <p:cNvPicPr>
            <a:picLocks noChangeAspect="1" noChangeArrowheads="1"/>
          </p:cNvPicPr>
          <p:nvPr/>
        </p:nvPicPr>
        <p:blipFill>
          <a:blip r:embed="rId3"/>
          <a:srcRect/>
          <a:stretch>
            <a:fillRect/>
          </a:stretch>
        </p:blipFill>
        <p:spPr bwMode="auto">
          <a:xfrm>
            <a:off x="6312154" y="4929198"/>
            <a:ext cx="2685412" cy="1636386"/>
          </a:xfrm>
          <a:prstGeom prst="rect">
            <a:avLst/>
          </a:prstGeom>
          <a:noFill/>
        </p:spPr>
      </p:pic>
      <p:sp>
        <p:nvSpPr>
          <p:cNvPr id="9" name="Rectangle 8"/>
          <p:cNvSpPr/>
          <p:nvPr/>
        </p:nvSpPr>
        <p:spPr>
          <a:xfrm>
            <a:off x="3929058" y="5572140"/>
            <a:ext cx="2428892" cy="1169551"/>
          </a:xfrm>
          <a:prstGeom prst="rect">
            <a:avLst/>
          </a:prstGeom>
        </p:spPr>
        <p:txBody>
          <a:bodyPr wrap="square">
            <a:spAutoFit/>
          </a:bodyPr>
          <a:lstStyle/>
          <a:p>
            <a:r>
              <a:rPr lang="fr-FR" sz="1400" dirty="0" smtClean="0"/>
              <a:t>Croquis d'Augustine Gandolfo paru dans le Progrès illustré du 19 avril 1891 et exposé dans les foires après sa mort.</a:t>
            </a:r>
            <a:endParaRPr lang="fr-FR" sz="1400" dirty="0"/>
          </a:p>
        </p:txBody>
      </p:sp>
      <p:sp>
        <p:nvSpPr>
          <p:cNvPr id="10" name="Rectangle 9"/>
          <p:cNvSpPr/>
          <p:nvPr/>
        </p:nvSpPr>
        <p:spPr>
          <a:xfrm>
            <a:off x="6858016" y="4214818"/>
            <a:ext cx="2143140" cy="738664"/>
          </a:xfrm>
          <a:prstGeom prst="rect">
            <a:avLst/>
          </a:prstGeom>
        </p:spPr>
        <p:txBody>
          <a:bodyPr wrap="square">
            <a:spAutoFit/>
          </a:bodyPr>
          <a:lstStyle/>
          <a:p>
            <a:pPr algn="r"/>
            <a:r>
              <a:rPr lang="fr-FR" sz="1400" dirty="0" smtClean="0"/>
              <a:t>Le Petit journal illustre </a:t>
            </a:r>
            <a:br>
              <a:rPr lang="fr-FR" sz="1400" dirty="0" smtClean="0"/>
            </a:br>
            <a:r>
              <a:rPr lang="fr-FR" sz="1400" dirty="0" smtClean="0"/>
              <a:t>du 25 avril 1891 </a:t>
            </a:r>
          </a:p>
          <a:p>
            <a:pPr algn="r"/>
            <a:r>
              <a:rPr lang="fr-FR" sz="1400" dirty="0" smtClean="0"/>
              <a:t>Mort de Rosita Gandolfo</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Grp="1" noChangeAspect="1" noChangeArrowheads="1"/>
          </p:cNvPicPr>
          <p:nvPr>
            <p:ph idx="1"/>
          </p:nvPr>
        </p:nvPicPr>
        <p:blipFill>
          <a:blip r:embed="rId2"/>
          <a:srcRect/>
          <a:stretch>
            <a:fillRect/>
          </a:stretch>
        </p:blipFill>
        <p:spPr bwMode="auto">
          <a:xfrm>
            <a:off x="571472" y="642918"/>
            <a:ext cx="8001056" cy="5629363"/>
          </a:xfrm>
          <a:prstGeom prst="rect">
            <a:avLst/>
          </a:prstGeom>
          <a:noFill/>
          <a:ln w="9525">
            <a:noFill/>
            <a:miter lim="800000"/>
            <a:headEnd/>
            <a:tailEnd/>
          </a:ln>
          <a:effectLst/>
        </p:spPr>
      </p:pic>
      <p:sp>
        <p:nvSpPr>
          <p:cNvPr id="7" name="ZoneTexte 6"/>
          <p:cNvSpPr txBox="1"/>
          <p:nvPr/>
        </p:nvSpPr>
        <p:spPr>
          <a:xfrm>
            <a:off x="714348" y="214290"/>
            <a:ext cx="7786742" cy="400110"/>
          </a:xfrm>
          <a:prstGeom prst="rect">
            <a:avLst/>
          </a:prstGeom>
          <a:noFill/>
        </p:spPr>
        <p:txBody>
          <a:bodyPr wrap="square" rtlCol="0">
            <a:spAutoFit/>
          </a:bodyPr>
          <a:lstStyle/>
          <a:p>
            <a:pPr algn="ctr"/>
            <a:r>
              <a:rPr lang="fr-FR" sz="2000" b="1" dirty="0" smtClean="0">
                <a:latin typeface="Times New Roman" pitchFamily="18" charset="0"/>
                <a:cs typeface="Times New Roman" pitchFamily="18" charset="0"/>
              </a:rPr>
              <a:t>Dépliant distribué aux forains à la Fête des Rameaux de 2015</a:t>
            </a:r>
            <a:endParaRPr lang="fr-FR" sz="2000" b="1"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1714480" y="3643314"/>
            <a:ext cx="6969968" cy="863600"/>
          </a:xfrm>
        </p:spPr>
        <p:txBody>
          <a:bodyPr/>
          <a:lstStyle/>
          <a:p>
            <a:pPr algn="r">
              <a:buFontTx/>
              <a:buNone/>
            </a:pPr>
            <a:r>
              <a:rPr lang="fr-FR" sz="4800" i="1" dirty="0" smtClean="0">
                <a:latin typeface="Times New Roman" pitchFamily="18" charset="0"/>
              </a:rPr>
              <a:t>Rapport moral &amp; d’activités</a:t>
            </a:r>
          </a:p>
        </p:txBody>
      </p:sp>
      <p:pic>
        <p:nvPicPr>
          <p:cNvPr id="10243" name="Picture 4" descr="vue-adb"/>
          <p:cNvPicPr>
            <a:picLocks noGrp="1" noChangeAspect="1" noChangeArrowheads="1"/>
          </p:cNvPicPr>
          <p:nvPr>
            <p:ph type="title"/>
          </p:nvPr>
        </p:nvPicPr>
        <p:blipFill>
          <a:blip r:embed="rId3" cstate="print"/>
          <a:srcRect/>
          <a:stretch>
            <a:fillRect/>
          </a:stretch>
        </p:blipFill>
        <p:spPr>
          <a:xfrm>
            <a:off x="250825" y="188913"/>
            <a:ext cx="2955925" cy="2087562"/>
          </a:xfr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p:cNvPicPr>
            <a:picLocks noChangeAspect="1" noChangeArrowheads="1"/>
          </p:cNvPicPr>
          <p:nvPr/>
        </p:nvPicPr>
        <p:blipFill>
          <a:blip r:embed="rId2"/>
          <a:srcRect/>
          <a:stretch>
            <a:fillRect/>
          </a:stretch>
        </p:blipFill>
        <p:spPr bwMode="auto">
          <a:xfrm>
            <a:off x="424184" y="225092"/>
            <a:ext cx="8576972" cy="6204304"/>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11560" y="2132856"/>
            <a:ext cx="7416824" cy="369332"/>
          </a:xfrm>
          <a:prstGeom prst="rect">
            <a:avLst/>
          </a:prstGeom>
          <a:noFill/>
        </p:spPr>
        <p:txBody>
          <a:bodyPr wrap="square" rtlCol="0">
            <a:spAutoFit/>
          </a:bodyPr>
          <a:lstStyle/>
          <a:p>
            <a:endParaRPr lang="fr-FR" dirty="0"/>
          </a:p>
        </p:txBody>
      </p:sp>
      <p:sp>
        <p:nvSpPr>
          <p:cNvPr id="4" name="Rectangle 3"/>
          <p:cNvSpPr/>
          <p:nvPr/>
        </p:nvSpPr>
        <p:spPr>
          <a:xfrm>
            <a:off x="357158" y="857233"/>
            <a:ext cx="8215370" cy="5724644"/>
          </a:xfrm>
          <a:prstGeom prst="rect">
            <a:avLst/>
          </a:prstGeom>
        </p:spPr>
        <p:txBody>
          <a:bodyPr wrap="square">
            <a:spAutoFit/>
          </a:bodyPr>
          <a:lstStyle/>
          <a:p>
            <a:pPr lvl="0" algn="just"/>
            <a:endParaRPr lang="fr-FR" b="1" i="1" dirty="0" smtClean="0">
              <a:latin typeface="Times New Roman" pitchFamily="18" charset="0"/>
              <a:ea typeface="Calibri" pitchFamily="34" charset="0"/>
              <a:cs typeface="Times New Roman" pitchFamily="18" charset="0"/>
            </a:endParaRPr>
          </a:p>
          <a:p>
            <a:pPr lvl="0" algn="just"/>
            <a:r>
              <a:rPr lang="fr-FR" sz="2400" b="1" i="1" dirty="0" smtClean="0">
                <a:latin typeface="Times New Roman" pitchFamily="18" charset="0"/>
                <a:ea typeface="Calibri" pitchFamily="34" charset="0"/>
                <a:cs typeface="Times New Roman" pitchFamily="18" charset="0"/>
              </a:rPr>
              <a:t>Les Architectes : </a:t>
            </a:r>
          </a:p>
          <a:p>
            <a:pPr lvl="0" algn="just"/>
            <a:r>
              <a:rPr lang="fr-FR" sz="2400" dirty="0" smtClean="0">
                <a:latin typeface="Times New Roman" pitchFamily="18" charset="0"/>
                <a:ea typeface="Calibri" pitchFamily="34" charset="0"/>
                <a:cs typeface="Times New Roman" pitchFamily="18" charset="0"/>
              </a:rPr>
              <a:t>Parution prévue pour la première visite le 27 juin prochain.</a:t>
            </a:r>
          </a:p>
          <a:p>
            <a:pPr lvl="0" algn="just">
              <a:spcBef>
                <a:spcPts val="1200"/>
              </a:spcBef>
            </a:pPr>
            <a:r>
              <a:rPr lang="fr-FR" sz="2400" b="1" i="1" dirty="0" smtClean="0">
                <a:latin typeface="Times New Roman" pitchFamily="18" charset="0"/>
                <a:ea typeface="Calibri" pitchFamily="34" charset="0"/>
                <a:cs typeface="Times New Roman" pitchFamily="18" charset="0"/>
              </a:rPr>
              <a:t>Les Peintres</a:t>
            </a:r>
            <a:r>
              <a:rPr lang="fr-FR" sz="2400" dirty="0" smtClean="0">
                <a:latin typeface="Calibri"/>
                <a:ea typeface="Calibri" pitchFamily="34" charset="0"/>
                <a:cs typeface="Times New Roman" pitchFamily="18" charset="0"/>
              </a:rPr>
              <a:t> </a:t>
            </a:r>
            <a:r>
              <a:rPr lang="fr-FR" sz="2400" dirty="0" smtClean="0">
                <a:latin typeface="Times New Roman" pitchFamily="18" charset="0"/>
                <a:ea typeface="Calibri" pitchFamily="34" charset="0"/>
                <a:cs typeface="Times New Roman" pitchFamily="18" charset="0"/>
              </a:rPr>
              <a:t>: </a:t>
            </a:r>
          </a:p>
          <a:p>
            <a:pPr lvl="0" algn="just"/>
            <a:r>
              <a:rPr lang="fr-FR" sz="2400" dirty="0" smtClean="0">
                <a:latin typeface="Times New Roman" pitchFamily="18" charset="0"/>
                <a:ea typeface="Calibri" pitchFamily="34" charset="0"/>
                <a:cs typeface="Times New Roman" pitchFamily="18" charset="0"/>
              </a:rPr>
              <a:t>En cours de réalisation dans les semaines à venir.</a:t>
            </a:r>
          </a:p>
          <a:p>
            <a:pPr lvl="0" algn="just" eaLnBrk="0" hangingPunct="0">
              <a:spcBef>
                <a:spcPts val="1200"/>
              </a:spcBef>
            </a:pPr>
            <a:r>
              <a:rPr lang="fr-FR" sz="2400" b="1" i="1" dirty="0" smtClean="0">
                <a:latin typeface="Times New Roman" pitchFamily="18" charset="0"/>
                <a:ea typeface="Calibri" pitchFamily="34" charset="0"/>
                <a:cs typeface="Times New Roman" pitchFamily="18" charset="0"/>
              </a:rPr>
              <a:t>Sur l</a:t>
            </a:r>
            <a:r>
              <a:rPr lang="fr-FR" sz="2400" b="1" i="1" dirty="0" smtClean="0">
                <a:latin typeface="Calibri"/>
                <a:ea typeface="Calibri" pitchFamily="34" charset="0"/>
                <a:cs typeface="Times New Roman" pitchFamily="18" charset="0"/>
              </a:rPr>
              <a:t>’</a:t>
            </a:r>
            <a:r>
              <a:rPr lang="fr-FR" sz="2400" b="1" i="1" dirty="0" smtClean="0">
                <a:latin typeface="Times New Roman" pitchFamily="18" charset="0"/>
                <a:ea typeface="Calibri" pitchFamily="34" charset="0"/>
                <a:cs typeface="Times New Roman" pitchFamily="18" charset="0"/>
              </a:rPr>
              <a:t>entourage de Stendhal</a:t>
            </a:r>
            <a:r>
              <a:rPr lang="fr-FR" sz="2400" dirty="0" smtClean="0">
                <a:latin typeface="Calibri"/>
                <a:ea typeface="Calibri" pitchFamily="34" charset="0"/>
                <a:cs typeface="Times New Roman" pitchFamily="18" charset="0"/>
              </a:rPr>
              <a:t> </a:t>
            </a:r>
            <a:r>
              <a:rPr lang="fr-FR" sz="2400" dirty="0" smtClean="0">
                <a:latin typeface="Times New Roman" pitchFamily="18" charset="0"/>
                <a:ea typeface="Calibri" pitchFamily="34" charset="0"/>
                <a:cs typeface="Times New Roman" pitchFamily="18" charset="0"/>
              </a:rPr>
              <a:t>: </a:t>
            </a:r>
          </a:p>
          <a:p>
            <a:pPr lvl="0" algn="just" eaLnBrk="0" hangingPunct="0"/>
            <a:r>
              <a:rPr lang="fr-FR" sz="2400" dirty="0" smtClean="0">
                <a:latin typeface="Times New Roman" pitchFamily="18" charset="0"/>
                <a:ea typeface="Calibri" pitchFamily="34" charset="0"/>
                <a:cs typeface="Times New Roman" pitchFamily="18" charset="0"/>
              </a:rPr>
              <a:t>En cours de réalisation, mais à plus long terme.</a:t>
            </a:r>
          </a:p>
          <a:p>
            <a:pPr lvl="0">
              <a:spcBef>
                <a:spcPts val="1200"/>
              </a:spcBef>
            </a:pPr>
            <a:r>
              <a:rPr lang="fr-FR" sz="2400" b="1" i="1" dirty="0" smtClean="0">
                <a:latin typeface="Times New Roman" pitchFamily="18" charset="0"/>
                <a:ea typeface="Calibri" pitchFamily="34" charset="0"/>
                <a:cs typeface="Times New Roman" pitchFamily="18" charset="0"/>
              </a:rPr>
              <a:t>Sur l</a:t>
            </a:r>
            <a:r>
              <a:rPr lang="fr-FR" sz="2400" b="1" i="1" dirty="0" smtClean="0">
                <a:latin typeface="Calibri"/>
                <a:ea typeface="Calibri" pitchFamily="34" charset="0"/>
                <a:cs typeface="Times New Roman" pitchFamily="18" charset="0"/>
              </a:rPr>
              <a:t>’</a:t>
            </a:r>
            <a:r>
              <a:rPr lang="fr-FR" sz="2400" b="1" i="1" dirty="0" smtClean="0">
                <a:latin typeface="Times New Roman" pitchFamily="18" charset="0"/>
                <a:ea typeface="Calibri" pitchFamily="34" charset="0"/>
                <a:cs typeface="Times New Roman" pitchFamily="18" charset="0"/>
              </a:rPr>
              <a:t>histoire des cimetières de Grenoble</a:t>
            </a:r>
            <a:r>
              <a:rPr lang="fr-FR" sz="2400" dirty="0" smtClean="0">
                <a:latin typeface="Calibri"/>
                <a:ea typeface="Calibri" pitchFamily="34" charset="0"/>
                <a:cs typeface="Times New Roman" pitchFamily="18" charset="0"/>
              </a:rPr>
              <a:t> </a:t>
            </a:r>
            <a:r>
              <a:rPr lang="fr-FR" sz="2400" dirty="0" smtClean="0">
                <a:latin typeface="Times New Roman" pitchFamily="18" charset="0"/>
                <a:ea typeface="Calibri" pitchFamily="34" charset="0"/>
                <a:cs typeface="Times New Roman" pitchFamily="18" charset="0"/>
              </a:rPr>
              <a:t>: </a:t>
            </a:r>
          </a:p>
          <a:p>
            <a:pPr lvl="0"/>
            <a:r>
              <a:rPr lang="fr-FR" sz="2400" dirty="0" smtClean="0">
                <a:latin typeface="Times New Roman" pitchFamily="18" charset="0"/>
                <a:ea typeface="Calibri" pitchFamily="34" charset="0"/>
                <a:cs typeface="Times New Roman" pitchFamily="18" charset="0"/>
              </a:rPr>
              <a:t>A  l’état de projet pour l’instant.</a:t>
            </a:r>
            <a:endParaRPr lang="fr-FR" sz="2400" b="1" i="1" dirty="0" smtClean="0">
              <a:latin typeface="Times New Roman" pitchFamily="18" charset="0"/>
              <a:ea typeface="Calibri" pitchFamily="34" charset="0"/>
              <a:cs typeface="Times New Roman" pitchFamily="18" charset="0"/>
            </a:endParaRPr>
          </a:p>
          <a:p>
            <a:pPr lvl="0" eaLnBrk="0" hangingPunct="0">
              <a:spcBef>
                <a:spcPts val="1200"/>
              </a:spcBef>
            </a:pPr>
            <a:r>
              <a:rPr lang="fr-FR" sz="2400" b="1" i="1" dirty="0" smtClean="0">
                <a:latin typeface="Times New Roman" pitchFamily="18" charset="0"/>
                <a:ea typeface="Calibri" pitchFamily="34" charset="0"/>
                <a:cs typeface="Times New Roman" pitchFamily="18" charset="0"/>
              </a:rPr>
              <a:t>Brochure sous forme de catalogue à partir de l’exposition : </a:t>
            </a:r>
            <a:r>
              <a:rPr lang="fr-FR" sz="2400" dirty="0" smtClean="0">
                <a:latin typeface="Times New Roman" pitchFamily="18" charset="0"/>
                <a:ea typeface="Calibri" pitchFamily="34" charset="0"/>
                <a:cs typeface="Times New Roman" pitchFamily="18" charset="0"/>
              </a:rPr>
              <a:t>Idem. A l’état de projet.</a:t>
            </a:r>
          </a:p>
          <a:p>
            <a:pPr lvl="0" eaLnBrk="0" hangingPunct="0"/>
            <a:endParaRPr lang="fr-FR" dirty="0" smtClean="0">
              <a:latin typeface="Times New Roman" pitchFamily="18" charset="0"/>
              <a:ea typeface="Calibri" pitchFamily="34" charset="0"/>
              <a:cs typeface="Times New Roman" pitchFamily="18" charset="0"/>
            </a:endParaRPr>
          </a:p>
          <a:p>
            <a:pPr lvl="0" algn="just" eaLnBrk="0" hangingPunct="0"/>
            <a:endParaRPr lang="fr-FR" dirty="0" smtClean="0">
              <a:latin typeface="Times New Roman" pitchFamily="18" charset="0"/>
              <a:ea typeface="Calibri" pitchFamily="34" charset="0"/>
              <a:cs typeface="Times New Roman" pitchFamily="18" charset="0"/>
            </a:endParaRPr>
          </a:p>
          <a:p>
            <a:pPr lvl="0" algn="just" eaLnBrk="0" hangingPunct="0"/>
            <a:endParaRPr lang="fr-FR" sz="3200" dirty="0" smtClean="0">
              <a:latin typeface="Arial" pitchFamily="34" charset="0"/>
              <a:cs typeface="Arial" pitchFamily="34" charset="0"/>
            </a:endParaRPr>
          </a:p>
        </p:txBody>
      </p:sp>
      <p:sp>
        <p:nvSpPr>
          <p:cNvPr id="5" name="ZoneTexte 4"/>
          <p:cNvSpPr txBox="1"/>
          <p:nvPr/>
        </p:nvSpPr>
        <p:spPr>
          <a:xfrm>
            <a:off x="714348" y="357166"/>
            <a:ext cx="7786742" cy="830997"/>
          </a:xfrm>
          <a:prstGeom prst="rect">
            <a:avLst/>
          </a:prstGeom>
          <a:noFill/>
        </p:spPr>
        <p:txBody>
          <a:bodyPr wrap="square" rtlCol="0">
            <a:spAutoFit/>
          </a:bodyPr>
          <a:lstStyle/>
          <a:p>
            <a:pPr algn="ctr"/>
            <a:r>
              <a:rPr lang="fr-FR" sz="2400" b="1" dirty="0" smtClean="0">
                <a:latin typeface="Times New Roman" pitchFamily="18" charset="0"/>
                <a:cs typeface="Times New Roman" pitchFamily="18" charset="0"/>
              </a:rPr>
              <a:t>BROCHURES EN COURS DE REALISATION, </a:t>
            </a:r>
          </a:p>
          <a:p>
            <a:pPr algn="ctr"/>
            <a:r>
              <a:rPr lang="fr-FR" sz="2400" b="1" dirty="0" smtClean="0">
                <a:latin typeface="Times New Roman" pitchFamily="18" charset="0"/>
                <a:cs typeface="Times New Roman" pitchFamily="18" charset="0"/>
              </a:rPr>
              <a:t>A L’ETUDE ou EN PROJET</a:t>
            </a:r>
            <a:endParaRPr lang="fr-FR" sz="2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contenu 15"/>
          <p:cNvSpPr>
            <a:spLocks noGrp="1"/>
          </p:cNvSpPr>
          <p:nvPr>
            <p:ph idx="1"/>
          </p:nvPr>
        </p:nvSpPr>
        <p:spPr>
          <a:xfrm>
            <a:off x="428596" y="1357298"/>
            <a:ext cx="8229600" cy="1285885"/>
          </a:xfrm>
        </p:spPr>
        <p:txBody>
          <a:bodyPr/>
          <a:lstStyle/>
          <a:p>
            <a:pPr>
              <a:buNone/>
            </a:pPr>
            <a:r>
              <a:rPr lang="fr-FR" sz="2000" b="1" i="1" dirty="0" smtClean="0">
                <a:latin typeface="Times New Roman" pitchFamily="18" charset="0"/>
                <a:cs typeface="Times New Roman" pitchFamily="18" charset="0"/>
              </a:rPr>
              <a:t>THEMES EN COURS D’ETUDE</a:t>
            </a:r>
          </a:p>
          <a:p>
            <a:pPr>
              <a:spcBef>
                <a:spcPts val="1800"/>
              </a:spcBef>
              <a:buFont typeface="Wingdings" pitchFamily="2" charset="2"/>
              <a:buChar char="§"/>
            </a:pPr>
            <a:r>
              <a:rPr lang="fr-FR" sz="1800" b="1" dirty="0" smtClean="0">
                <a:latin typeface="Times New Roman" pitchFamily="18" charset="0"/>
                <a:cs typeface="Times New Roman" pitchFamily="18" charset="0"/>
              </a:rPr>
              <a:t>LES FEMMES À SAINT-ROCH ET LEUR PLACE DANS LA SOCIÉTÉ DU 19</a:t>
            </a:r>
            <a:r>
              <a:rPr lang="fr-FR" sz="1800" b="1" baseline="30000" dirty="0" smtClean="0">
                <a:latin typeface="Times New Roman" pitchFamily="18" charset="0"/>
                <a:cs typeface="Times New Roman" pitchFamily="18" charset="0"/>
              </a:rPr>
              <a:t>ÈME</a:t>
            </a:r>
            <a:r>
              <a:rPr lang="fr-FR" sz="1800" b="1" dirty="0" smtClean="0">
                <a:latin typeface="Times New Roman" pitchFamily="18" charset="0"/>
                <a:cs typeface="Times New Roman" pitchFamily="18" charset="0"/>
              </a:rPr>
              <a:t> SIÈCLE.</a:t>
            </a:r>
          </a:p>
          <a:p>
            <a:pPr>
              <a:spcBef>
                <a:spcPts val="1200"/>
              </a:spcBef>
              <a:buFont typeface="Wingdings" pitchFamily="2" charset="2"/>
              <a:buChar char="§"/>
            </a:pPr>
            <a:r>
              <a:rPr lang="fr-FR" sz="1800" b="1" dirty="0" smtClean="0">
                <a:latin typeface="Times New Roman" pitchFamily="18" charset="0"/>
                <a:cs typeface="Times New Roman" pitchFamily="18" charset="0"/>
              </a:rPr>
              <a:t>CONCERNANT UNE FUTURE VISITE SUR LES GANTIERS</a:t>
            </a:r>
          </a:p>
          <a:p>
            <a:pPr algn="just">
              <a:buNone/>
            </a:pPr>
            <a:r>
              <a:rPr lang="fr-FR" sz="1800" b="1" dirty="0" smtClean="0">
                <a:latin typeface="Times New Roman" pitchFamily="18" charset="0"/>
                <a:cs typeface="Times New Roman" pitchFamily="18" charset="0"/>
              </a:rPr>
              <a:t>	Nous faisons actuellement un travail de recherches et d’inventaire des tombes des gantiers à Saint-Roch mais nous ne prévoyons pas à court terme l’organisation d’une visite.</a:t>
            </a:r>
          </a:p>
          <a:p>
            <a:pPr>
              <a:buNone/>
            </a:pPr>
            <a:endParaRPr lang="fr-FR" sz="1800" b="1" i="1" dirty="0" smtClean="0">
              <a:latin typeface="Times New Roman" pitchFamily="18" charset="0"/>
              <a:cs typeface="Times New Roman" pitchFamily="18" charset="0"/>
            </a:endParaRPr>
          </a:p>
          <a:p>
            <a:pPr>
              <a:buNone/>
            </a:pPr>
            <a:r>
              <a:rPr lang="fr-FR" sz="1800" b="1" i="1" dirty="0" smtClean="0">
                <a:latin typeface="Times New Roman" pitchFamily="18" charset="0"/>
                <a:cs typeface="Times New Roman" pitchFamily="18" charset="0"/>
              </a:rPr>
              <a:t>THEMES EN GESTATION</a:t>
            </a:r>
          </a:p>
          <a:p>
            <a:pPr>
              <a:buFont typeface="Wingdings" pitchFamily="2" charset="2"/>
              <a:buChar char="§"/>
            </a:pPr>
            <a:r>
              <a:rPr lang="fr-FR" sz="1800" b="1" dirty="0" smtClean="0">
                <a:latin typeface="Times New Roman" pitchFamily="18" charset="0"/>
                <a:cs typeface="Times New Roman" pitchFamily="18" charset="0"/>
              </a:rPr>
              <a:t>LES MEDECINS</a:t>
            </a:r>
          </a:p>
          <a:p>
            <a:pPr>
              <a:spcBef>
                <a:spcPts val="1200"/>
              </a:spcBef>
              <a:buFont typeface="Wingdings" pitchFamily="2" charset="2"/>
              <a:buChar char="§"/>
            </a:pPr>
            <a:r>
              <a:rPr lang="fr-FR" sz="1800" b="1" dirty="0" smtClean="0">
                <a:latin typeface="Times New Roman" pitchFamily="18" charset="0"/>
                <a:cs typeface="Times New Roman" pitchFamily="18" charset="0"/>
              </a:rPr>
              <a:t>LES  IMMIGRANTS (</a:t>
            </a:r>
            <a:r>
              <a:rPr lang="fr-FR" sz="1800" b="1" i="1" dirty="0" smtClean="0">
                <a:latin typeface="Times New Roman" pitchFamily="18" charset="0"/>
                <a:cs typeface="Times New Roman" pitchFamily="18" charset="0"/>
              </a:rPr>
              <a:t>Polonais, Portugais, Italiens, Russes) qui ont participé au  développement économique de la ville).</a:t>
            </a:r>
          </a:p>
          <a:p>
            <a:pPr>
              <a:buNone/>
            </a:pPr>
            <a:endParaRPr lang="fr-FR" sz="1800" b="1" dirty="0" smtClean="0">
              <a:latin typeface="Times New Roman" pitchFamily="18" charset="0"/>
              <a:cs typeface="Times New Roman" pitchFamily="18" charset="0"/>
            </a:endParaRPr>
          </a:p>
          <a:p>
            <a:pPr>
              <a:buFont typeface="Wingdings" pitchFamily="2" charset="2"/>
              <a:buChar char="§"/>
            </a:pPr>
            <a:endParaRPr lang="fr-FR" sz="1800" b="1" dirty="0" smtClean="0">
              <a:latin typeface="Times New Roman" pitchFamily="18" charset="0"/>
              <a:cs typeface="Times New Roman" pitchFamily="18" charset="0"/>
            </a:endParaRPr>
          </a:p>
          <a:p>
            <a:endParaRPr lang="fr-FR" sz="1800" dirty="0"/>
          </a:p>
        </p:txBody>
      </p:sp>
      <p:sp>
        <p:nvSpPr>
          <p:cNvPr id="3" name="Titre 3"/>
          <p:cNvSpPr>
            <a:spLocks noGrp="1"/>
          </p:cNvSpPr>
          <p:nvPr>
            <p:ph type="title"/>
          </p:nvPr>
        </p:nvSpPr>
        <p:spPr>
          <a:xfrm>
            <a:off x="428596" y="285728"/>
            <a:ext cx="8229600" cy="714380"/>
          </a:xfrm>
        </p:spPr>
        <p:txBody>
          <a:bodyPr/>
          <a:lstStyle/>
          <a:p>
            <a:r>
              <a:rPr lang="fr-FR" sz="3200" b="1" dirty="0" smtClean="0">
                <a:latin typeface="Times New Roman" pitchFamily="18" charset="0"/>
                <a:cs typeface="Times New Roman" pitchFamily="18" charset="0"/>
              </a:rPr>
              <a:t>DES NOUVEAUX THEMES DE VISITES EN COURS DE REFLEXION ou D’ETUDE</a:t>
            </a:r>
            <a:endParaRPr lang="fr-FR" sz="32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2012.06.16 047.JPG"/>
          <p:cNvPicPr>
            <a:picLocks noChangeAspect="1"/>
          </p:cNvPicPr>
          <p:nvPr/>
        </p:nvPicPr>
        <p:blipFill>
          <a:blip r:embed="rId3" cstate="print"/>
          <a:srcRect r="16448" b="588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6"/>
          <p:cNvSpPr>
            <a:spLocks noGrp="1"/>
          </p:cNvSpPr>
          <p:nvPr>
            <p:ph type="title"/>
          </p:nvPr>
        </p:nvSpPr>
        <p:spPr>
          <a:xfrm>
            <a:off x="0" y="332656"/>
            <a:ext cx="3929058" cy="765175"/>
          </a:xfrm>
        </p:spPr>
        <p:txBody>
          <a:bodyPr/>
          <a:lstStyle/>
          <a:p>
            <a:pPr eaLnBrk="1" hangingPunct="1"/>
            <a:r>
              <a:rPr lang="fr-FR" sz="4800" b="1" dirty="0" smtClean="0">
                <a:latin typeface="Times New Roman" pitchFamily="18" charset="0"/>
              </a:rPr>
              <a:t>Visites 2014</a:t>
            </a:r>
          </a:p>
        </p:txBody>
      </p:sp>
      <p:sp>
        <p:nvSpPr>
          <p:cNvPr id="17411" name="Text Box 6"/>
          <p:cNvSpPr txBox="1">
            <a:spLocks noChangeArrowheads="1"/>
          </p:cNvSpPr>
          <p:nvPr/>
        </p:nvSpPr>
        <p:spPr bwMode="auto">
          <a:xfrm>
            <a:off x="142844" y="1428736"/>
            <a:ext cx="3857652" cy="2215991"/>
          </a:xfrm>
          <a:prstGeom prst="rect">
            <a:avLst/>
          </a:prstGeom>
          <a:noFill/>
          <a:ln w="9525">
            <a:noFill/>
            <a:miter lim="800000"/>
            <a:headEnd/>
            <a:tailEnd/>
          </a:ln>
        </p:spPr>
        <p:txBody>
          <a:bodyPr wrap="square">
            <a:spAutoFit/>
          </a:bodyPr>
          <a:lstStyle/>
          <a:p>
            <a:pPr>
              <a:spcBef>
                <a:spcPct val="50000"/>
              </a:spcBef>
            </a:pPr>
            <a:r>
              <a:rPr lang="fr-FR" sz="2400" b="1" i="1" dirty="0" smtClean="0">
                <a:latin typeface="Times New Roman" pitchFamily="18" charset="0"/>
              </a:rPr>
              <a:t>Nombre </a:t>
            </a:r>
            <a:r>
              <a:rPr lang="fr-FR" sz="2400" b="1" i="1" dirty="0">
                <a:latin typeface="Times New Roman" pitchFamily="18" charset="0"/>
              </a:rPr>
              <a:t>de visites </a:t>
            </a:r>
            <a:r>
              <a:rPr lang="fr-FR" sz="2400" b="1" i="1" dirty="0" smtClean="0">
                <a:latin typeface="Times New Roman" pitchFamily="18" charset="0"/>
              </a:rPr>
              <a:t>en 2014</a:t>
            </a:r>
            <a:endParaRPr lang="fr-FR" sz="2400" b="1" dirty="0">
              <a:latin typeface="Times New Roman" pitchFamily="18" charset="0"/>
            </a:endParaRPr>
          </a:p>
          <a:p>
            <a:pPr>
              <a:spcBef>
                <a:spcPts val="600"/>
              </a:spcBef>
            </a:pPr>
            <a:r>
              <a:rPr lang="fr-FR" sz="2400" b="1" dirty="0" smtClean="0">
                <a:latin typeface="Times New Roman" pitchFamily="18" charset="0"/>
              </a:rPr>
              <a:t>21 visites </a:t>
            </a:r>
            <a:r>
              <a:rPr lang="fr-FR" sz="2400" b="1" dirty="0">
                <a:latin typeface="Times New Roman" pitchFamily="18" charset="0"/>
              </a:rPr>
              <a:t>programmées</a:t>
            </a:r>
          </a:p>
          <a:p>
            <a:pPr>
              <a:spcBef>
                <a:spcPts val="600"/>
              </a:spcBef>
            </a:pPr>
            <a:r>
              <a:rPr lang="fr-FR" sz="2400" b="1" dirty="0" smtClean="0">
                <a:latin typeface="Times New Roman" pitchFamily="18" charset="0"/>
              </a:rPr>
              <a:t>1 visite «</a:t>
            </a:r>
            <a:r>
              <a:rPr lang="fr-FR" sz="2400" b="1" dirty="0">
                <a:latin typeface="Times New Roman" pitchFamily="18" charset="0"/>
              </a:rPr>
              <a:t> </a:t>
            </a:r>
            <a:r>
              <a:rPr lang="fr-FR" sz="2400" b="1" dirty="0" smtClean="0">
                <a:latin typeface="Times New Roman" pitchFamily="18" charset="0"/>
              </a:rPr>
              <a:t>privée</a:t>
            </a:r>
            <a:r>
              <a:rPr lang="fr-FR" sz="2400" b="1" dirty="0">
                <a:latin typeface="Times New Roman" pitchFamily="18" charset="0"/>
              </a:rPr>
              <a:t> »</a:t>
            </a:r>
          </a:p>
          <a:p>
            <a:pPr>
              <a:spcBef>
                <a:spcPts val="600"/>
              </a:spcBef>
            </a:pPr>
            <a:r>
              <a:rPr lang="fr-FR" sz="2400" b="1" dirty="0" smtClean="0">
                <a:latin typeface="Times New Roman" pitchFamily="18" charset="0"/>
              </a:rPr>
              <a:t>7 visites </a:t>
            </a:r>
            <a:r>
              <a:rPr lang="fr-FR" sz="2400" b="1" dirty="0">
                <a:latin typeface="Times New Roman" pitchFamily="18" charset="0"/>
              </a:rPr>
              <a:t>pendant les JPE</a:t>
            </a:r>
          </a:p>
          <a:p>
            <a:pPr>
              <a:spcBef>
                <a:spcPct val="50000"/>
              </a:spcBef>
            </a:pPr>
            <a:endParaRPr lang="fr-FR" dirty="0"/>
          </a:p>
        </p:txBody>
      </p:sp>
      <p:sp>
        <p:nvSpPr>
          <p:cNvPr id="14340" name="Rectangle 8"/>
          <p:cNvSpPr>
            <a:spLocks noChangeArrowheads="1"/>
          </p:cNvSpPr>
          <p:nvPr/>
        </p:nvSpPr>
        <p:spPr bwMode="auto">
          <a:xfrm>
            <a:off x="4496539" y="3410902"/>
            <a:ext cx="4647461" cy="3447098"/>
          </a:xfrm>
          <a:prstGeom prst="rect">
            <a:avLst/>
          </a:prstGeom>
          <a:noFill/>
          <a:ln w="9525">
            <a:noFill/>
            <a:miter lim="800000"/>
            <a:headEnd/>
            <a:tailEnd/>
          </a:ln>
        </p:spPr>
        <p:txBody>
          <a:bodyPr wrap="square">
            <a:spAutoFit/>
          </a:bodyPr>
          <a:lstStyle/>
          <a:p>
            <a:pPr marL="177800" indent="-177800">
              <a:tabLst>
                <a:tab pos="177800" algn="l"/>
              </a:tabLst>
              <a:defRPr/>
            </a:pPr>
            <a:r>
              <a:rPr lang="fr-FR" sz="2000" b="1" i="1" dirty="0">
                <a:latin typeface="Times New Roman" pitchFamily="18" charset="0"/>
              </a:rPr>
              <a:t>	Fréquentation des visites</a:t>
            </a:r>
            <a:r>
              <a:rPr lang="fr-FR" sz="2000" i="1" dirty="0">
                <a:latin typeface="Times New Roman" pitchFamily="18" charset="0"/>
              </a:rPr>
              <a:t>  </a:t>
            </a:r>
            <a:r>
              <a:rPr lang="fr-FR" sz="2000" i="1" dirty="0" smtClean="0">
                <a:latin typeface="Times New Roman" pitchFamily="18" charset="0"/>
              </a:rPr>
              <a:t>:</a:t>
            </a:r>
            <a:endParaRPr lang="fr-FR" sz="2000" i="1" dirty="0">
              <a:latin typeface="Times New Roman" pitchFamily="18" charset="0"/>
            </a:endParaRPr>
          </a:p>
          <a:p>
            <a:pPr marL="177800" indent="-177800">
              <a:spcBef>
                <a:spcPts val="0"/>
              </a:spcBef>
              <a:tabLst>
                <a:tab pos="177800" algn="l"/>
              </a:tabLst>
              <a:defRPr/>
            </a:pPr>
            <a:endParaRPr lang="fr-FR" sz="800" b="1" dirty="0">
              <a:latin typeface="Times New Roman" pitchFamily="18" charset="0"/>
            </a:endParaRPr>
          </a:p>
          <a:p>
            <a:pPr marL="177800" indent="-177800">
              <a:spcBef>
                <a:spcPts val="0"/>
              </a:spcBef>
              <a:tabLst>
                <a:tab pos="177800" algn="l"/>
              </a:tabLst>
              <a:defRPr/>
            </a:pPr>
            <a:r>
              <a:rPr lang="fr-FR" sz="2000" b="1" dirty="0">
                <a:latin typeface="Times New Roman" pitchFamily="18" charset="0"/>
              </a:rPr>
              <a:t>	</a:t>
            </a:r>
            <a:r>
              <a:rPr lang="fr-FR" sz="2000" b="1" dirty="0" smtClean="0">
                <a:latin typeface="Times New Roman" pitchFamily="18" charset="0"/>
              </a:rPr>
              <a:t>485 </a:t>
            </a:r>
            <a:r>
              <a:rPr lang="fr-FR" sz="2000" b="1" dirty="0">
                <a:latin typeface="Times New Roman" pitchFamily="18" charset="0"/>
              </a:rPr>
              <a:t>visiteurs </a:t>
            </a:r>
            <a:r>
              <a:rPr lang="fr-FR" sz="2000" b="1" dirty="0" smtClean="0">
                <a:latin typeface="Times New Roman" pitchFamily="18" charset="0"/>
              </a:rPr>
              <a:t>pendant l’année dont :</a:t>
            </a:r>
          </a:p>
          <a:p>
            <a:pPr marL="177800">
              <a:lnSpc>
                <a:spcPct val="150000"/>
              </a:lnSpc>
              <a:spcBef>
                <a:spcPts val="0"/>
              </a:spcBef>
              <a:buFont typeface="Arial" pitchFamily="34" charset="0"/>
              <a:buChar char="•"/>
              <a:tabLst>
                <a:tab pos="361950" algn="l"/>
              </a:tabLst>
              <a:defRPr/>
            </a:pPr>
            <a:r>
              <a:rPr lang="fr-FR" sz="2000" b="1" dirty="0" smtClean="0">
                <a:latin typeface="Times New Roman" pitchFamily="18" charset="0"/>
              </a:rPr>
              <a:t>	284   pour les visites programmées,</a:t>
            </a:r>
            <a:endParaRPr lang="fr-FR" sz="2000" b="1" dirty="0">
              <a:latin typeface="Times New Roman" pitchFamily="18" charset="0"/>
            </a:endParaRPr>
          </a:p>
          <a:p>
            <a:pPr marL="177800">
              <a:spcBef>
                <a:spcPts val="0"/>
              </a:spcBef>
              <a:buFont typeface="Arial" pitchFamily="34" charset="0"/>
              <a:buChar char="•"/>
              <a:tabLst>
                <a:tab pos="361950" algn="l"/>
              </a:tabLst>
              <a:defRPr/>
            </a:pPr>
            <a:r>
              <a:rPr lang="fr-FR" sz="2000" b="1" dirty="0">
                <a:latin typeface="Times New Roman" pitchFamily="18" charset="0"/>
              </a:rPr>
              <a:t> 	</a:t>
            </a:r>
            <a:r>
              <a:rPr lang="fr-FR" sz="2000" b="1" dirty="0" smtClean="0">
                <a:latin typeface="Times New Roman" pitchFamily="18" charset="0"/>
              </a:rPr>
              <a:t>  12   pour la visite privée</a:t>
            </a:r>
          </a:p>
          <a:p>
            <a:pPr marL="177800">
              <a:spcBef>
                <a:spcPts val="0"/>
              </a:spcBef>
              <a:buFont typeface="Arial" pitchFamily="34" charset="0"/>
              <a:buChar char="•"/>
              <a:tabLst>
                <a:tab pos="361950" algn="l"/>
              </a:tabLst>
              <a:defRPr/>
            </a:pPr>
            <a:r>
              <a:rPr lang="fr-FR" sz="2000" b="1" dirty="0" smtClean="0">
                <a:latin typeface="Times New Roman" pitchFamily="18" charset="0"/>
              </a:rPr>
              <a:t>	191   aux des </a:t>
            </a:r>
            <a:r>
              <a:rPr lang="fr-FR" sz="2000" b="1" dirty="0">
                <a:latin typeface="Times New Roman" pitchFamily="18" charset="0"/>
              </a:rPr>
              <a:t>Journées du </a:t>
            </a:r>
            <a:r>
              <a:rPr lang="fr-FR" sz="2000" b="1" dirty="0" smtClean="0">
                <a:latin typeface="Times New Roman" pitchFamily="18" charset="0"/>
              </a:rPr>
              <a:t>Patrimoine</a:t>
            </a:r>
          </a:p>
          <a:p>
            <a:pPr marL="177800">
              <a:spcBef>
                <a:spcPts val="0"/>
              </a:spcBef>
              <a:tabLst>
                <a:tab pos="444500" algn="l"/>
              </a:tabLst>
              <a:defRPr/>
            </a:pPr>
            <a:r>
              <a:rPr lang="fr-FR" sz="2000" b="1" dirty="0" smtClean="0">
                <a:latin typeface="Times New Roman" pitchFamily="18" charset="0"/>
              </a:rPr>
              <a:t>    </a:t>
            </a:r>
            <a:r>
              <a:rPr lang="fr-FR" sz="2000" b="1" i="1" dirty="0" smtClean="0">
                <a:latin typeface="Times New Roman" pitchFamily="18" charset="0"/>
              </a:rPr>
              <a:t>dont 62 pour la visite hors les murs </a:t>
            </a:r>
          </a:p>
          <a:p>
            <a:pPr marL="177800">
              <a:spcBef>
                <a:spcPts val="0"/>
              </a:spcBef>
              <a:tabLst>
                <a:tab pos="444500" algn="l"/>
              </a:tabLst>
              <a:defRPr/>
            </a:pPr>
            <a:endParaRPr lang="fr-FR" sz="2000" b="1" i="1" dirty="0" smtClean="0">
              <a:latin typeface="Times New Roman" pitchFamily="18" charset="0"/>
            </a:endParaRPr>
          </a:p>
          <a:p>
            <a:pPr marL="177800">
              <a:spcBef>
                <a:spcPts val="0"/>
              </a:spcBef>
              <a:tabLst>
                <a:tab pos="444500" algn="l"/>
              </a:tabLst>
              <a:defRPr/>
            </a:pPr>
            <a:r>
              <a:rPr lang="fr-FR" sz="2000" b="1" i="1" dirty="0" smtClean="0">
                <a:latin typeface="Times New Roman" pitchFamily="18" charset="0"/>
              </a:rPr>
              <a:t>Soit une hausse de 34 % par rapport à 2013</a:t>
            </a:r>
          </a:p>
          <a:p>
            <a:pPr marL="177800">
              <a:spcBef>
                <a:spcPts val="0"/>
              </a:spcBef>
              <a:tabLst>
                <a:tab pos="444500" algn="l"/>
              </a:tabLst>
              <a:defRPr/>
            </a:pPr>
            <a:endParaRPr lang="fr-FR" sz="2000" b="1" i="1" dirty="0" smtClean="0">
              <a:latin typeface="Times New Roman" pitchFamily="18" charset="0"/>
            </a:endParaRPr>
          </a:p>
        </p:txBody>
      </p:sp>
      <p:pic>
        <p:nvPicPr>
          <p:cNvPr id="76801" name="Picture 1" descr="G:\AG St-Roch\Visites\Visite généraliste du 31 mai.JPG"/>
          <p:cNvPicPr>
            <a:picLocks noChangeAspect="1" noChangeArrowheads="1"/>
          </p:cNvPicPr>
          <p:nvPr/>
        </p:nvPicPr>
        <p:blipFill>
          <a:blip r:embed="rId3" cstate="print"/>
          <a:srcRect/>
          <a:stretch>
            <a:fillRect/>
          </a:stretch>
        </p:blipFill>
        <p:spPr bwMode="auto">
          <a:xfrm>
            <a:off x="142844" y="3412873"/>
            <a:ext cx="4500594" cy="2802209"/>
          </a:xfrm>
          <a:prstGeom prst="rect">
            <a:avLst/>
          </a:prstGeom>
          <a:noFill/>
        </p:spPr>
      </p:pic>
      <p:pic>
        <p:nvPicPr>
          <p:cNvPr id="76803" name="Picture 3" descr="G:\AG St-Roch\Visites\Sculpteurs 13 septembre.JPG"/>
          <p:cNvPicPr>
            <a:picLocks noChangeAspect="1" noChangeArrowheads="1"/>
          </p:cNvPicPr>
          <p:nvPr/>
        </p:nvPicPr>
        <p:blipFill>
          <a:blip r:embed="rId4" cstate="print"/>
          <a:srcRect/>
          <a:stretch>
            <a:fillRect/>
          </a:stretch>
        </p:blipFill>
        <p:spPr bwMode="auto">
          <a:xfrm>
            <a:off x="4143372" y="428604"/>
            <a:ext cx="4573459" cy="285752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Sculpteurs 13 septembre 3.JPG"/>
          <p:cNvPicPr>
            <a:picLocks noChangeAspect="1"/>
          </p:cNvPicPr>
          <p:nvPr/>
        </p:nvPicPr>
        <p:blipFill>
          <a:blip r:embed="rId3" cstate="print"/>
          <a:srcRect l="15559"/>
          <a:stretch>
            <a:fillRect/>
          </a:stretch>
        </p:blipFill>
        <p:spPr>
          <a:xfrm>
            <a:off x="5000628" y="214290"/>
            <a:ext cx="3877118" cy="3000396"/>
          </a:xfrm>
          <a:prstGeom prst="rect">
            <a:avLst/>
          </a:prstGeom>
        </p:spPr>
      </p:pic>
      <p:pic>
        <p:nvPicPr>
          <p:cNvPr id="74755" name="Picture 3"/>
          <p:cNvPicPr>
            <a:picLocks noChangeAspect="1" noChangeArrowheads="1"/>
          </p:cNvPicPr>
          <p:nvPr/>
        </p:nvPicPr>
        <p:blipFill>
          <a:blip r:embed="rId4" cstate="print"/>
          <a:srcRect/>
          <a:stretch>
            <a:fillRect/>
          </a:stretch>
        </p:blipFill>
        <p:spPr bwMode="auto">
          <a:xfrm>
            <a:off x="285720" y="3500438"/>
            <a:ext cx="1838030" cy="2714644"/>
          </a:xfrm>
          <a:prstGeom prst="rect">
            <a:avLst/>
          </a:prstGeom>
          <a:noFill/>
          <a:ln w="9525">
            <a:noFill/>
            <a:miter lim="800000"/>
            <a:headEnd/>
            <a:tailEnd/>
          </a:ln>
          <a:effectLst/>
        </p:spPr>
      </p:pic>
      <p:pic>
        <p:nvPicPr>
          <p:cNvPr id="20" name="Image 19" descr="Militaires 24 mai.JPG"/>
          <p:cNvPicPr>
            <a:picLocks noChangeAspect="1"/>
          </p:cNvPicPr>
          <p:nvPr/>
        </p:nvPicPr>
        <p:blipFill>
          <a:blip r:embed="rId5" cstate="print"/>
          <a:stretch>
            <a:fillRect/>
          </a:stretch>
        </p:blipFill>
        <p:spPr>
          <a:xfrm>
            <a:off x="357158" y="214290"/>
            <a:ext cx="3880829" cy="2571768"/>
          </a:xfrm>
          <a:prstGeom prst="rect">
            <a:avLst/>
          </a:prstGeom>
        </p:spPr>
      </p:pic>
      <p:pic>
        <p:nvPicPr>
          <p:cNvPr id="21" name="Image 20" descr="Visite généraliste du 31 mai.JPG"/>
          <p:cNvPicPr>
            <a:picLocks noChangeAspect="1"/>
          </p:cNvPicPr>
          <p:nvPr/>
        </p:nvPicPr>
        <p:blipFill>
          <a:blip r:embed="rId6" cstate="print"/>
          <a:srcRect r="16983"/>
          <a:stretch>
            <a:fillRect/>
          </a:stretch>
        </p:blipFill>
        <p:spPr>
          <a:xfrm>
            <a:off x="2285984" y="3286124"/>
            <a:ext cx="4286280" cy="3214710"/>
          </a:xfrm>
          <a:prstGeom prst="rect">
            <a:avLst/>
          </a:prstGeom>
        </p:spPr>
      </p:pic>
      <p:pic>
        <p:nvPicPr>
          <p:cNvPr id="6" name="Picture 2"/>
          <p:cNvPicPr>
            <a:picLocks noChangeAspect="1" noChangeArrowheads="1"/>
          </p:cNvPicPr>
          <p:nvPr/>
        </p:nvPicPr>
        <p:blipFill>
          <a:blip r:embed="rId7" cstate="print"/>
          <a:srcRect b="2489"/>
          <a:stretch>
            <a:fillRect/>
          </a:stretch>
        </p:blipFill>
        <p:spPr bwMode="auto">
          <a:xfrm>
            <a:off x="6786578" y="3500438"/>
            <a:ext cx="1872208" cy="28022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0"/>
            <a:ext cx="8208912" cy="648072"/>
          </a:xfrm>
        </p:spPr>
        <p:txBody>
          <a:bodyPr/>
          <a:lstStyle/>
          <a:p>
            <a:pPr algn="l"/>
            <a:r>
              <a:rPr lang="fr-FR" sz="3600" b="1" i="1" dirty="0" smtClean="0">
                <a:latin typeface="Times New Roman" pitchFamily="18" charset="0"/>
              </a:rPr>
              <a:t>Journées du patrimoine –</a:t>
            </a:r>
            <a:r>
              <a:rPr lang="fr-FR" sz="2400" b="1" i="1" dirty="0" smtClean="0">
                <a:latin typeface="Times New Roman" pitchFamily="18" charset="0"/>
              </a:rPr>
              <a:t>20 et 21 septembre 2014</a:t>
            </a:r>
            <a:endParaRPr lang="fr-FR" sz="2400" b="1" i="1" dirty="0">
              <a:latin typeface="Times New Roman" pitchFamily="18" charset="0"/>
            </a:endParaRPr>
          </a:p>
        </p:txBody>
      </p:sp>
      <p:sp>
        <p:nvSpPr>
          <p:cNvPr id="11" name="ZoneTexte 10"/>
          <p:cNvSpPr txBox="1"/>
          <p:nvPr/>
        </p:nvSpPr>
        <p:spPr>
          <a:xfrm>
            <a:off x="5724128" y="548680"/>
            <a:ext cx="2952328" cy="2308324"/>
          </a:xfrm>
          <a:prstGeom prst="rect">
            <a:avLst/>
          </a:prstGeom>
          <a:noFill/>
        </p:spPr>
        <p:txBody>
          <a:bodyPr wrap="square" rtlCol="0">
            <a:spAutoFit/>
          </a:bodyPr>
          <a:lstStyle/>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a:p>
        </p:txBody>
      </p:sp>
      <p:sp>
        <p:nvSpPr>
          <p:cNvPr id="12" name="ZoneTexte 11"/>
          <p:cNvSpPr txBox="1"/>
          <p:nvPr/>
        </p:nvSpPr>
        <p:spPr>
          <a:xfrm>
            <a:off x="5724128" y="476672"/>
            <a:ext cx="2952328" cy="2308324"/>
          </a:xfrm>
          <a:prstGeom prst="rect">
            <a:avLst/>
          </a:prstGeom>
          <a:noFill/>
        </p:spPr>
        <p:txBody>
          <a:bodyPr wrap="square" rtlCol="0">
            <a:spAutoFit/>
          </a:bodyPr>
          <a:lstStyle/>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a:p>
        </p:txBody>
      </p:sp>
      <p:sp>
        <p:nvSpPr>
          <p:cNvPr id="17" name="ZoneTexte 16"/>
          <p:cNvSpPr txBox="1"/>
          <p:nvPr/>
        </p:nvSpPr>
        <p:spPr>
          <a:xfrm>
            <a:off x="395536" y="4509120"/>
            <a:ext cx="2952328" cy="1477328"/>
          </a:xfrm>
          <a:prstGeom prst="rect">
            <a:avLst/>
          </a:prstGeom>
          <a:noFill/>
        </p:spPr>
        <p:txBody>
          <a:bodyPr wrap="square" rtlCol="0">
            <a:spAutoFit/>
          </a:bodyPr>
          <a:lstStyle/>
          <a:p>
            <a:endParaRPr lang="fr-FR" dirty="0" smtClean="0"/>
          </a:p>
          <a:p>
            <a:endParaRPr lang="fr-FR" dirty="0" smtClean="0"/>
          </a:p>
          <a:p>
            <a:endParaRPr lang="fr-FR" dirty="0" smtClean="0"/>
          </a:p>
          <a:p>
            <a:endParaRPr lang="fr-FR" dirty="0" smtClean="0"/>
          </a:p>
          <a:p>
            <a:endParaRPr lang="fr-FR" dirty="0" smtClean="0"/>
          </a:p>
        </p:txBody>
      </p:sp>
      <p:sp>
        <p:nvSpPr>
          <p:cNvPr id="54278" name="Text Box 6"/>
          <p:cNvSpPr txBox="1">
            <a:spLocks noChangeArrowheads="1"/>
          </p:cNvSpPr>
          <p:nvPr/>
        </p:nvSpPr>
        <p:spPr bwMode="auto">
          <a:xfrm>
            <a:off x="4429092" y="785794"/>
            <a:ext cx="4714908" cy="223138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lang="fr-FR" sz="2000" b="1" dirty="0" smtClean="0">
                <a:latin typeface="Times New Roman" pitchFamily="18" charset="0"/>
                <a:cs typeface="Arial" pitchFamily="34" charset="0"/>
              </a:rPr>
              <a:t>7 visites guidées </a:t>
            </a:r>
          </a:p>
          <a:p>
            <a:pPr marL="0" marR="0" lvl="0" indent="0" defTabSz="914400" rtl="0" eaLnBrk="1" fontAlgn="base" latinLnBrk="0" hangingPunct="1">
              <a:lnSpc>
                <a:spcPct val="100000"/>
              </a:lnSpc>
              <a:spcBef>
                <a:spcPct val="0"/>
              </a:spcBef>
              <a:spcAft>
                <a:spcPct val="0"/>
              </a:spcAft>
              <a:buClrTx/>
              <a:buSzTx/>
              <a:tabLst/>
            </a:pPr>
            <a:r>
              <a:rPr lang="fr-FR" sz="2000" b="1" i="1" dirty="0" smtClean="0">
                <a:latin typeface="Times New Roman" pitchFamily="18" charset="0"/>
                <a:cs typeface="Arial" pitchFamily="34" charset="0"/>
              </a:rPr>
              <a:t>par F. </a:t>
            </a:r>
            <a:r>
              <a:rPr lang="fr-FR" sz="2000" b="1" i="1" dirty="0" err="1" smtClean="0">
                <a:latin typeface="Times New Roman" pitchFamily="18" charset="0"/>
                <a:cs typeface="Arial" pitchFamily="34" charset="0"/>
              </a:rPr>
              <a:t>Déquier</a:t>
            </a:r>
            <a:r>
              <a:rPr lang="fr-FR" sz="2000" b="1" i="1" dirty="0" smtClean="0">
                <a:latin typeface="Times New Roman" pitchFamily="18" charset="0"/>
                <a:cs typeface="Arial" pitchFamily="34" charset="0"/>
              </a:rPr>
              <a:t>, M. Mercier, P. Blanc</a:t>
            </a:r>
          </a:p>
          <a:p>
            <a:pPr marL="0" marR="0" lvl="0" indent="0" defTabSz="914400" rtl="0" eaLnBrk="1" fontAlgn="base" latinLnBrk="0" hangingPunct="1">
              <a:lnSpc>
                <a:spcPct val="150000"/>
              </a:lnSpc>
              <a:spcBef>
                <a:spcPct val="0"/>
              </a:spcBef>
              <a:spcAft>
                <a:spcPct val="0"/>
              </a:spcAft>
              <a:buClrTx/>
              <a:buSzTx/>
              <a:tabLst/>
            </a:pPr>
            <a:r>
              <a:rPr kumimoji="0" lang="fr-FR" sz="2000" b="1" u="none" strike="noStrike" cap="none" normalizeH="0" baseline="0" dirty="0" smtClean="0">
                <a:ln>
                  <a:noFill/>
                </a:ln>
                <a:effectLst/>
                <a:latin typeface="Times New Roman" pitchFamily="18" charset="0"/>
                <a:cs typeface="Arial" pitchFamily="34" charset="0"/>
              </a:rPr>
              <a:t>191 visiteurs </a:t>
            </a:r>
          </a:p>
          <a:p>
            <a:pPr marL="444500" indent="-266700">
              <a:spcBef>
                <a:spcPts val="600"/>
              </a:spcBef>
              <a:buFont typeface="Arial" pitchFamily="34" charset="0"/>
              <a:buChar char="•"/>
            </a:pPr>
            <a:r>
              <a:rPr lang="fr-FR" b="1" dirty="0" smtClean="0">
                <a:latin typeface="Times New Roman" pitchFamily="18" charset="0"/>
                <a:cs typeface="Arial" pitchFamily="34" charset="0"/>
              </a:rPr>
              <a:t>109 </a:t>
            </a:r>
            <a:r>
              <a:rPr lang="fr-FR" b="1" i="1" dirty="0" smtClean="0">
                <a:latin typeface="Times New Roman" pitchFamily="18" charset="0"/>
                <a:cs typeface="Arial" pitchFamily="34" charset="0"/>
              </a:rPr>
              <a:t> à Saint-Roch</a:t>
            </a:r>
            <a:endParaRPr kumimoji="0" lang="fr-FR" b="1" i="1" u="none" strike="noStrike" cap="none" normalizeH="0" baseline="0" dirty="0" smtClean="0">
              <a:ln>
                <a:noFill/>
              </a:ln>
              <a:effectLst/>
              <a:latin typeface="Times New Roman" pitchFamily="18" charset="0"/>
              <a:cs typeface="Arial" pitchFamily="34" charset="0"/>
            </a:endParaRPr>
          </a:p>
          <a:p>
            <a:pPr marL="444500" marR="0" lvl="0" indent="-266700" algn="l" defTabSz="914400" rtl="0" eaLnBrk="1" fontAlgn="base" latinLnBrk="0" hangingPunct="1">
              <a:lnSpc>
                <a:spcPct val="100000"/>
              </a:lnSpc>
              <a:spcBef>
                <a:spcPts val="600"/>
              </a:spcBef>
              <a:spcAft>
                <a:spcPct val="0"/>
              </a:spcAft>
              <a:buClrTx/>
              <a:buSzTx/>
              <a:buFont typeface="Arial" pitchFamily="34" charset="0"/>
              <a:buChar char="•"/>
              <a:tabLst/>
            </a:pPr>
            <a:r>
              <a:rPr lang="fr-FR" b="1" dirty="0" smtClean="0">
                <a:latin typeface="Times New Roman" pitchFamily="18" charset="0"/>
                <a:cs typeface="Arial" pitchFamily="34" charset="0"/>
              </a:rPr>
              <a:t>20</a:t>
            </a:r>
            <a:r>
              <a:rPr kumimoji="0" lang="fr-FR" b="1" u="none" strike="noStrike" cap="none" normalizeH="0" baseline="0" dirty="0" smtClean="0">
                <a:ln>
                  <a:noFill/>
                </a:ln>
                <a:effectLst/>
                <a:latin typeface="Times New Roman" pitchFamily="18" charset="0"/>
                <a:cs typeface="Arial" pitchFamily="34" charset="0"/>
              </a:rPr>
              <a:t>  </a:t>
            </a:r>
            <a:r>
              <a:rPr kumimoji="0" lang="fr-FR" b="1" i="1" u="none" strike="noStrike" cap="none" normalizeH="0" baseline="0" dirty="0" smtClean="0">
                <a:ln>
                  <a:noFill/>
                </a:ln>
                <a:effectLst/>
                <a:latin typeface="Times New Roman" pitchFamily="18" charset="0"/>
                <a:cs typeface="Arial" pitchFamily="34" charset="0"/>
              </a:rPr>
              <a:t>à La Tronche</a:t>
            </a:r>
          </a:p>
          <a:p>
            <a:pPr marL="444500" marR="0" lvl="0" indent="-266700" algn="l" defTabSz="914400" rtl="0" eaLnBrk="1" fontAlgn="base" latinLnBrk="0" hangingPunct="1">
              <a:lnSpc>
                <a:spcPct val="100000"/>
              </a:lnSpc>
              <a:spcBef>
                <a:spcPts val="600"/>
              </a:spcBef>
              <a:spcAft>
                <a:spcPct val="0"/>
              </a:spcAft>
              <a:buClrTx/>
              <a:buSzTx/>
              <a:buFont typeface="Arial" pitchFamily="34" charset="0"/>
              <a:buChar char="•"/>
              <a:tabLst/>
            </a:pPr>
            <a:r>
              <a:rPr lang="fr-FR" b="1" dirty="0" smtClean="0">
                <a:latin typeface="Times New Roman" pitchFamily="18" charset="0"/>
                <a:cs typeface="Arial" pitchFamily="34" charset="0"/>
              </a:rPr>
              <a:t>62 </a:t>
            </a:r>
            <a:r>
              <a:rPr lang="fr-FR" b="1" i="1" dirty="0" smtClean="0">
                <a:latin typeface="Times New Roman" pitchFamily="18" charset="0"/>
                <a:cs typeface="Arial" pitchFamily="34" charset="0"/>
              </a:rPr>
              <a:t> </a:t>
            </a:r>
            <a:r>
              <a:rPr kumimoji="0" lang="fr-FR" b="1" i="1" u="none" strike="noStrike" cap="none" normalizeH="0" baseline="0" dirty="0" smtClean="0">
                <a:ln>
                  <a:noFill/>
                </a:ln>
                <a:effectLst/>
                <a:latin typeface="Times New Roman" pitchFamily="18" charset="0"/>
                <a:cs typeface="Arial" pitchFamily="34" charset="0"/>
              </a:rPr>
              <a:t>pour le circuit Champollion-Fourier</a:t>
            </a:r>
            <a:endParaRPr kumimoji="0" lang="fr-FR" b="1" i="1" u="none" strike="noStrike" cap="none" normalizeH="0" baseline="0" dirty="0" smtClean="0">
              <a:ln>
                <a:noFill/>
              </a:ln>
              <a:effectLst/>
              <a:latin typeface="Arial" pitchFamily="34" charset="0"/>
              <a:cs typeface="Arial" pitchFamily="34" charset="0"/>
            </a:endParaRPr>
          </a:p>
        </p:txBody>
      </p:sp>
      <p:pic>
        <p:nvPicPr>
          <p:cNvPr id="15" name="Espace réservé du contenu 14" descr="photo0122.jpg"/>
          <p:cNvPicPr>
            <a:picLocks noGrp="1" noChangeAspect="1"/>
          </p:cNvPicPr>
          <p:nvPr>
            <p:ph idx="1"/>
          </p:nvPr>
        </p:nvPicPr>
        <p:blipFill>
          <a:blip r:embed="rId3" cstate="print"/>
          <a:stretch>
            <a:fillRect/>
          </a:stretch>
        </p:blipFill>
        <p:spPr>
          <a:xfrm>
            <a:off x="4566983" y="3357562"/>
            <a:ext cx="4167686" cy="3071834"/>
          </a:xfrm>
        </p:spPr>
      </p:pic>
      <p:pic>
        <p:nvPicPr>
          <p:cNvPr id="16" name="Image 15" descr="DSC09319.JPG"/>
          <p:cNvPicPr>
            <a:picLocks noChangeAspect="1"/>
          </p:cNvPicPr>
          <p:nvPr/>
        </p:nvPicPr>
        <p:blipFill>
          <a:blip r:embed="rId4" cstate="print"/>
          <a:stretch>
            <a:fillRect/>
          </a:stretch>
        </p:blipFill>
        <p:spPr>
          <a:xfrm>
            <a:off x="785786" y="714356"/>
            <a:ext cx="3333773" cy="2500330"/>
          </a:xfrm>
          <a:prstGeom prst="rect">
            <a:avLst/>
          </a:prstGeom>
        </p:spPr>
      </p:pic>
      <p:pic>
        <p:nvPicPr>
          <p:cNvPr id="19" name="Image 18" descr="DSC09348.JPG"/>
          <p:cNvPicPr>
            <a:picLocks noChangeAspect="1"/>
          </p:cNvPicPr>
          <p:nvPr/>
        </p:nvPicPr>
        <p:blipFill>
          <a:blip r:embed="rId5" cstate="print"/>
          <a:stretch>
            <a:fillRect/>
          </a:stretch>
        </p:blipFill>
        <p:spPr>
          <a:xfrm>
            <a:off x="428595" y="3357562"/>
            <a:ext cx="4119591" cy="308969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285728"/>
            <a:ext cx="8229600" cy="785818"/>
          </a:xfrm>
        </p:spPr>
        <p:txBody>
          <a:bodyPr/>
          <a:lstStyle/>
          <a:p>
            <a:r>
              <a:rPr lang="fr-FR" sz="3600" b="1" dirty="0" smtClean="0">
                <a:latin typeface="Times New Roman" pitchFamily="18" charset="0"/>
              </a:rPr>
              <a:t>Enquête auprès des visiteurs :</a:t>
            </a:r>
            <a:br>
              <a:rPr lang="fr-FR" sz="3600" b="1" dirty="0" smtClean="0">
                <a:latin typeface="Times New Roman" pitchFamily="18" charset="0"/>
              </a:rPr>
            </a:br>
            <a:r>
              <a:rPr lang="fr-FR" sz="3600" b="1" dirty="0" smtClean="0">
                <a:latin typeface="Times New Roman" pitchFamily="18" charset="0"/>
              </a:rPr>
              <a:t>retours positifs</a:t>
            </a:r>
          </a:p>
        </p:txBody>
      </p:sp>
      <p:sp>
        <p:nvSpPr>
          <p:cNvPr id="3" name="Espace réservé du contenu 2"/>
          <p:cNvSpPr>
            <a:spLocks noGrp="1"/>
          </p:cNvSpPr>
          <p:nvPr>
            <p:ph idx="1"/>
          </p:nvPr>
        </p:nvSpPr>
        <p:spPr/>
        <p:txBody>
          <a:bodyPr/>
          <a:lstStyle/>
          <a:p>
            <a:endParaRPr lang="fr-FR" sz="1800" dirty="0" smtClean="0"/>
          </a:p>
          <a:p>
            <a:endParaRPr lang="fr-FR" sz="1800" dirty="0" smtClean="0"/>
          </a:p>
          <a:p>
            <a:endParaRPr lang="fr-FR" sz="1800" dirty="0" smtClean="0"/>
          </a:p>
          <a:p>
            <a:endParaRPr lang="fr-FR" sz="1800" dirty="0" smtClean="0"/>
          </a:p>
          <a:p>
            <a:endParaRPr lang="fr-FR" sz="1800" dirty="0" smtClean="0"/>
          </a:p>
          <a:p>
            <a:endParaRPr lang="fr-FR" sz="1800" dirty="0" smtClean="0"/>
          </a:p>
          <a:p>
            <a:endParaRPr lang="fr-FR" sz="1800" dirty="0" smtClean="0"/>
          </a:p>
          <a:p>
            <a:endParaRPr lang="fr-FR" sz="1800" dirty="0" smtClean="0"/>
          </a:p>
          <a:p>
            <a:endParaRPr lang="fr-FR" sz="1200" dirty="0" smtClean="0"/>
          </a:p>
          <a:p>
            <a:endParaRPr lang="fr-FR" sz="1200" dirty="0" smtClean="0"/>
          </a:p>
          <a:p>
            <a:endParaRPr lang="fr-FR" sz="1200" dirty="0" smtClean="0"/>
          </a:p>
          <a:p>
            <a:endParaRPr lang="fr-FR" sz="1200" dirty="0" smtClean="0"/>
          </a:p>
          <a:p>
            <a:endParaRPr lang="fr-FR" sz="1200" dirty="0" smtClean="0"/>
          </a:p>
          <a:p>
            <a:pPr marL="182563" indent="-182563"/>
            <a:r>
              <a:rPr lang="fr-FR" sz="1600" b="1" dirty="0" smtClean="0">
                <a:latin typeface="Times New Roman" pitchFamily="18" charset="0"/>
                <a:cs typeface="Times New Roman" pitchFamily="18" charset="0"/>
              </a:rPr>
              <a:t>Les personnes, le plus souvent, ont eu l'information par le dépliant à l‘Office de tourisme ou par le bouche à oreille.</a:t>
            </a:r>
          </a:p>
          <a:p>
            <a:pPr marL="182563" indent="-182563"/>
            <a:r>
              <a:rPr lang="fr-FR" sz="1600" b="1" dirty="0" smtClean="0">
                <a:latin typeface="Times New Roman" pitchFamily="18" charset="0"/>
                <a:cs typeface="Times New Roman" pitchFamily="18" charset="0"/>
              </a:rPr>
              <a:t>Le degré de satisfaction pour les visites est « satisfaisant » ou « très satisfaisant ».</a:t>
            </a:r>
          </a:p>
          <a:p>
            <a:pPr marL="182563" indent="-182563"/>
            <a:r>
              <a:rPr lang="fr-FR" sz="1600" b="1" dirty="0" smtClean="0">
                <a:latin typeface="Times New Roman" pitchFamily="18" charset="0"/>
                <a:cs typeface="Times New Roman" pitchFamily="18" charset="0"/>
              </a:rPr>
              <a:t>Les propositions de nouveaux thèmes de visites rejoignent souvent nos propres réflexions.</a:t>
            </a:r>
            <a:endParaRPr lang="fr-FR" sz="1600" b="1" dirty="0">
              <a:latin typeface="Times New Roman" pitchFamily="18" charset="0"/>
              <a:cs typeface="Times New Roman" pitchFamily="18" charset="0"/>
            </a:endParaRPr>
          </a:p>
        </p:txBody>
      </p:sp>
      <p:pic>
        <p:nvPicPr>
          <p:cNvPr id="4" name="Image 3" descr="Sculpteurs 13 septembre 2.JPG"/>
          <p:cNvPicPr>
            <a:picLocks noChangeAspect="1"/>
          </p:cNvPicPr>
          <p:nvPr/>
        </p:nvPicPr>
        <p:blipFill>
          <a:blip r:embed="rId2" cstate="print"/>
          <a:srcRect t="17592" r="5154"/>
          <a:stretch>
            <a:fillRect/>
          </a:stretch>
        </p:blipFill>
        <p:spPr>
          <a:xfrm>
            <a:off x="857224" y="1285860"/>
            <a:ext cx="7113140" cy="398403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571604" y="0"/>
            <a:ext cx="5429288" cy="1143008"/>
          </a:xfrm>
        </p:spPr>
        <p:txBody>
          <a:bodyPr/>
          <a:lstStyle/>
          <a:p>
            <a:r>
              <a:rPr lang="fr-FR" sz="3600" b="1" i="1" dirty="0" smtClean="0">
                <a:latin typeface="Times New Roman" pitchFamily="18" charset="0"/>
              </a:rPr>
              <a:t>Visite du 31 octobre 2014</a:t>
            </a:r>
            <a:br>
              <a:rPr lang="fr-FR" sz="3600" b="1" i="1" dirty="0" smtClean="0">
                <a:latin typeface="Times New Roman" pitchFamily="18" charset="0"/>
              </a:rPr>
            </a:br>
            <a:r>
              <a:rPr lang="fr-FR" sz="2800" b="1" i="1" dirty="0" smtClean="0">
                <a:latin typeface="Times New Roman" pitchFamily="18" charset="0"/>
              </a:rPr>
              <a:t>Veille de la Toussaint </a:t>
            </a:r>
            <a:endParaRPr lang="fr-FR" sz="2800" b="1" i="1" dirty="0">
              <a:latin typeface="Times New Roman" pitchFamily="18" charset="0"/>
            </a:endParaRPr>
          </a:p>
        </p:txBody>
      </p:sp>
      <p:sp>
        <p:nvSpPr>
          <p:cNvPr id="6" name="Text Box 6"/>
          <p:cNvSpPr txBox="1">
            <a:spLocks noChangeArrowheads="1"/>
          </p:cNvSpPr>
          <p:nvPr/>
        </p:nvSpPr>
        <p:spPr bwMode="auto">
          <a:xfrm>
            <a:off x="214282" y="1285860"/>
            <a:ext cx="3929090" cy="70788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defTabSz="914400" rtl="0" eaLnBrk="1" fontAlgn="base" latinLnBrk="0" hangingPunct="1">
              <a:spcBef>
                <a:spcPct val="0"/>
              </a:spcBef>
              <a:spcAft>
                <a:spcPct val="0"/>
              </a:spcAft>
              <a:buClrTx/>
              <a:buSzTx/>
              <a:tabLst/>
            </a:pPr>
            <a:r>
              <a:rPr lang="fr-FR" sz="2000" b="1" dirty="0" smtClean="0">
                <a:latin typeface="Times New Roman" pitchFamily="18" charset="0"/>
                <a:cs typeface="Arial" pitchFamily="34" charset="0"/>
              </a:rPr>
              <a:t>Affluence de visiteurs imprévue</a:t>
            </a:r>
          </a:p>
          <a:p>
            <a:pPr marL="0" marR="0" lvl="0" indent="0" defTabSz="914400" rtl="0" eaLnBrk="1" fontAlgn="base" latinLnBrk="0" hangingPunct="1">
              <a:spcBef>
                <a:spcPct val="0"/>
              </a:spcBef>
              <a:spcAft>
                <a:spcPct val="0"/>
              </a:spcAft>
              <a:buClrTx/>
              <a:buSzTx/>
              <a:tabLst/>
            </a:pPr>
            <a:r>
              <a:rPr lang="fr-FR" sz="2000" b="1" dirty="0" smtClean="0">
                <a:latin typeface="Times New Roman" pitchFamily="18" charset="0"/>
                <a:cs typeface="Arial" pitchFamily="34" charset="0"/>
              </a:rPr>
              <a:t>80 personnes réparties en 2 visites </a:t>
            </a:r>
          </a:p>
        </p:txBody>
      </p:sp>
      <p:pic>
        <p:nvPicPr>
          <p:cNvPr id="7" name="Image 6" descr="visites_31-10-14 (1).JPG"/>
          <p:cNvPicPr>
            <a:picLocks noChangeAspect="1"/>
          </p:cNvPicPr>
          <p:nvPr/>
        </p:nvPicPr>
        <p:blipFill>
          <a:blip r:embed="rId3" cstate="print"/>
          <a:srcRect t="8889"/>
          <a:stretch>
            <a:fillRect/>
          </a:stretch>
        </p:blipFill>
        <p:spPr>
          <a:xfrm>
            <a:off x="4286248" y="1308109"/>
            <a:ext cx="4643425" cy="3121023"/>
          </a:xfrm>
          <a:prstGeom prst="rect">
            <a:avLst/>
          </a:prstGeom>
        </p:spPr>
      </p:pic>
      <p:pic>
        <p:nvPicPr>
          <p:cNvPr id="9" name="Image 8" descr="visites_31-10-14 (6).JPG"/>
          <p:cNvPicPr>
            <a:picLocks noChangeAspect="1"/>
          </p:cNvPicPr>
          <p:nvPr/>
        </p:nvPicPr>
        <p:blipFill>
          <a:blip r:embed="rId4" cstate="print"/>
          <a:srcRect t="20833"/>
          <a:stretch>
            <a:fillRect/>
          </a:stretch>
        </p:blipFill>
        <p:spPr>
          <a:xfrm>
            <a:off x="108456" y="3643314"/>
            <a:ext cx="4974066" cy="2857520"/>
          </a:xfrm>
          <a:prstGeom prst="rect">
            <a:avLst/>
          </a:prstGeom>
        </p:spPr>
      </p:pic>
      <p:sp>
        <p:nvSpPr>
          <p:cNvPr id="10" name="Rectangle 9"/>
          <p:cNvSpPr/>
          <p:nvPr/>
        </p:nvSpPr>
        <p:spPr>
          <a:xfrm>
            <a:off x="5072066" y="5857892"/>
            <a:ext cx="3857652" cy="646331"/>
          </a:xfrm>
          <a:prstGeom prst="rect">
            <a:avLst/>
          </a:prstGeom>
        </p:spPr>
        <p:txBody>
          <a:bodyPr wrap="square">
            <a:spAutoFit/>
          </a:bodyPr>
          <a:lstStyle/>
          <a:p>
            <a:pPr lvl="0"/>
            <a:r>
              <a:rPr lang="fr-FR" b="1" i="1" dirty="0" smtClean="0">
                <a:latin typeface="Times New Roman" pitchFamily="18" charset="0"/>
                <a:cs typeface="Arial" pitchFamily="34" charset="0"/>
              </a:rPr>
              <a:t>« Les sculpteurs »</a:t>
            </a:r>
          </a:p>
          <a:p>
            <a:pPr lvl="0"/>
            <a:r>
              <a:rPr lang="fr-FR" b="1" i="1" dirty="0" smtClean="0">
                <a:latin typeface="Times New Roman" pitchFamily="18" charset="0"/>
                <a:cs typeface="Arial" pitchFamily="34" charset="0"/>
              </a:rPr>
              <a:t>avec Fabien </a:t>
            </a:r>
            <a:r>
              <a:rPr lang="fr-FR" b="1" i="1" dirty="0" err="1" smtClean="0">
                <a:latin typeface="Times New Roman" pitchFamily="18" charset="0"/>
                <a:cs typeface="Arial" pitchFamily="34" charset="0"/>
              </a:rPr>
              <a:t>Déquier</a:t>
            </a:r>
            <a:r>
              <a:rPr lang="fr-FR" b="1" i="1" dirty="0" smtClean="0">
                <a:latin typeface="Times New Roman" pitchFamily="18" charset="0"/>
                <a:cs typeface="Arial" pitchFamily="34" charset="0"/>
              </a:rPr>
              <a:t>, venu en renfort</a:t>
            </a:r>
          </a:p>
        </p:txBody>
      </p:sp>
      <p:sp>
        <p:nvSpPr>
          <p:cNvPr id="11" name="ZoneTexte 10"/>
          <p:cNvSpPr txBox="1"/>
          <p:nvPr/>
        </p:nvSpPr>
        <p:spPr>
          <a:xfrm>
            <a:off x="500034" y="2500306"/>
            <a:ext cx="3714776" cy="923330"/>
          </a:xfrm>
          <a:prstGeom prst="rect">
            <a:avLst/>
          </a:prstGeom>
          <a:noFill/>
        </p:spPr>
        <p:txBody>
          <a:bodyPr wrap="square" rtlCol="0">
            <a:spAutoFit/>
          </a:bodyPr>
          <a:lstStyle/>
          <a:p>
            <a:pPr lvl="0" algn="r"/>
            <a:r>
              <a:rPr lang="fr-FR" b="1" i="1" dirty="0" smtClean="0">
                <a:latin typeface="Times New Roman" pitchFamily="18" charset="0"/>
                <a:cs typeface="Arial" pitchFamily="34" charset="0"/>
              </a:rPr>
              <a:t>« A la découverte de Saint-Roch »  avec Pierre Blanc,</a:t>
            </a:r>
          </a:p>
          <a:p>
            <a:pPr lvl="0" algn="r"/>
            <a:r>
              <a:rPr lang="fr-FR" b="1" i="1" dirty="0" smtClean="0">
                <a:latin typeface="Times New Roman" pitchFamily="18" charset="0"/>
                <a:cs typeface="Arial" pitchFamily="34" charset="0"/>
              </a:rPr>
              <a:t>visite inscrite dans le programme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214422"/>
            <a:ext cx="9144000" cy="4525963"/>
          </a:xfrm>
        </p:spPr>
        <p:txBody>
          <a:bodyPr/>
          <a:lstStyle/>
          <a:p>
            <a:r>
              <a:rPr lang="fr-FR" sz="2600" b="1" i="1" dirty="0" smtClean="0">
                <a:solidFill>
                  <a:schemeClr val="tx2"/>
                </a:solidFill>
                <a:latin typeface="Times New Roman" pitchFamily="18" charset="0"/>
                <a:ea typeface="+mj-ea"/>
                <a:cs typeface="+mj-cs"/>
              </a:rPr>
              <a:t>Visite commentée de l’exposition </a:t>
            </a:r>
            <a:r>
              <a:rPr lang="fr-FR" sz="2600" b="1" i="1" dirty="0" err="1" smtClean="0">
                <a:solidFill>
                  <a:schemeClr val="tx2"/>
                </a:solidFill>
                <a:latin typeface="Times New Roman" pitchFamily="18" charset="0"/>
                <a:ea typeface="+mj-ea"/>
                <a:cs typeface="+mj-cs"/>
              </a:rPr>
              <a:t>Diodore</a:t>
            </a:r>
            <a:r>
              <a:rPr lang="fr-FR" sz="2600" b="1" i="1" dirty="0" smtClean="0">
                <a:solidFill>
                  <a:schemeClr val="tx2"/>
                </a:solidFill>
                <a:latin typeface="Times New Roman" pitchFamily="18" charset="0"/>
                <a:ea typeface="+mj-ea"/>
                <a:cs typeface="+mj-cs"/>
              </a:rPr>
              <a:t> Raoult </a:t>
            </a:r>
            <a:r>
              <a:rPr lang="fr-FR" sz="2600" b="1" i="1" dirty="0" smtClean="0">
                <a:solidFill>
                  <a:schemeClr val="tx2"/>
                </a:solidFill>
                <a:latin typeface="Times New Roman" pitchFamily="18" charset="0"/>
              </a:rPr>
              <a:t>par Maurice </a:t>
            </a:r>
            <a:r>
              <a:rPr lang="fr-FR" sz="2600" b="1" i="1" dirty="0" err="1" smtClean="0">
                <a:solidFill>
                  <a:schemeClr val="tx2"/>
                </a:solidFill>
                <a:latin typeface="Times New Roman" pitchFamily="18" charset="0"/>
              </a:rPr>
              <a:t>Wantellet</a:t>
            </a:r>
            <a:r>
              <a:rPr lang="fr-FR" sz="2600" b="1" i="1" dirty="0" smtClean="0">
                <a:solidFill>
                  <a:schemeClr val="tx2"/>
                </a:solidFill>
                <a:latin typeface="Times New Roman" pitchFamily="18" charset="0"/>
                <a:ea typeface="+mj-ea"/>
                <a:cs typeface="+mj-cs"/>
              </a:rPr>
              <a:t> au Musée de l’ancien Evêché - </a:t>
            </a:r>
            <a:r>
              <a:rPr lang="fr-FR" sz="2800" b="1" i="1" kern="1200" dirty="0" smtClean="0">
                <a:solidFill>
                  <a:schemeClr val="tx2"/>
                </a:solidFill>
                <a:latin typeface="Times New Roman" pitchFamily="18" charset="0"/>
                <a:cs typeface="Arial" charset="0"/>
              </a:rPr>
              <a:t>le </a:t>
            </a:r>
            <a:r>
              <a:rPr lang="fr-FR" sz="2400" b="1" i="1" kern="1200" dirty="0" smtClean="0">
                <a:solidFill>
                  <a:schemeClr val="tx2"/>
                </a:solidFill>
                <a:latin typeface="Times New Roman" pitchFamily="18" charset="0"/>
                <a:cs typeface="Arial" charset="0"/>
              </a:rPr>
              <a:t>1</a:t>
            </a:r>
            <a:r>
              <a:rPr lang="fr-FR" sz="2400" b="1" i="1" kern="1200" baseline="30000" dirty="0" smtClean="0">
                <a:solidFill>
                  <a:schemeClr val="tx2"/>
                </a:solidFill>
                <a:latin typeface="Times New Roman" pitchFamily="18" charset="0"/>
                <a:cs typeface="Arial" charset="0"/>
              </a:rPr>
              <a:t>er</a:t>
            </a:r>
            <a:r>
              <a:rPr lang="fr-FR" sz="2400" b="1" kern="1200" dirty="0" smtClean="0">
                <a:solidFill>
                  <a:schemeClr val="tx2"/>
                </a:solidFill>
                <a:latin typeface="Times New Roman" pitchFamily="18" charset="0"/>
                <a:cs typeface="Arial" charset="0"/>
              </a:rPr>
              <a:t>/02/14</a:t>
            </a:r>
            <a:endParaRPr lang="fr-FR" sz="2400" b="1" i="1" dirty="0">
              <a:solidFill>
                <a:schemeClr val="tx2"/>
              </a:solidFill>
              <a:latin typeface="Times New Roman" pitchFamily="18" charset="0"/>
              <a:ea typeface="+mj-ea"/>
              <a:cs typeface="+mj-cs"/>
            </a:endParaRPr>
          </a:p>
        </p:txBody>
      </p:sp>
      <p:sp>
        <p:nvSpPr>
          <p:cNvPr id="4" name="Titre 1"/>
          <p:cNvSpPr txBox="1">
            <a:spLocks/>
          </p:cNvSpPr>
          <p:nvPr/>
        </p:nvSpPr>
        <p:spPr bwMode="auto">
          <a:xfrm>
            <a:off x="571472" y="142852"/>
            <a:ext cx="7858180" cy="10001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r>
              <a:rPr kumimoji="0" lang="fr-FR" sz="3200" b="1" u="none" strike="noStrike" kern="0" cap="none" spc="0" normalizeH="0" baseline="0" noProof="0" dirty="0" smtClean="0">
                <a:ln>
                  <a:noFill/>
                </a:ln>
                <a:solidFill>
                  <a:schemeClr val="tx2"/>
                </a:solidFill>
                <a:effectLst/>
                <a:uLnTx/>
                <a:uFillTx/>
                <a:latin typeface="Times New Roman" pitchFamily="18" charset="0"/>
                <a:ea typeface="+mj-ea"/>
                <a:cs typeface="+mj-cs"/>
              </a:rPr>
              <a:t>Visites</a:t>
            </a:r>
            <a:r>
              <a:rPr kumimoji="0" lang="fr-FR" sz="3200" b="1" u="none" strike="noStrike" kern="0" cap="none" spc="0" normalizeH="0" noProof="0" dirty="0" smtClean="0">
                <a:ln>
                  <a:noFill/>
                </a:ln>
                <a:solidFill>
                  <a:schemeClr val="tx2"/>
                </a:solidFill>
                <a:effectLst/>
                <a:uLnTx/>
                <a:uFillTx/>
                <a:latin typeface="Times New Roman" pitchFamily="18" charset="0"/>
                <a:ea typeface="+mj-ea"/>
                <a:cs typeface="+mj-cs"/>
              </a:rPr>
              <a:t> « hors les murs » </a:t>
            </a:r>
          </a:p>
          <a:p>
            <a:pPr lvl="0" algn="ctr" eaLnBrk="0" hangingPunct="0"/>
            <a:r>
              <a:rPr lang="fr-FR" sz="3200" b="1" kern="0" dirty="0" smtClean="0">
                <a:solidFill>
                  <a:schemeClr val="tx2"/>
                </a:solidFill>
                <a:latin typeface="Times New Roman" pitchFamily="18" charset="0"/>
              </a:rPr>
              <a:t>proposées aux adhérents </a:t>
            </a:r>
            <a:endParaRPr kumimoji="0" lang="fr-FR" sz="3200" b="1" u="none" strike="noStrike" kern="0" cap="none" spc="0" normalizeH="0" baseline="0" noProof="0" dirty="0">
              <a:ln>
                <a:noFill/>
              </a:ln>
              <a:solidFill>
                <a:schemeClr val="tx2"/>
              </a:solidFill>
              <a:effectLst/>
              <a:uLnTx/>
              <a:uFillTx/>
              <a:latin typeface="Times New Roman" pitchFamily="18" charset="0"/>
              <a:ea typeface="+mj-ea"/>
              <a:cs typeface="+mj-cs"/>
            </a:endParaRPr>
          </a:p>
        </p:txBody>
      </p:sp>
      <p:pic>
        <p:nvPicPr>
          <p:cNvPr id="5" name="Image 4" descr="2014.02.02 060.JPG"/>
          <p:cNvPicPr>
            <a:picLocks noChangeAspect="1"/>
          </p:cNvPicPr>
          <p:nvPr/>
        </p:nvPicPr>
        <p:blipFill>
          <a:blip r:embed="rId2" cstate="print"/>
          <a:stretch>
            <a:fillRect/>
          </a:stretch>
        </p:blipFill>
        <p:spPr>
          <a:xfrm>
            <a:off x="1142976" y="2238366"/>
            <a:ext cx="6715172" cy="4476782"/>
          </a:xfrm>
          <a:prstGeom prst="rect">
            <a:avLst/>
          </a:prstGeom>
        </p:spPr>
      </p:pic>
    </p:spTree>
  </p:cSld>
  <p:clrMapOvr>
    <a:masterClrMapping/>
  </p:clrMapOvr>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2637</TotalTime>
  <Words>744</Words>
  <Application>Microsoft Office PowerPoint</Application>
  <PresentationFormat>Affichage à l'écran (4:3)</PresentationFormat>
  <Paragraphs>177</Paragraphs>
  <Slides>33</Slides>
  <Notes>12</Notes>
  <HiddenSlides>0</HiddenSlides>
  <MMClips>0</MMClips>
  <ScaleCrop>false</ScaleCrop>
  <HeadingPairs>
    <vt:vector size="4" baseType="variant">
      <vt:variant>
        <vt:lpstr>Thème</vt:lpstr>
      </vt:variant>
      <vt:variant>
        <vt:i4>1</vt:i4>
      </vt:variant>
      <vt:variant>
        <vt:lpstr>Titres des diapositives</vt:lpstr>
      </vt:variant>
      <vt:variant>
        <vt:i4>33</vt:i4>
      </vt:variant>
    </vt:vector>
  </HeadingPairs>
  <TitlesOfParts>
    <vt:vector size="34" baseType="lpstr">
      <vt:lpstr>Modèle par défaut</vt:lpstr>
      <vt:lpstr>Diapositive 1</vt:lpstr>
      <vt:lpstr>Valéria Ostapenko  Présidente de l’Association de Sauvegarde du Patrimoine et de la Promotion du Gant de Grenoble </vt:lpstr>
      <vt:lpstr>Diapositive 3</vt:lpstr>
      <vt:lpstr>Visites 2014</vt:lpstr>
      <vt:lpstr>Diapositive 5</vt:lpstr>
      <vt:lpstr>Journées du patrimoine –20 et 21 septembre 2014</vt:lpstr>
      <vt:lpstr>Enquête auprès des visiteurs : retours positifs</vt:lpstr>
      <vt:lpstr>Visite du 31 octobre 2014 Veille de la Toussaint </vt:lpstr>
      <vt:lpstr>Diapositive 9</vt:lpstr>
      <vt:lpstr>Diapositive 10</vt:lpstr>
      <vt:lpstr>Diapositive 11</vt:lpstr>
      <vt:lpstr>Relations avec les autres associations  et représentation de notre association dans les différentes réunions et rencontres</vt:lpstr>
      <vt:lpstr>  Rencontre avec M. Olivero, représentant régional de l’ACMN  (Association pour la Conservation des Monuments Napoléoniens)  Visite des tombes napoléoniennes à Saint-Roch le 24/05/14 </vt:lpstr>
      <vt:lpstr>Tombes napoléoniennes à Saint-Roch Une quinzaine répertoriées </vt:lpstr>
      <vt:lpstr>Visite du cimetière Saint-Roch par la Ligue de Protection des Oiseaux – le 24/05/14  </vt:lpstr>
      <vt:lpstr>Diapositive 16</vt:lpstr>
      <vt:lpstr>Diapositive 17</vt:lpstr>
      <vt:lpstr>Rencontres avec les élues de la Mairie</vt:lpstr>
      <vt:lpstr>Réalisation d’un dossier sur l’Art Déco à Saint-Roch  à la demande de Mme Jullian</vt:lpstr>
      <vt:lpstr>Salon du régionalisme alpin 2014 21 – 22 et 23 novembre</vt:lpstr>
      <vt:lpstr>Diapositive 21</vt:lpstr>
      <vt:lpstr>Les moments forts de la communication sur l’association Saint-Roch dans les médias</vt:lpstr>
      <vt:lpstr>Diapositive 23</vt:lpstr>
      <vt:lpstr>   Tournage d’un reportage et interview  sur France 3 - le 30/10/14   . </vt:lpstr>
      <vt:lpstr>Diapositive 25</vt:lpstr>
      <vt:lpstr>Projets de restauration de tombes</vt:lpstr>
      <vt:lpstr>Tombe d’Augustine Gandolfo</vt:lpstr>
      <vt:lpstr>Une récente découverte : la véritable photo d’Augustine Gandolfo</vt:lpstr>
      <vt:lpstr>Diapositive 29</vt:lpstr>
      <vt:lpstr>Diapositive 30</vt:lpstr>
      <vt:lpstr>Diapositive 31</vt:lpstr>
      <vt:lpstr>DES NOUVEAUX THEMES DE VISITES EN COURS DE REFLEXION ou D’ETUDE</vt:lpstr>
      <vt:lpstr>Diapositive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Marie-Claire</dc:creator>
  <cp:lastModifiedBy>Marie-Claire RIVOIRE</cp:lastModifiedBy>
  <cp:revision>269</cp:revision>
  <cp:lastPrinted>1601-01-01T00:00:00Z</cp:lastPrinted>
  <dcterms:created xsi:type="dcterms:W3CDTF">2011-04-03T16:12:20Z</dcterms:created>
  <dcterms:modified xsi:type="dcterms:W3CDTF">2015-07-31T12:56:45Z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3</vt:i4>
  </property>
</Properties>
</file>