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66"/>
  </p:notesMasterIdLst>
  <p:handoutMasterIdLst>
    <p:handoutMasterId r:id="rId67"/>
  </p:handoutMasterIdLst>
  <p:sldIdLst>
    <p:sldId id="256" r:id="rId2"/>
    <p:sldId id="363" r:id="rId3"/>
    <p:sldId id="405" r:id="rId4"/>
    <p:sldId id="300" r:id="rId5"/>
    <p:sldId id="369" r:id="rId6"/>
    <p:sldId id="406" r:id="rId7"/>
    <p:sldId id="407" r:id="rId8"/>
    <p:sldId id="408" r:id="rId9"/>
    <p:sldId id="371" r:id="rId10"/>
    <p:sldId id="409" r:id="rId11"/>
    <p:sldId id="410" r:id="rId12"/>
    <p:sldId id="411" r:id="rId13"/>
    <p:sldId id="401" r:id="rId14"/>
    <p:sldId id="412" r:id="rId15"/>
    <p:sldId id="439" r:id="rId16"/>
    <p:sldId id="367" r:id="rId17"/>
    <p:sldId id="372" r:id="rId18"/>
    <p:sldId id="366" r:id="rId19"/>
    <p:sldId id="413" r:id="rId20"/>
    <p:sldId id="376" r:id="rId21"/>
    <p:sldId id="379" r:id="rId22"/>
    <p:sldId id="381" r:id="rId23"/>
    <p:sldId id="414" r:id="rId24"/>
    <p:sldId id="416" r:id="rId25"/>
    <p:sldId id="415" r:id="rId26"/>
    <p:sldId id="441" r:id="rId27"/>
    <p:sldId id="442" r:id="rId28"/>
    <p:sldId id="399" r:id="rId29"/>
    <p:sldId id="418" r:id="rId30"/>
    <p:sldId id="428" r:id="rId31"/>
    <p:sldId id="350" r:id="rId32"/>
    <p:sldId id="420" r:id="rId33"/>
    <p:sldId id="389" r:id="rId34"/>
    <p:sldId id="422" r:id="rId35"/>
    <p:sldId id="421" r:id="rId36"/>
    <p:sldId id="444" r:id="rId37"/>
    <p:sldId id="423" r:id="rId38"/>
    <p:sldId id="424" r:id="rId39"/>
    <p:sldId id="425" r:id="rId40"/>
    <p:sldId id="426" r:id="rId41"/>
    <p:sldId id="427" r:id="rId42"/>
    <p:sldId id="446" r:id="rId43"/>
    <p:sldId id="434" r:id="rId44"/>
    <p:sldId id="437" r:id="rId45"/>
    <p:sldId id="435" r:id="rId46"/>
    <p:sldId id="375" r:id="rId47"/>
    <p:sldId id="283" r:id="rId48"/>
    <p:sldId id="285" r:id="rId49"/>
    <p:sldId id="431" r:id="rId50"/>
    <p:sldId id="440" r:id="rId51"/>
    <p:sldId id="286" r:id="rId52"/>
    <p:sldId id="374" r:id="rId53"/>
    <p:sldId id="443" r:id="rId54"/>
    <p:sldId id="287" r:id="rId55"/>
    <p:sldId id="373" r:id="rId56"/>
    <p:sldId id="395" r:id="rId57"/>
    <p:sldId id="433" r:id="rId58"/>
    <p:sldId id="448" r:id="rId59"/>
    <p:sldId id="397" r:id="rId60"/>
    <p:sldId id="445" r:id="rId61"/>
    <p:sldId id="398" r:id="rId62"/>
    <p:sldId id="301" r:id="rId63"/>
    <p:sldId id="447" r:id="rId64"/>
    <p:sldId id="449" r:id="rId65"/>
  </p:sldIdLst>
  <p:sldSz cx="9144000" cy="6858000" type="screen4x3"/>
  <p:notesSz cx="6946900" cy="100838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666699"/>
    <a:srgbClr val="008080"/>
    <a:srgbClr val="006600"/>
    <a:srgbClr val="FF9900"/>
    <a:srgbClr val="FF9933"/>
    <a:srgbClr val="000000"/>
    <a:srgbClr val="FFC00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461" autoAdjust="0"/>
    <p:restoredTop sz="92597" autoAdjust="0"/>
  </p:normalViewPr>
  <p:slideViewPr>
    <p:cSldViewPr>
      <p:cViewPr>
        <p:scale>
          <a:sx n="66" d="100"/>
          <a:sy n="66" d="100"/>
        </p:scale>
        <p:origin x="-336" y="-211"/>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834"/>
    </p:cViewPr>
  </p:sorterViewPr>
  <p:notesViewPr>
    <p:cSldViewPr>
      <p:cViewPr varScale="1">
        <p:scale>
          <a:sx n="51" d="100"/>
          <a:sy n="51" d="100"/>
        </p:scale>
        <p:origin x="-1830" y="-84"/>
      </p:cViewPr>
      <p:guideLst>
        <p:guide orient="horz" pos="3176"/>
        <p:guide pos="218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0"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defRPr sz="1300"/>
            </a:lvl1pPr>
          </a:lstStyle>
          <a:p>
            <a:pPr>
              <a:defRPr/>
            </a:pPr>
            <a:endParaRPr lang="en-US"/>
          </a:p>
        </p:txBody>
      </p:sp>
      <p:sp>
        <p:nvSpPr>
          <p:cNvPr id="247811" name="Rectangle 3"/>
          <p:cNvSpPr>
            <a:spLocks noGrp="1" noChangeArrowheads="1"/>
          </p:cNvSpPr>
          <p:nvPr>
            <p:ph type="dt" sz="quarter" idx="1"/>
          </p:nvPr>
        </p:nvSpPr>
        <p:spPr bwMode="auto">
          <a:xfrm>
            <a:off x="3934969"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lgn="r">
              <a:defRPr sz="1300"/>
            </a:lvl1pPr>
          </a:lstStyle>
          <a:p>
            <a:pPr>
              <a:defRPr/>
            </a:pPr>
            <a:endParaRPr lang="en-US"/>
          </a:p>
        </p:txBody>
      </p:sp>
      <p:sp>
        <p:nvSpPr>
          <p:cNvPr id="247812" name="Rectangle 4"/>
          <p:cNvSpPr>
            <a:spLocks noGrp="1" noChangeArrowheads="1"/>
          </p:cNvSpPr>
          <p:nvPr>
            <p:ph type="ftr" sz="quarter" idx="2"/>
          </p:nvPr>
        </p:nvSpPr>
        <p:spPr bwMode="auto">
          <a:xfrm>
            <a:off x="0"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defRPr sz="1300"/>
            </a:lvl1pPr>
          </a:lstStyle>
          <a:p>
            <a:pPr>
              <a:defRPr/>
            </a:pPr>
            <a:endParaRPr lang="en-US"/>
          </a:p>
        </p:txBody>
      </p:sp>
      <p:sp>
        <p:nvSpPr>
          <p:cNvPr id="247813" name="Rectangle 5"/>
          <p:cNvSpPr>
            <a:spLocks noGrp="1" noChangeArrowheads="1"/>
          </p:cNvSpPr>
          <p:nvPr>
            <p:ph type="sldNum" sz="quarter" idx="3"/>
          </p:nvPr>
        </p:nvSpPr>
        <p:spPr bwMode="auto">
          <a:xfrm>
            <a:off x="3934969"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lgn="r">
              <a:defRPr sz="1300"/>
            </a:lvl1pPr>
          </a:lstStyle>
          <a:p>
            <a:pPr>
              <a:defRPr/>
            </a:pPr>
            <a:fld id="{DB996EB9-C4DC-4798-91E1-F12C9BD2FA68}" type="slidenum">
              <a:rPr lang="en-US"/>
              <a:pPr>
                <a:defRPr/>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defRPr sz="1300"/>
            </a:lvl1pPr>
          </a:lstStyle>
          <a:p>
            <a:pPr>
              <a:defRPr/>
            </a:pPr>
            <a:endParaRPr lang="en-US"/>
          </a:p>
        </p:txBody>
      </p:sp>
      <p:sp>
        <p:nvSpPr>
          <p:cNvPr id="246787" name="Rectangle 3"/>
          <p:cNvSpPr>
            <a:spLocks noGrp="1" noChangeArrowheads="1"/>
          </p:cNvSpPr>
          <p:nvPr>
            <p:ph type="dt" idx="1"/>
          </p:nvPr>
        </p:nvSpPr>
        <p:spPr bwMode="auto">
          <a:xfrm>
            <a:off x="3934969"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lgn="r">
              <a:defRPr sz="1300"/>
            </a:lvl1pPr>
          </a:lstStyle>
          <a:p>
            <a:pPr>
              <a:defRPr/>
            </a:pPr>
            <a:endParaRPr lang="en-US"/>
          </a:p>
        </p:txBody>
      </p:sp>
      <p:sp>
        <p:nvSpPr>
          <p:cNvPr id="32772" name="Rectangle 4"/>
          <p:cNvSpPr>
            <a:spLocks noGrp="1" noRot="1" noChangeAspect="1" noChangeArrowheads="1" noTextEdit="1"/>
          </p:cNvSpPr>
          <p:nvPr>
            <p:ph type="sldImg" idx="2"/>
          </p:nvPr>
        </p:nvSpPr>
        <p:spPr bwMode="auto">
          <a:xfrm>
            <a:off x="952500" y="755650"/>
            <a:ext cx="5041900" cy="3781425"/>
          </a:xfrm>
          <a:prstGeom prst="rect">
            <a:avLst/>
          </a:prstGeom>
          <a:noFill/>
          <a:ln w="9525">
            <a:solidFill>
              <a:srgbClr val="000000"/>
            </a:solidFill>
            <a:miter lim="800000"/>
            <a:headEnd/>
            <a:tailEnd/>
          </a:ln>
        </p:spPr>
      </p:sp>
      <p:sp>
        <p:nvSpPr>
          <p:cNvPr id="246789" name="Rectangle 5"/>
          <p:cNvSpPr>
            <a:spLocks noGrp="1" noChangeArrowheads="1"/>
          </p:cNvSpPr>
          <p:nvPr>
            <p:ph type="body" sz="quarter" idx="3"/>
          </p:nvPr>
        </p:nvSpPr>
        <p:spPr bwMode="auto">
          <a:xfrm>
            <a:off x="694690" y="4789805"/>
            <a:ext cx="5557520" cy="453771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6790" name="Rectangle 6"/>
          <p:cNvSpPr>
            <a:spLocks noGrp="1" noChangeArrowheads="1"/>
          </p:cNvSpPr>
          <p:nvPr>
            <p:ph type="ftr" sz="quarter" idx="4"/>
          </p:nvPr>
        </p:nvSpPr>
        <p:spPr bwMode="auto">
          <a:xfrm>
            <a:off x="0"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defRPr sz="1300"/>
            </a:lvl1pPr>
          </a:lstStyle>
          <a:p>
            <a:pPr>
              <a:defRPr/>
            </a:pPr>
            <a:endParaRPr lang="en-US"/>
          </a:p>
        </p:txBody>
      </p:sp>
      <p:sp>
        <p:nvSpPr>
          <p:cNvPr id="246791" name="Rectangle 7"/>
          <p:cNvSpPr>
            <a:spLocks noGrp="1" noChangeArrowheads="1"/>
          </p:cNvSpPr>
          <p:nvPr>
            <p:ph type="sldNum" sz="quarter" idx="5"/>
          </p:nvPr>
        </p:nvSpPr>
        <p:spPr bwMode="auto">
          <a:xfrm>
            <a:off x="3934969"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lgn="r">
              <a:defRPr sz="1300"/>
            </a:lvl1pPr>
          </a:lstStyle>
          <a:p>
            <a:pPr>
              <a:defRPr/>
            </a:pPr>
            <a:fld id="{CDCAF280-5DDC-4DC4-A596-501F0DF42085}"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1</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fr-FR"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61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62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FAD9E06-1E9E-4631-AFE2-01B5AB304DBE}" type="slidenum">
              <a:rPr lang="en-US" smtClean="0"/>
              <a:pPr/>
              <a:t>5</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D8EF0A5-5C1A-4FB3-83D2-99BFFD2D581A}"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6E39A61-5657-4FA1-8B86-832F459C8BC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DE6439C-7459-4E8D-83FC-DA3DD9AF695A}"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BBA197F-423C-465F-A69A-AAE1E1366967}"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EFB82D5-BCBC-4007-9682-8C53AF137D7D}"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140DFC9-CA79-43D2-8F8F-CD4E8F1E4C15}"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69E5FD0-A29D-4013-AB1C-F2ED8FFC2AEA}"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91F58DF8-8D3E-464C-8993-D5027DCF11C2}"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E36F6284-CD7F-4127-9AC5-4F7FBA39DF9F}"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05492EC-5911-44F1-949C-98B925D6400F}"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F15F12C-C314-4F8D-8FB9-FBCD82BF41BF}"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06C0259-3470-4B34-9F43-AF18ED86465E}"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1115616" y="4005064"/>
            <a:ext cx="7777163" cy="2160588"/>
          </a:xfrm>
        </p:spPr>
        <p:txBody>
          <a:bodyPr/>
          <a:lstStyle/>
          <a:p>
            <a:pPr algn="r" eaLnBrk="1" hangingPunct="1">
              <a:lnSpc>
                <a:spcPct val="90000"/>
              </a:lnSpc>
            </a:pPr>
            <a:r>
              <a:rPr lang="fr-FR" sz="3600" dirty="0" smtClean="0">
                <a:latin typeface="Times New Roman" pitchFamily="18" charset="0"/>
              </a:rPr>
              <a:t>Assemblée Générale Ordinaire</a:t>
            </a:r>
          </a:p>
          <a:p>
            <a:pPr algn="r" eaLnBrk="1" hangingPunct="1">
              <a:lnSpc>
                <a:spcPct val="90000"/>
              </a:lnSpc>
            </a:pPr>
            <a:r>
              <a:rPr lang="fr-FR" sz="3600" i="1" dirty="0" smtClean="0">
                <a:latin typeface="Times New Roman" pitchFamily="18" charset="0"/>
              </a:rPr>
              <a:t>Saint-Roch ! Vous avez dit cimetière ?</a:t>
            </a:r>
          </a:p>
          <a:p>
            <a:pPr algn="l" eaLnBrk="1" hangingPunct="1">
              <a:lnSpc>
                <a:spcPct val="90000"/>
              </a:lnSpc>
            </a:pPr>
            <a:endParaRPr lang="fr-FR" sz="2800" i="1" dirty="0" smtClean="0">
              <a:latin typeface="Times New Roman" pitchFamily="18" charset="0"/>
            </a:endParaRPr>
          </a:p>
          <a:p>
            <a:pPr algn="r" eaLnBrk="1" hangingPunct="1">
              <a:lnSpc>
                <a:spcPct val="90000"/>
              </a:lnSpc>
            </a:pPr>
            <a:r>
              <a:rPr lang="fr-FR" sz="3600" dirty="0" smtClean="0">
                <a:latin typeface="Times New Roman" pitchFamily="18" charset="0"/>
              </a:rPr>
              <a:t>16 avril 2016</a:t>
            </a:r>
          </a:p>
        </p:txBody>
      </p:sp>
      <p:pic>
        <p:nvPicPr>
          <p:cNvPr id="8195" name="Picture 4" descr="vue-adb"/>
          <p:cNvPicPr>
            <a:picLocks noChangeAspect="1" noChangeArrowheads="1"/>
          </p:cNvPicPr>
          <p:nvPr/>
        </p:nvPicPr>
        <p:blipFill>
          <a:blip r:embed="rId3" cstate="print"/>
          <a:srcRect/>
          <a:stretch>
            <a:fillRect/>
          </a:stretch>
        </p:blipFill>
        <p:spPr bwMode="auto">
          <a:xfrm>
            <a:off x="323850" y="404813"/>
            <a:ext cx="4681538" cy="330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3" descr="C:\Users\Marie-Claire\Documents\DOCUMENTS MCR\ASSOCIATIONS\SAINT_ROCH\2016_année 2016\ASSEMBLEE GENERALE\Illustrations rapport AG\2015_Evènements_visites 2015\09-19-20_15-visite JEP_2015\bis.JPG"/>
          <p:cNvPicPr>
            <a:picLocks noChangeAspect="1" noChangeArrowheads="1"/>
          </p:cNvPicPr>
          <p:nvPr/>
        </p:nvPicPr>
        <p:blipFill>
          <a:blip r:embed="rId2" cstate="print"/>
          <a:srcRect t="11021"/>
          <a:stretch>
            <a:fillRect/>
          </a:stretch>
        </p:blipFill>
        <p:spPr bwMode="auto">
          <a:xfrm>
            <a:off x="571472" y="3429000"/>
            <a:ext cx="7627153" cy="3286148"/>
          </a:xfrm>
          <a:prstGeom prst="round2SameRect">
            <a:avLst/>
          </a:prstGeom>
          <a:noFill/>
        </p:spPr>
      </p:pic>
      <p:pic>
        <p:nvPicPr>
          <p:cNvPr id="116740" name="Picture 4" descr="C:\Users\Marie-Claire\Documents\DOCUMENTS MCR\ASSOCIATIONS\SAINT_ROCH\2016_année 2016\ASSEMBLEE GENERALE\Illustrations rapport AG\2015_Evènements_visites 2015\09-19-20_15-visite JEP_2015\JEP Anaïs Visite Les femmes.JPG"/>
          <p:cNvPicPr>
            <a:picLocks noChangeAspect="1" noChangeArrowheads="1"/>
          </p:cNvPicPr>
          <p:nvPr/>
        </p:nvPicPr>
        <p:blipFill>
          <a:blip r:embed="rId3" cstate="print"/>
          <a:srcRect t="31723" r="3755" b="5574"/>
          <a:stretch>
            <a:fillRect/>
          </a:stretch>
        </p:blipFill>
        <p:spPr bwMode="auto">
          <a:xfrm>
            <a:off x="571472" y="142852"/>
            <a:ext cx="7572427" cy="3204000"/>
          </a:xfrm>
          <a:prstGeom prst="round2SameRect">
            <a:avLst/>
          </a:prstGeom>
          <a:noFill/>
        </p:spPr>
      </p:pic>
      <p:sp>
        <p:nvSpPr>
          <p:cNvPr id="5" name="Titre 1"/>
          <p:cNvSpPr>
            <a:spLocks noGrp="1"/>
          </p:cNvSpPr>
          <p:nvPr>
            <p:ph type="title"/>
          </p:nvPr>
        </p:nvSpPr>
        <p:spPr>
          <a:xfrm>
            <a:off x="4071934" y="2571744"/>
            <a:ext cx="4143404" cy="714372"/>
          </a:xfrm>
        </p:spPr>
        <p:txBody>
          <a:bodyPr/>
          <a:lstStyle/>
          <a:p>
            <a:pPr algn="l"/>
            <a:r>
              <a:rPr lang="fr-FR" sz="3200" b="1" i="1" dirty="0" smtClean="0">
                <a:latin typeface="Times New Roman" pitchFamily="18" charset="0"/>
                <a:cs typeface="Times New Roman" pitchFamily="18" charset="0"/>
              </a:rPr>
              <a:t/>
            </a:r>
            <a:br>
              <a:rPr lang="fr-FR" sz="3200" b="1" i="1" dirty="0" smtClean="0">
                <a:latin typeface="Times New Roman" pitchFamily="18" charset="0"/>
                <a:cs typeface="Times New Roman" pitchFamily="18" charset="0"/>
              </a:rPr>
            </a:br>
            <a:r>
              <a:rPr lang="fr-FR"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cs typeface="Times New Roman" pitchFamily="18" charset="0"/>
              </a:rPr>
              <a:t>Les femmes à Saint-Roch et leur place dans la société du 19</a:t>
            </a:r>
            <a:r>
              <a:rPr lang="fr-FR" sz="14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cs typeface="Times New Roman" pitchFamily="18" charset="0"/>
              </a:rPr>
              <a:t>ème</a:t>
            </a:r>
            <a:r>
              <a:rPr lang="fr-FR"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cs typeface="Times New Roman" pitchFamily="18" charset="0"/>
              </a:rPr>
              <a:t> siècle, par Anaïs Gui-</a:t>
            </a:r>
            <a:r>
              <a:rPr lang="fr-FR" sz="1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cs typeface="Times New Roman" pitchFamily="18" charset="0"/>
              </a:rPr>
              <a:t>Diby</a:t>
            </a:r>
            <a:r>
              <a:rPr lang="fr-FR"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cs typeface="Times New Roman" pitchFamily="18" charset="0"/>
              </a:rPr>
              <a:t/>
            </a:r>
            <a:br>
              <a:rPr lang="fr-FR"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cs typeface="Times New Roman" pitchFamily="18" charset="0"/>
              </a:rPr>
            </a:br>
            <a:endParaRPr lang="fr-FR" sz="1400" dirty="0">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descr="C:\Users\Marie-Claire\Documents\DOCUMENTS MCR\ASSOCIATIONS\SAINT_ROCH\2016_année 2016\ASSEMBLEE GENERALE\Illustrations rapport AG\2015_Evènements_visites 2015\09-19-20_15-visite JEP_2015\Expo\Expo chapelle.JPG"/>
          <p:cNvPicPr>
            <a:picLocks noGrp="1" noChangeAspect="1" noChangeArrowheads="1"/>
          </p:cNvPicPr>
          <p:nvPr>
            <p:ph idx="1"/>
          </p:nvPr>
        </p:nvPicPr>
        <p:blipFill>
          <a:blip r:embed="rId2" cstate="print"/>
          <a:srcRect/>
          <a:stretch>
            <a:fillRect/>
          </a:stretch>
        </p:blipFill>
        <p:spPr bwMode="auto">
          <a:xfrm>
            <a:off x="428596" y="1000108"/>
            <a:ext cx="8343137" cy="5500726"/>
          </a:xfrm>
          <a:prstGeom prst="round2Diag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285720" y="214290"/>
            <a:ext cx="8143932" cy="646331"/>
          </a:xfrm>
          <a:prstGeom prst="rect">
            <a:avLst/>
          </a:prstGeom>
          <a:noFill/>
        </p:spPr>
        <p:txBody>
          <a:bodyPr wrap="square" rtlCol="0">
            <a:spAutoFit/>
          </a:bodyPr>
          <a:lstStyle/>
          <a:p>
            <a:pPr algn="ctr"/>
            <a:r>
              <a:rPr lang="fr-FR" sz="3600" b="1" dirty="0" smtClean="0">
                <a:solidFill>
                  <a:schemeClr val="tx2"/>
                </a:solidFill>
                <a:latin typeface="Times New Roman" pitchFamily="18" charset="0"/>
                <a:ea typeface="+mj-ea"/>
                <a:cs typeface="+mj-cs"/>
              </a:rPr>
              <a:t>L’exposition dans la chapelle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42852"/>
            <a:ext cx="8229600" cy="1143000"/>
          </a:xfrm>
        </p:spPr>
        <p:txBody>
          <a:bodyPr/>
          <a:lstStyle/>
          <a:p>
            <a:r>
              <a:rPr lang="fr-FR" sz="2400" b="1" dirty="0" smtClean="0">
                <a:latin typeface="Times New Roman" pitchFamily="18" charset="0"/>
                <a:cs typeface="Times New Roman" pitchFamily="18" charset="0"/>
              </a:rPr>
              <a:t>La visite du centre ville sur les traces des frères des Champollion et du préfet Fourier, </a:t>
            </a:r>
            <a:r>
              <a:rPr lang="fr-FR" sz="2400" b="1" i="1" dirty="0" smtClean="0">
                <a:latin typeface="Times New Roman" pitchFamily="18" charset="0"/>
                <a:cs typeface="Times New Roman" pitchFamily="18" charset="0"/>
              </a:rPr>
              <a:t>par Pierre Blanc</a:t>
            </a:r>
            <a:endParaRPr lang="fr-FR" sz="2400" b="1" i="1" dirty="0">
              <a:latin typeface="Times New Roman" pitchFamily="18" charset="0"/>
              <a:cs typeface="Times New Roman" pitchFamily="18" charset="0"/>
            </a:endParaRPr>
          </a:p>
        </p:txBody>
      </p:sp>
      <p:pic>
        <p:nvPicPr>
          <p:cNvPr id="118786" name="Picture 2" descr="C:\Users\Marie-Claire\Documents\DOCUMENTS MCR\ASSOCIATIONS\SAINT_ROCH\2016_année 2016\ASSEMBLEE GENERALE\Illustrations rapport AG\2015_Evènements_visites 2015\09-19-20_15-visite JEP_2015\Visite PB_CV_sept-15\2015.09.20 351.JPG"/>
          <p:cNvPicPr>
            <a:picLocks noGrp="1" noChangeAspect="1" noChangeArrowheads="1"/>
          </p:cNvPicPr>
          <p:nvPr>
            <p:ph idx="1"/>
          </p:nvPr>
        </p:nvPicPr>
        <p:blipFill>
          <a:blip r:embed="rId2" cstate="print"/>
          <a:srcRect/>
          <a:stretch>
            <a:fillRect/>
          </a:stretch>
        </p:blipFill>
        <p:spPr bwMode="auto">
          <a:xfrm>
            <a:off x="285720" y="1142984"/>
            <a:ext cx="7762839" cy="5454303"/>
          </a:xfrm>
          <a:prstGeom prst="teardrop">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85728"/>
            <a:ext cx="8229600" cy="785818"/>
          </a:xfrm>
        </p:spPr>
        <p:txBody>
          <a:bodyPr/>
          <a:lstStyle/>
          <a:p>
            <a:r>
              <a:rPr lang="fr-FR" sz="3600" b="1" dirty="0" smtClean="0">
                <a:latin typeface="Times New Roman" pitchFamily="18" charset="0"/>
              </a:rPr>
              <a:t>Les visites pour adhérents</a:t>
            </a:r>
          </a:p>
        </p:txBody>
      </p:sp>
      <p:pic>
        <p:nvPicPr>
          <p:cNvPr id="89090" name="Picture 2" descr="C:\Users\Marie-Claire\Documents\DOCUMENTS MCR\ASSOCIATIONS\SAINT_ROCH\2016_année 2016\ASSEMBLEE GENERALE\Illustrations rapport AG\2015_Evènements_visites 2015\04-17-15-Visite 17-04-15 _ ag\Visite_17-04-15 _ ag (12) - Copie.JPG"/>
          <p:cNvPicPr>
            <a:picLocks noChangeAspect="1" noChangeArrowheads="1"/>
          </p:cNvPicPr>
          <p:nvPr/>
        </p:nvPicPr>
        <p:blipFill>
          <a:blip r:embed="rId2" cstate="print"/>
          <a:srcRect t="16129" r="9206"/>
          <a:stretch>
            <a:fillRect/>
          </a:stretch>
        </p:blipFill>
        <p:spPr bwMode="auto">
          <a:xfrm>
            <a:off x="142844" y="2143116"/>
            <a:ext cx="5452643" cy="4500594"/>
          </a:xfrm>
          <a:prstGeom prst="round2SameRect">
            <a:avLst/>
          </a:prstGeom>
          <a:noFill/>
        </p:spPr>
      </p:pic>
      <p:pic>
        <p:nvPicPr>
          <p:cNvPr id="89091" name="Picture 3" descr="C:\Users\Marie-Claire\Documents\DOCUMENTS MCR\ASSOCIATIONS\SAINT_ROCH\2016_année 2016\ASSEMBLEE GENERALE\Illustrations rapport AG\2015_Evènements_visites 2015\04-17-15-Visite 17-04-15 _ ag\Visite_17-04-15 _ ag (4) - Copie.JPG"/>
          <p:cNvPicPr>
            <a:picLocks noGrp="1" noChangeAspect="1" noChangeArrowheads="1"/>
          </p:cNvPicPr>
          <p:nvPr>
            <p:ph idx="1"/>
          </p:nvPr>
        </p:nvPicPr>
        <p:blipFill>
          <a:blip r:embed="rId3" cstate="print">
            <a:lum bright="10000"/>
          </a:blip>
          <a:srcRect l="8696"/>
          <a:stretch>
            <a:fillRect/>
          </a:stretch>
        </p:blipFill>
        <p:spPr bwMode="auto">
          <a:xfrm>
            <a:off x="5786446" y="2214554"/>
            <a:ext cx="3000396" cy="4424573"/>
          </a:xfrm>
          <a:prstGeom prst="roundRect">
            <a:avLst/>
          </a:prstGeom>
          <a:noFill/>
        </p:spPr>
      </p:pic>
      <p:sp>
        <p:nvSpPr>
          <p:cNvPr id="14" name="ZoneTexte 13"/>
          <p:cNvSpPr txBox="1"/>
          <p:nvPr/>
        </p:nvSpPr>
        <p:spPr>
          <a:xfrm>
            <a:off x="357158" y="1000108"/>
            <a:ext cx="8429684" cy="954107"/>
          </a:xfrm>
          <a:prstGeom prst="rect">
            <a:avLst/>
          </a:prstGeom>
          <a:noFill/>
        </p:spPr>
        <p:txBody>
          <a:bodyPr wrap="square" rtlCol="0">
            <a:spAutoFit/>
          </a:bodyPr>
          <a:lstStyle/>
          <a:p>
            <a:pPr algn="ctr"/>
            <a:r>
              <a:rPr lang="fr-FR" sz="2800" b="1" i="1" dirty="0" smtClean="0">
                <a:latin typeface="Times New Roman" pitchFamily="18" charset="0"/>
                <a:cs typeface="Arial" pitchFamily="34" charset="0"/>
              </a:rPr>
              <a:t>Visite inédite des agrandissements 1921-1926 </a:t>
            </a:r>
            <a:br>
              <a:rPr lang="fr-FR" sz="2800" b="1" i="1" dirty="0" smtClean="0">
                <a:latin typeface="Times New Roman" pitchFamily="18" charset="0"/>
                <a:cs typeface="Arial" pitchFamily="34" charset="0"/>
              </a:rPr>
            </a:br>
            <a:r>
              <a:rPr lang="fr-FR" sz="2800" b="1" i="1" dirty="0" smtClean="0">
                <a:latin typeface="Times New Roman" pitchFamily="18" charset="0"/>
                <a:cs typeface="Arial" pitchFamily="34" charset="0"/>
              </a:rPr>
              <a:t>le 17 avril 2015</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txBox="1">
            <a:spLocks noGrp="1"/>
          </p:cNvSpPr>
          <p:nvPr>
            <p:ph type="title"/>
          </p:nvPr>
        </p:nvSpPr>
        <p:spPr>
          <a:xfrm>
            <a:off x="357158" y="142852"/>
            <a:ext cx="8229600" cy="1015663"/>
          </a:xfrm>
          <a:prstGeom prst="rect">
            <a:avLst/>
          </a:prstGeom>
          <a:noFill/>
        </p:spPr>
        <p:txBody>
          <a:bodyPr wrap="square" rtlCol="0">
            <a:spAutoFit/>
          </a:bodyPr>
          <a:lstStyle/>
          <a:p>
            <a:pPr algn="ctr"/>
            <a:r>
              <a:rPr lang="fr-FR" sz="3200" b="1" dirty="0" smtClean="0">
                <a:latin typeface="Times New Roman" pitchFamily="18" charset="0"/>
                <a:cs typeface="Arial" pitchFamily="34" charset="0"/>
              </a:rPr>
              <a:t>Les architectes</a:t>
            </a:r>
            <a:r>
              <a:rPr lang="fr-FR" sz="3200" b="1" i="1" dirty="0" smtClean="0">
                <a:latin typeface="Times New Roman" pitchFamily="18" charset="0"/>
                <a:cs typeface="Arial" pitchFamily="34" charset="0"/>
              </a:rPr>
              <a:t>, </a:t>
            </a:r>
            <a:r>
              <a:rPr lang="fr-FR" sz="2800" b="1" i="1" dirty="0" smtClean="0">
                <a:latin typeface="Times New Roman" pitchFamily="18" charset="0"/>
                <a:cs typeface="Arial" pitchFamily="34" charset="0"/>
              </a:rPr>
              <a:t>par Michel Mercier</a:t>
            </a:r>
            <a:br>
              <a:rPr lang="fr-FR" sz="2800" b="1" i="1" dirty="0" smtClean="0">
                <a:latin typeface="Times New Roman" pitchFamily="18" charset="0"/>
                <a:cs typeface="Arial" pitchFamily="34" charset="0"/>
              </a:rPr>
            </a:br>
            <a:r>
              <a:rPr lang="fr-FR" sz="2800" b="1" i="1" dirty="0" smtClean="0">
                <a:latin typeface="Times New Roman" pitchFamily="18" charset="0"/>
                <a:cs typeface="Arial" pitchFamily="34" charset="0"/>
              </a:rPr>
              <a:t>le 30 septembre 2015</a:t>
            </a:r>
          </a:p>
        </p:txBody>
      </p:sp>
      <p:pic>
        <p:nvPicPr>
          <p:cNvPr id="119810" name="Picture 2" descr="C:\Users\Marie-Claire\Documents\DOCUMENTS MCR\ASSOCIATIONS\SAINT_ROCH\2016_année 2016\ASSEMBLEE GENERALE\Illustrations rapport AG\2015_Evènements_visites 2015\09-30-15-Visite architectes_adhérents\visite_ architectes_adhérents_30-09-15 (6).JPG"/>
          <p:cNvPicPr>
            <a:picLocks noGrp="1" noChangeAspect="1" noChangeArrowheads="1"/>
          </p:cNvPicPr>
          <p:nvPr>
            <p:ph idx="1"/>
          </p:nvPr>
        </p:nvPicPr>
        <p:blipFill>
          <a:blip r:embed="rId2" cstate="print"/>
          <a:srcRect l="9528" b="2771"/>
          <a:stretch>
            <a:fillRect/>
          </a:stretch>
        </p:blipFill>
        <p:spPr bwMode="auto">
          <a:xfrm>
            <a:off x="1000100" y="1214422"/>
            <a:ext cx="6715172" cy="5442482"/>
          </a:xfrm>
          <a:prstGeom prst="round2Diag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a:spLocks noGrp="1"/>
          </p:cNvSpPr>
          <p:nvPr>
            <p:ph type="title"/>
          </p:nvPr>
        </p:nvSpPr>
        <p:spPr/>
        <p:txBody>
          <a:bodyPr/>
          <a:lstStyle/>
          <a:p>
            <a:pPr algn="l"/>
            <a:r>
              <a:rPr lang="fr-FR" sz="3200" b="1" i="1" dirty="0" smtClean="0">
                <a:latin typeface="Times New Roman" pitchFamily="18" charset="0"/>
                <a:cs typeface="Times New Roman" pitchFamily="18" charset="0"/>
              </a:rPr>
              <a:t/>
            </a:r>
            <a:br>
              <a:rPr lang="fr-FR" sz="3200" b="1" i="1" dirty="0" smtClean="0">
                <a:latin typeface="Times New Roman" pitchFamily="18" charset="0"/>
                <a:cs typeface="Times New Roman" pitchFamily="18" charset="0"/>
              </a:rPr>
            </a:br>
            <a:endParaRPr lang="fr-FR" sz="2800" dirty="0"/>
          </a:p>
        </p:txBody>
      </p:sp>
      <p:sp>
        <p:nvSpPr>
          <p:cNvPr id="12" name="Titre 1"/>
          <p:cNvSpPr txBox="1">
            <a:spLocks/>
          </p:cNvSpPr>
          <p:nvPr/>
        </p:nvSpPr>
        <p:spPr bwMode="auto">
          <a:xfrm>
            <a:off x="571472"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fr-FR" sz="3200" b="1" dirty="0" smtClean="0">
                <a:solidFill>
                  <a:schemeClr val="tx2"/>
                </a:solidFill>
                <a:latin typeface="Times New Roman" pitchFamily="18" charset="0"/>
                <a:cs typeface="Times New Roman" pitchFamily="18" charset="0"/>
              </a:rPr>
              <a:t>Nouvelle brochure </a:t>
            </a:r>
            <a:r>
              <a:rPr lang="fr-FR" sz="3200" b="1" i="1" dirty="0" smtClean="0">
                <a:solidFill>
                  <a:schemeClr val="tx2"/>
                </a:solidFill>
                <a:latin typeface="Times New Roman" pitchFamily="18" charset="0"/>
                <a:cs typeface="Times New Roman" pitchFamily="18" charset="0"/>
              </a:rPr>
              <a:t>: Les Architectes, </a:t>
            </a:r>
          </a:p>
          <a:p>
            <a:pPr algn="r"/>
            <a:r>
              <a:rPr lang="fr-FR" sz="2800" b="1" i="1" dirty="0" smtClean="0">
                <a:solidFill>
                  <a:schemeClr val="tx2"/>
                </a:solidFill>
                <a:latin typeface="Times New Roman" pitchFamily="18" charset="0"/>
                <a:cs typeface="Times New Roman" pitchFamily="18" charset="0"/>
              </a:rPr>
              <a:t>par Michel Mercier </a:t>
            </a:r>
          </a:p>
        </p:txBody>
      </p:sp>
      <p:pic>
        <p:nvPicPr>
          <p:cNvPr id="88068" name="Picture 4"/>
          <p:cNvPicPr>
            <a:picLocks noGrp="1" noChangeAspect="1" noChangeArrowheads="1"/>
          </p:cNvPicPr>
          <p:nvPr>
            <p:ph idx="1"/>
          </p:nvPr>
        </p:nvPicPr>
        <p:blipFill>
          <a:blip r:embed="rId2"/>
          <a:srcRect/>
          <a:stretch>
            <a:fillRect/>
          </a:stretch>
        </p:blipFill>
        <p:spPr bwMode="auto">
          <a:xfrm>
            <a:off x="428596" y="1000108"/>
            <a:ext cx="3857652" cy="5551294"/>
          </a:xfrm>
          <a:prstGeom prst="rect">
            <a:avLst/>
          </a:prstGeom>
          <a:noFill/>
          <a:ln w="9525">
            <a:solidFill>
              <a:schemeClr val="tx1"/>
            </a:solidFill>
            <a:miter lim="800000"/>
            <a:headEnd/>
            <a:tailEnd/>
          </a:ln>
          <a:effectLst/>
        </p:spPr>
      </p:pic>
      <p:pic>
        <p:nvPicPr>
          <p:cNvPr id="88070" name="Picture 6"/>
          <p:cNvPicPr>
            <a:picLocks noChangeAspect="1" noChangeArrowheads="1"/>
          </p:cNvPicPr>
          <p:nvPr/>
        </p:nvPicPr>
        <p:blipFill>
          <a:blip r:embed="rId3"/>
          <a:srcRect/>
          <a:stretch>
            <a:fillRect/>
          </a:stretch>
        </p:blipFill>
        <p:spPr bwMode="auto">
          <a:xfrm>
            <a:off x="4786314" y="1142984"/>
            <a:ext cx="3643338" cy="5255470"/>
          </a:xfrm>
          <a:prstGeom prst="rect">
            <a:avLst/>
          </a:prstGeom>
          <a:noFill/>
          <a:ln w="9525">
            <a:noFill/>
            <a:miter lim="800000"/>
            <a:headEnd/>
            <a:tailEnd/>
          </a:ln>
          <a:effectLst/>
        </p:spPr>
      </p:pic>
      <p:sp>
        <p:nvSpPr>
          <p:cNvPr id="16" name="ZoneTexte 15"/>
          <p:cNvSpPr txBox="1"/>
          <p:nvPr/>
        </p:nvSpPr>
        <p:spPr>
          <a:xfrm>
            <a:off x="7500894" y="6442502"/>
            <a:ext cx="1643106" cy="415498"/>
          </a:xfrm>
          <a:prstGeom prst="rect">
            <a:avLst/>
          </a:prstGeom>
          <a:noFill/>
        </p:spPr>
        <p:txBody>
          <a:bodyPr wrap="square" rtlCol="0">
            <a:spAutoFit/>
          </a:bodyPr>
          <a:lstStyle/>
          <a:p>
            <a:r>
              <a:rPr lang="fr-FR" sz="1050" b="1" dirty="0" smtClean="0"/>
              <a:t>Réalisation  </a:t>
            </a:r>
            <a:br>
              <a:rPr lang="fr-FR" sz="1050" b="1" dirty="0" smtClean="0"/>
            </a:br>
            <a:r>
              <a:rPr lang="fr-FR" sz="1050" b="1" dirty="0" smtClean="0"/>
              <a:t>Maquette P. Blanc</a:t>
            </a:r>
            <a:endParaRPr lang="fr-FR" sz="105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785794"/>
            <a:ext cx="8501122" cy="1285884"/>
          </a:xfrm>
        </p:spPr>
        <p:txBody>
          <a:bodyPr/>
          <a:lstStyle/>
          <a:p>
            <a:pPr marL="173038" indent="-173038">
              <a:buNone/>
            </a:pPr>
            <a:r>
              <a:rPr lang="fr-FR" sz="2000" b="1" i="1" dirty="0" smtClean="0">
                <a:solidFill>
                  <a:schemeClr val="tx2"/>
                </a:solidFill>
                <a:latin typeface="Times New Roman" pitchFamily="18" charset="0"/>
                <a:ea typeface="+mj-ea"/>
                <a:cs typeface="+mj-cs"/>
              </a:rPr>
              <a:t>Les archivistes des mairies de La Tronche et Meylan, </a:t>
            </a:r>
            <a:r>
              <a:rPr lang="fr-FR" sz="2000" dirty="0" smtClean="0">
                <a:solidFill>
                  <a:schemeClr val="tx2"/>
                </a:solidFill>
                <a:latin typeface="Times New Roman" pitchFamily="18" charset="0"/>
                <a:ea typeface="+mj-ea"/>
                <a:cs typeface="+mj-cs"/>
              </a:rPr>
              <a:t>par P. Blanc </a:t>
            </a:r>
            <a:r>
              <a:rPr lang="fr-FR" sz="2000" b="1" i="1" dirty="0" smtClean="0">
                <a:solidFill>
                  <a:schemeClr val="tx2"/>
                </a:solidFill>
                <a:latin typeface="Times New Roman" pitchFamily="18" charset="0"/>
                <a:ea typeface="+mj-ea"/>
                <a:cs typeface="+mj-cs"/>
              </a:rPr>
              <a:t>-</a:t>
            </a:r>
            <a:r>
              <a:rPr lang="fr-FR" sz="2000" dirty="0" smtClean="0">
                <a:solidFill>
                  <a:schemeClr val="tx2"/>
                </a:solidFill>
                <a:latin typeface="Times New Roman" pitchFamily="18" charset="0"/>
                <a:ea typeface="+mj-ea"/>
                <a:cs typeface="+mj-cs"/>
              </a:rPr>
              <a:t>12/05/15</a:t>
            </a:r>
          </a:p>
          <a:p>
            <a:pPr marL="173038" indent="-173038">
              <a:buNone/>
            </a:pPr>
            <a:r>
              <a:rPr lang="fr-FR" sz="2000" b="1" i="1" dirty="0" smtClean="0">
                <a:solidFill>
                  <a:schemeClr val="tx2"/>
                </a:solidFill>
                <a:latin typeface="Times New Roman" pitchFamily="18" charset="0"/>
              </a:rPr>
              <a:t>L’association des retraités de La Poste, </a:t>
            </a:r>
            <a:r>
              <a:rPr lang="fr-FR" sz="2000" dirty="0" smtClean="0">
                <a:solidFill>
                  <a:schemeClr val="tx2"/>
                </a:solidFill>
                <a:latin typeface="Times New Roman" pitchFamily="18" charset="0"/>
              </a:rPr>
              <a:t>par P. Blanc </a:t>
            </a:r>
            <a:r>
              <a:rPr lang="fr-FR" sz="2000" b="1" i="1" dirty="0" smtClean="0">
                <a:solidFill>
                  <a:schemeClr val="tx2"/>
                </a:solidFill>
                <a:latin typeface="Times New Roman" pitchFamily="18" charset="0"/>
              </a:rPr>
              <a:t>– </a:t>
            </a:r>
            <a:r>
              <a:rPr lang="fr-FR" sz="2000" dirty="0" smtClean="0">
                <a:solidFill>
                  <a:schemeClr val="tx2"/>
                </a:solidFill>
                <a:latin typeface="Times New Roman" pitchFamily="18" charset="0"/>
              </a:rPr>
              <a:t>29/09/15</a:t>
            </a:r>
          </a:p>
          <a:p>
            <a:pPr marL="173038" indent="-173038">
              <a:buNone/>
            </a:pPr>
            <a:r>
              <a:rPr lang="fr-FR" sz="2000" b="1" i="1" dirty="0" smtClean="0">
                <a:solidFill>
                  <a:schemeClr val="tx2"/>
                </a:solidFill>
                <a:latin typeface="Times New Roman" pitchFamily="18" charset="0"/>
              </a:rPr>
              <a:t>Le Comité d’entreprise d’EDF, </a:t>
            </a:r>
            <a:r>
              <a:rPr lang="fr-FR" sz="2000" dirty="0" smtClean="0">
                <a:solidFill>
                  <a:schemeClr val="tx2"/>
                </a:solidFill>
                <a:latin typeface="Times New Roman" pitchFamily="18" charset="0"/>
              </a:rPr>
              <a:t>par F. </a:t>
            </a:r>
            <a:r>
              <a:rPr lang="fr-FR" sz="2000" dirty="0" err="1" smtClean="0">
                <a:solidFill>
                  <a:schemeClr val="tx2"/>
                </a:solidFill>
                <a:latin typeface="Times New Roman" pitchFamily="18" charset="0"/>
              </a:rPr>
              <a:t>Déquier</a:t>
            </a:r>
            <a:r>
              <a:rPr lang="fr-FR" sz="2000" dirty="0" smtClean="0">
                <a:solidFill>
                  <a:schemeClr val="tx2"/>
                </a:solidFill>
                <a:latin typeface="Times New Roman" pitchFamily="18" charset="0"/>
              </a:rPr>
              <a:t> </a:t>
            </a:r>
            <a:r>
              <a:rPr lang="fr-FR" sz="2000" b="1" i="1" dirty="0" smtClean="0">
                <a:solidFill>
                  <a:schemeClr val="tx2"/>
                </a:solidFill>
                <a:latin typeface="Times New Roman" pitchFamily="18" charset="0"/>
              </a:rPr>
              <a:t>– </a:t>
            </a:r>
            <a:r>
              <a:rPr lang="fr-FR" sz="2000" dirty="0" smtClean="0">
                <a:solidFill>
                  <a:schemeClr val="tx2"/>
                </a:solidFill>
                <a:latin typeface="Times New Roman" pitchFamily="18" charset="0"/>
              </a:rPr>
              <a:t>29/10/15</a:t>
            </a:r>
          </a:p>
          <a:p>
            <a:pPr marL="173038" indent="185738">
              <a:buFont typeface="Wingdings" pitchFamily="2" charset="2"/>
              <a:buChar char="ü"/>
            </a:pPr>
            <a:endParaRPr lang="fr-FR" sz="2000" dirty="0" smtClean="0">
              <a:solidFill>
                <a:schemeClr val="tx2"/>
              </a:solidFill>
              <a:latin typeface="Times New Roman" pitchFamily="18" charset="0"/>
            </a:endParaRPr>
          </a:p>
          <a:p>
            <a:pPr marL="531813" indent="-173038">
              <a:buFontTx/>
              <a:buChar char="-"/>
            </a:pPr>
            <a:endParaRPr lang="fr-FR" sz="2000" dirty="0" smtClean="0">
              <a:solidFill>
                <a:schemeClr val="tx2"/>
              </a:solidFill>
              <a:latin typeface="Times New Roman" pitchFamily="18" charset="0"/>
              <a:ea typeface="+mj-ea"/>
              <a:cs typeface="+mj-cs"/>
            </a:endParaRPr>
          </a:p>
          <a:p>
            <a:pPr marL="531813" indent="-173038">
              <a:buNone/>
            </a:pPr>
            <a:endParaRPr lang="fr-FR" sz="2000" b="1" i="1" dirty="0" smtClean="0">
              <a:solidFill>
                <a:schemeClr val="tx2"/>
              </a:solidFill>
              <a:latin typeface="Times New Roman" pitchFamily="18" charset="0"/>
              <a:ea typeface="+mj-ea"/>
              <a:cs typeface="+mj-cs"/>
            </a:endParaRPr>
          </a:p>
          <a:p>
            <a:pPr marL="531813" indent="-173038">
              <a:buNone/>
            </a:pPr>
            <a:endParaRPr lang="fr-FR" sz="2400" dirty="0" smtClean="0">
              <a:solidFill>
                <a:schemeClr val="tx2"/>
              </a:solidFill>
              <a:latin typeface="Times New Roman" pitchFamily="18" charset="0"/>
              <a:ea typeface="+mj-ea"/>
              <a:cs typeface="+mj-cs"/>
            </a:endParaRPr>
          </a:p>
          <a:p>
            <a:pPr marL="531813" indent="-173038">
              <a:buNone/>
            </a:pPr>
            <a:endParaRPr lang="fr-FR" sz="2400" dirty="0" smtClean="0">
              <a:solidFill>
                <a:schemeClr val="tx2"/>
              </a:solidFill>
              <a:latin typeface="Times New Roman" pitchFamily="18" charset="0"/>
              <a:ea typeface="+mj-ea"/>
              <a:cs typeface="+mj-cs"/>
            </a:endParaRPr>
          </a:p>
          <a:p>
            <a:pPr marL="531813" indent="-173038">
              <a:buNone/>
            </a:pPr>
            <a:endParaRPr lang="fr-FR" sz="2400" dirty="0" smtClean="0">
              <a:solidFill>
                <a:schemeClr val="tx2"/>
              </a:solidFill>
              <a:latin typeface="Times New Roman" pitchFamily="18" charset="0"/>
              <a:ea typeface="+mj-ea"/>
              <a:cs typeface="+mj-cs"/>
            </a:endParaRPr>
          </a:p>
          <a:p>
            <a:pPr marL="531813" indent="-173038">
              <a:buNone/>
            </a:pPr>
            <a:endParaRPr lang="fr-FR" sz="2400" dirty="0" smtClean="0">
              <a:solidFill>
                <a:schemeClr val="tx2"/>
              </a:solidFill>
              <a:latin typeface="Times New Roman" pitchFamily="18" charset="0"/>
              <a:ea typeface="+mj-ea"/>
              <a:cs typeface="+mj-cs"/>
            </a:endParaRPr>
          </a:p>
          <a:p>
            <a:pPr marL="531813" indent="-173038">
              <a:buNone/>
            </a:pPr>
            <a:endParaRPr lang="fr-FR" sz="2400" dirty="0" smtClean="0">
              <a:solidFill>
                <a:schemeClr val="tx2"/>
              </a:solidFill>
              <a:latin typeface="Times New Roman" pitchFamily="18" charset="0"/>
              <a:ea typeface="+mj-ea"/>
              <a:cs typeface="+mj-cs"/>
            </a:endParaRPr>
          </a:p>
          <a:p>
            <a:pPr marL="531813" indent="-173038">
              <a:buNone/>
            </a:pPr>
            <a:endParaRPr lang="fr-FR" sz="2400" dirty="0" smtClean="0">
              <a:solidFill>
                <a:schemeClr val="tx2"/>
              </a:solidFill>
              <a:latin typeface="Times New Roman" pitchFamily="18" charset="0"/>
              <a:ea typeface="+mj-ea"/>
              <a:cs typeface="+mj-cs"/>
            </a:endParaRPr>
          </a:p>
          <a:p>
            <a:pPr marL="531813" indent="-173038">
              <a:buNone/>
            </a:pPr>
            <a:endParaRPr lang="fr-FR" sz="2400" dirty="0" smtClean="0">
              <a:solidFill>
                <a:schemeClr val="tx2"/>
              </a:solidFill>
              <a:latin typeface="Times New Roman" pitchFamily="18" charset="0"/>
              <a:ea typeface="+mj-ea"/>
              <a:cs typeface="+mj-cs"/>
            </a:endParaRPr>
          </a:p>
          <a:p>
            <a:pPr marL="531813" indent="-173038">
              <a:buNone/>
            </a:pPr>
            <a:endParaRPr lang="fr-FR" sz="2400" dirty="0" smtClean="0">
              <a:solidFill>
                <a:schemeClr val="tx2"/>
              </a:solidFill>
              <a:latin typeface="Times New Roman" pitchFamily="18" charset="0"/>
              <a:ea typeface="+mj-ea"/>
              <a:cs typeface="+mj-cs"/>
            </a:endParaRPr>
          </a:p>
        </p:txBody>
      </p:sp>
      <p:sp>
        <p:nvSpPr>
          <p:cNvPr id="4" name="Titre 1"/>
          <p:cNvSpPr txBox="1">
            <a:spLocks/>
          </p:cNvSpPr>
          <p:nvPr/>
        </p:nvSpPr>
        <p:spPr bwMode="auto">
          <a:xfrm>
            <a:off x="571472" y="142852"/>
            <a:ext cx="7858180"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endParaRPr kumimoji="0" lang="fr-FR" sz="3200" b="1" u="none" strike="noStrike" kern="0" cap="none" spc="0" normalizeH="0" baseline="0" noProof="0" dirty="0">
              <a:ln>
                <a:noFill/>
              </a:ln>
              <a:solidFill>
                <a:schemeClr val="tx2"/>
              </a:solidFill>
              <a:effectLst/>
              <a:uLnTx/>
              <a:uFillTx/>
              <a:latin typeface="Times New Roman" pitchFamily="18" charset="0"/>
              <a:ea typeface="+mj-ea"/>
              <a:cs typeface="+mj-cs"/>
            </a:endParaRPr>
          </a:p>
        </p:txBody>
      </p:sp>
      <p:sp>
        <p:nvSpPr>
          <p:cNvPr id="5" name="Titre 1"/>
          <p:cNvSpPr>
            <a:spLocks noGrp="1"/>
          </p:cNvSpPr>
          <p:nvPr>
            <p:ph type="title"/>
          </p:nvPr>
        </p:nvSpPr>
        <p:spPr>
          <a:xfrm>
            <a:off x="500034" y="0"/>
            <a:ext cx="8229600" cy="785818"/>
          </a:xfrm>
        </p:spPr>
        <p:txBody>
          <a:bodyPr/>
          <a:lstStyle/>
          <a:p>
            <a:r>
              <a:rPr lang="fr-FR" sz="3600" b="1" dirty="0" smtClean="0">
                <a:latin typeface="Times New Roman" pitchFamily="18" charset="0"/>
              </a:rPr>
              <a:t>Les visites  "privées" </a:t>
            </a:r>
          </a:p>
        </p:txBody>
      </p:sp>
      <p:pic>
        <p:nvPicPr>
          <p:cNvPr id="86019" name="Picture 3" descr="C:\Users\Marie-Claire\Documents\DOCUMENTS MCR\ASSOCIATIONS\SAINT_ROCH\2016_année 2016\ASSEMBLEE GENERALE\Illustrations rapport AG\2015_Evènements_visites 2015\09-29-15_Visite privée EDF_PB\Pierre Blanc  Visite pour les PTT 29 septembre.JPG"/>
          <p:cNvPicPr>
            <a:picLocks noChangeAspect="1" noChangeArrowheads="1"/>
          </p:cNvPicPr>
          <p:nvPr/>
        </p:nvPicPr>
        <p:blipFill>
          <a:blip r:embed="rId2" cstate="print"/>
          <a:srcRect t="17857"/>
          <a:stretch>
            <a:fillRect/>
          </a:stretch>
        </p:blipFill>
        <p:spPr bwMode="auto">
          <a:xfrm>
            <a:off x="500034" y="2143116"/>
            <a:ext cx="8130875" cy="4429156"/>
          </a:xfrm>
          <a:prstGeom prst="round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2852"/>
            <a:ext cx="9001156" cy="1261884"/>
          </a:xfrm>
          <a:prstGeom prst="rect">
            <a:avLst/>
          </a:prstGeom>
        </p:spPr>
        <p:txBody>
          <a:bodyPr wrap="square">
            <a:spAutoFit/>
          </a:bodyPr>
          <a:lstStyle/>
          <a:p>
            <a:pPr algn="ctr"/>
            <a:r>
              <a:rPr lang="fr-FR" sz="2800" b="1" dirty="0" smtClean="0">
                <a:solidFill>
                  <a:schemeClr val="tx2"/>
                </a:solidFill>
                <a:latin typeface="Times New Roman" pitchFamily="18" charset="0"/>
              </a:rPr>
              <a:t>Visite organisée pour une classe de Seconde</a:t>
            </a:r>
            <a:endParaRPr lang="fr-FR" sz="2800" b="1" baseline="30000" dirty="0" smtClean="0">
              <a:solidFill>
                <a:schemeClr val="tx2"/>
              </a:solidFill>
              <a:latin typeface="Times New Roman" pitchFamily="18" charset="0"/>
            </a:endParaRPr>
          </a:p>
          <a:p>
            <a:pPr algn="ctr"/>
            <a:r>
              <a:rPr lang="fr-FR" sz="2800" b="1" dirty="0" smtClean="0">
                <a:solidFill>
                  <a:schemeClr val="tx2"/>
                </a:solidFill>
                <a:latin typeface="Times New Roman" pitchFamily="18" charset="0"/>
              </a:rPr>
              <a:t>du Lycée Elie Cartan de La-Tour-du-Pin </a:t>
            </a:r>
            <a:r>
              <a:rPr lang="fr-FR" sz="2000" b="1" dirty="0" smtClean="0">
                <a:solidFill>
                  <a:schemeClr val="tx2"/>
                </a:solidFill>
                <a:latin typeface="Times New Roman" pitchFamily="18" charset="0"/>
              </a:rPr>
              <a:t>– </a:t>
            </a:r>
            <a:r>
              <a:rPr lang="fr-FR" sz="2000" dirty="0" smtClean="0">
                <a:solidFill>
                  <a:schemeClr val="tx2"/>
                </a:solidFill>
                <a:latin typeface="Times New Roman" pitchFamily="18" charset="0"/>
              </a:rPr>
              <a:t>Le 2 octobre 2015 </a:t>
            </a:r>
          </a:p>
          <a:p>
            <a:pPr algn="ctr"/>
            <a:r>
              <a:rPr lang="fr-FR" sz="2000" i="1" dirty="0" smtClean="0">
                <a:solidFill>
                  <a:schemeClr val="tx2"/>
                </a:solidFill>
                <a:latin typeface="Times New Roman" pitchFamily="18" charset="0"/>
              </a:rPr>
              <a:t>par Fabien </a:t>
            </a:r>
            <a:r>
              <a:rPr lang="fr-FR" sz="2000" i="1" dirty="0" err="1" smtClean="0">
                <a:solidFill>
                  <a:schemeClr val="tx2"/>
                </a:solidFill>
                <a:latin typeface="Times New Roman" pitchFamily="18" charset="0"/>
              </a:rPr>
              <a:t>Déquier</a:t>
            </a:r>
            <a:r>
              <a:rPr lang="fr-FR" sz="2000" i="1" dirty="0" smtClean="0">
                <a:solidFill>
                  <a:schemeClr val="tx2"/>
                </a:solidFill>
                <a:latin typeface="Times New Roman" pitchFamily="18" charset="0"/>
              </a:rPr>
              <a:t> et Marie-Claire Rivoire</a:t>
            </a:r>
          </a:p>
        </p:txBody>
      </p:sp>
      <p:pic>
        <p:nvPicPr>
          <p:cNvPr id="87041" name="Picture 1" descr="G:\2015_année 2015\2015_Evènements_visites 2015\10-2-15-Visite_lycéens_oct-15\Visite lycéens_2-10-15_FB (6).JPG"/>
          <p:cNvPicPr>
            <a:picLocks noChangeAspect="1" noChangeArrowheads="1"/>
          </p:cNvPicPr>
          <p:nvPr/>
        </p:nvPicPr>
        <p:blipFill>
          <a:blip r:embed="rId3" cstate="print"/>
          <a:srcRect t="11469" b="6810"/>
          <a:stretch>
            <a:fillRect/>
          </a:stretch>
        </p:blipFill>
        <p:spPr bwMode="auto">
          <a:xfrm>
            <a:off x="1142976" y="1424128"/>
            <a:ext cx="6929486" cy="4247104"/>
          </a:xfrm>
          <a:prstGeom prst="doubleWave">
            <a:avLst/>
          </a:prstGeom>
          <a:noFill/>
        </p:spPr>
      </p:pic>
      <p:sp>
        <p:nvSpPr>
          <p:cNvPr id="7" name="Rectangle 6"/>
          <p:cNvSpPr/>
          <p:nvPr/>
        </p:nvSpPr>
        <p:spPr>
          <a:xfrm>
            <a:off x="714348" y="5715016"/>
            <a:ext cx="7715304" cy="1015663"/>
          </a:xfrm>
          <a:prstGeom prst="rect">
            <a:avLst/>
          </a:prstGeom>
        </p:spPr>
        <p:txBody>
          <a:bodyPr wrap="square">
            <a:spAutoFit/>
          </a:bodyPr>
          <a:lstStyle/>
          <a:p>
            <a:pPr algn="ctr"/>
            <a:r>
              <a:rPr lang="fr-FR" sz="2000" i="1" dirty="0" smtClean="0">
                <a:latin typeface="Times New Roman" pitchFamily="18" charset="0"/>
                <a:cs typeface="Times New Roman" pitchFamily="18" charset="0"/>
              </a:rPr>
              <a:t>Visite portant sur le thème "la trace" : les traces laissées par les hommes, de manière volontaire ou non, pourquoi laisser une trace, comment peut-on retrouver ces traces, les déchiffrer... </a:t>
            </a:r>
            <a:endParaRPr lang="fr-FR" sz="20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457200" y="285751"/>
            <a:ext cx="8229600" cy="928672"/>
          </a:xfrm>
        </p:spPr>
        <p:txBody>
          <a:bodyPr/>
          <a:lstStyle/>
          <a:p>
            <a:pPr algn="ctr">
              <a:buNone/>
            </a:pPr>
            <a:r>
              <a:rPr lang="fr-FR" sz="3600" b="1" dirty="0" smtClean="0">
                <a:latin typeface="Times New Roman" pitchFamily="18" charset="0"/>
              </a:rPr>
              <a:t>Visite « </a:t>
            </a:r>
            <a:r>
              <a:rPr lang="fr-FR" sz="3600" b="1" i="1" dirty="0" smtClean="0">
                <a:latin typeface="Times New Roman" pitchFamily="18" charset="0"/>
              </a:rPr>
              <a:t>sans-nous</a:t>
            </a:r>
            <a:r>
              <a:rPr lang="fr-FR" sz="3600" b="1" dirty="0" smtClean="0">
                <a:latin typeface="Times New Roman" pitchFamily="18" charset="0"/>
              </a:rPr>
              <a:t> » à Saint-Roch ! </a:t>
            </a:r>
          </a:p>
          <a:p>
            <a:pPr algn="ctr">
              <a:buNone/>
            </a:pPr>
            <a:endParaRPr lang="fr-FR" sz="3600" b="1" dirty="0" smtClean="0">
              <a:latin typeface="Times New Roman" pitchFamily="18" charset="0"/>
            </a:endParaRPr>
          </a:p>
          <a:p>
            <a:pPr algn="ctr">
              <a:buNone/>
            </a:pPr>
            <a:endParaRPr lang="fr-FR" sz="3600" b="1" dirty="0" smtClean="0">
              <a:latin typeface="Times New Roman" pitchFamily="18" charset="0"/>
            </a:endParaRPr>
          </a:p>
        </p:txBody>
      </p:sp>
      <p:pic>
        <p:nvPicPr>
          <p:cNvPr id="84994" name="Picture 2"/>
          <p:cNvPicPr>
            <a:picLocks noChangeAspect="1" noChangeArrowheads="1"/>
          </p:cNvPicPr>
          <p:nvPr/>
        </p:nvPicPr>
        <p:blipFill>
          <a:blip r:embed="rId2"/>
          <a:srcRect/>
          <a:stretch>
            <a:fillRect/>
          </a:stretch>
        </p:blipFill>
        <p:spPr bwMode="auto">
          <a:xfrm>
            <a:off x="226858" y="1214422"/>
            <a:ext cx="8917142" cy="3886959"/>
          </a:xfrm>
          <a:prstGeom prst="rect">
            <a:avLst/>
          </a:prstGeom>
          <a:noFill/>
          <a:ln w="9525">
            <a:noFill/>
            <a:miter lim="800000"/>
            <a:headEnd/>
            <a:tailEnd/>
          </a:ln>
          <a:effectLst/>
        </p:spPr>
      </p:pic>
      <p:pic>
        <p:nvPicPr>
          <p:cNvPr id="84995" name="Picture 3"/>
          <p:cNvPicPr>
            <a:picLocks noChangeAspect="1" noChangeArrowheads="1"/>
          </p:cNvPicPr>
          <p:nvPr/>
        </p:nvPicPr>
        <p:blipFill>
          <a:blip r:embed="rId3"/>
          <a:srcRect b="35714"/>
          <a:stretch>
            <a:fillRect/>
          </a:stretch>
        </p:blipFill>
        <p:spPr bwMode="auto">
          <a:xfrm>
            <a:off x="6643702" y="4857760"/>
            <a:ext cx="2119314" cy="214314"/>
          </a:xfrm>
          <a:prstGeom prst="rect">
            <a:avLst/>
          </a:prstGeom>
          <a:noFill/>
          <a:ln w="9525">
            <a:noFill/>
            <a:miter lim="800000"/>
            <a:headEnd/>
            <a:tailEnd/>
          </a:ln>
          <a:effectLst/>
        </p:spPr>
      </p:pic>
      <p:sp>
        <p:nvSpPr>
          <p:cNvPr id="8" name="ZoneTexte 7"/>
          <p:cNvSpPr txBox="1"/>
          <p:nvPr/>
        </p:nvSpPr>
        <p:spPr>
          <a:xfrm>
            <a:off x="285720" y="5534561"/>
            <a:ext cx="8643998" cy="1323439"/>
          </a:xfrm>
          <a:prstGeom prst="rect">
            <a:avLst/>
          </a:prstGeom>
          <a:noFill/>
        </p:spPr>
        <p:txBody>
          <a:bodyPr wrap="square" rtlCol="0">
            <a:spAutoFit/>
          </a:bodyPr>
          <a:lstStyle/>
          <a:p>
            <a:pPr algn="ctr"/>
            <a:r>
              <a:rPr lang="fr-FR" sz="2000" i="1" dirty="0" smtClean="0">
                <a:latin typeface="Times New Roman" pitchFamily="18" charset="0"/>
                <a:cs typeface="Times New Roman" pitchFamily="18" charset="0"/>
              </a:rPr>
              <a:t>Dans le cadre de l’exposition Confidences d’outre-tombe, </a:t>
            </a:r>
            <a:br>
              <a:rPr lang="fr-FR" sz="2000" i="1" dirty="0" smtClean="0">
                <a:latin typeface="Times New Roman" pitchFamily="18" charset="0"/>
                <a:cs typeface="Times New Roman" pitchFamily="18" charset="0"/>
              </a:rPr>
            </a:br>
            <a:r>
              <a:rPr lang="fr-FR" sz="2000" i="1" dirty="0" smtClean="0">
                <a:latin typeface="Times New Roman" pitchFamily="18" charset="0"/>
                <a:cs typeface="Times New Roman" pitchFamily="18" charset="0"/>
              </a:rPr>
              <a:t>le Musée Dauphinois proposait dans son programme deux visites du </a:t>
            </a:r>
            <a:br>
              <a:rPr lang="fr-FR" sz="2000" i="1" dirty="0" smtClean="0">
                <a:latin typeface="Times New Roman" pitchFamily="18" charset="0"/>
                <a:cs typeface="Times New Roman" pitchFamily="18" charset="0"/>
              </a:rPr>
            </a:br>
            <a:r>
              <a:rPr lang="fr-FR" sz="2000" i="1" dirty="0" smtClean="0">
                <a:latin typeface="Times New Roman" pitchFamily="18" charset="0"/>
                <a:cs typeface="Times New Roman" pitchFamily="18" charset="0"/>
              </a:rPr>
              <a:t>cimetière Saint-Roch, pilotées par Mme Anne </a:t>
            </a:r>
            <a:r>
              <a:rPr lang="fr-FR" sz="2000" i="1" dirty="0" err="1" smtClean="0">
                <a:latin typeface="Times New Roman" pitchFamily="18" charset="0"/>
                <a:cs typeface="Times New Roman" pitchFamily="18" charset="0"/>
              </a:rPr>
              <a:t>Cayol</a:t>
            </a:r>
            <a:r>
              <a:rPr lang="fr-FR" sz="2000" i="1" dirty="0" smtClean="0">
                <a:latin typeface="Times New Roman" pitchFamily="18" charset="0"/>
                <a:cs typeface="Times New Roman" pitchFamily="18" charset="0"/>
              </a:rPr>
              <a:t>-</a:t>
            </a:r>
            <a:r>
              <a:rPr lang="fr-FR" sz="2000" i="1" dirty="0" err="1" smtClean="0">
                <a:latin typeface="Times New Roman" pitchFamily="18" charset="0"/>
                <a:cs typeface="Times New Roman" pitchFamily="18" charset="0"/>
              </a:rPr>
              <a:t>Gérin</a:t>
            </a:r>
            <a:r>
              <a:rPr lang="fr-FR" sz="2000" i="1" dirty="0" smtClean="0">
                <a:latin typeface="Times New Roman" pitchFamily="18" charset="0"/>
                <a:cs typeface="Times New Roman" pitchFamily="18" charset="0"/>
              </a:rPr>
              <a:t>. </a:t>
            </a:r>
          </a:p>
          <a:p>
            <a:pPr algn="ctr"/>
            <a:endParaRPr lang="fr-FR" sz="2000"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8229600" cy="1143000"/>
          </a:xfrm>
        </p:spPr>
        <p:txBody>
          <a:bodyPr/>
          <a:lstStyle/>
          <a:p>
            <a:r>
              <a:rPr lang="fr-FR" sz="3200" b="1" dirty="0" smtClean="0">
                <a:latin typeface="Times New Roman" pitchFamily="18" charset="0"/>
                <a:cs typeface="Times New Roman" pitchFamily="18" charset="0"/>
              </a:rPr>
              <a:t>Les moments forts de la communication sur l’association Saint-Roch dans les médias</a:t>
            </a:r>
            <a:endParaRPr lang="fr-FR" sz="3200" b="1" dirty="0">
              <a:latin typeface="Times New Roman" pitchFamily="18" charset="0"/>
              <a:cs typeface="Times New Roman" pitchFamily="18" charset="0"/>
            </a:endParaRPr>
          </a:p>
        </p:txBody>
      </p:sp>
      <p:pic>
        <p:nvPicPr>
          <p:cNvPr id="120834" name="Picture 2"/>
          <p:cNvPicPr>
            <a:picLocks noGrp="1" noChangeAspect="1" noChangeArrowheads="1"/>
          </p:cNvPicPr>
          <p:nvPr>
            <p:ph idx="1"/>
          </p:nvPr>
        </p:nvPicPr>
        <p:blipFill>
          <a:blip r:embed="rId2"/>
          <a:srcRect/>
          <a:stretch>
            <a:fillRect/>
          </a:stretch>
        </p:blipFill>
        <p:spPr bwMode="auto">
          <a:xfrm>
            <a:off x="357158" y="1500174"/>
            <a:ext cx="8460824" cy="4429156"/>
          </a:xfrm>
          <a:prstGeom prst="rect">
            <a:avLst/>
          </a:prstGeom>
          <a:noFill/>
          <a:ln w="9525">
            <a:noFill/>
            <a:miter lim="800000"/>
            <a:headEnd/>
            <a:tailEnd/>
          </a:ln>
          <a:effectLst/>
        </p:spPr>
      </p:pic>
      <p:pic>
        <p:nvPicPr>
          <p:cNvPr id="120835" name="Picture 3"/>
          <p:cNvPicPr>
            <a:picLocks noChangeAspect="1" noChangeArrowheads="1"/>
          </p:cNvPicPr>
          <p:nvPr/>
        </p:nvPicPr>
        <p:blipFill>
          <a:blip r:embed="rId3"/>
          <a:srcRect/>
          <a:stretch>
            <a:fillRect/>
          </a:stretch>
        </p:blipFill>
        <p:spPr bwMode="auto">
          <a:xfrm>
            <a:off x="6286512" y="5715016"/>
            <a:ext cx="2320306" cy="2857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00496" y="142852"/>
            <a:ext cx="4929222" cy="6715148"/>
          </a:xfrm>
        </p:spPr>
        <p:txBody>
          <a:bodyPr/>
          <a:lstStyle/>
          <a:p>
            <a:pPr algn="r">
              <a:spcBef>
                <a:spcPts val="1200"/>
              </a:spcBef>
            </a:pPr>
            <a:r>
              <a:rPr lang="fr-FR" sz="3600" b="1" i="1" dirty="0" smtClean="0">
                <a:solidFill>
                  <a:schemeClr val="tx1"/>
                </a:solidFill>
                <a:latin typeface="Times New Roman" pitchFamily="18" charset="0"/>
                <a:ea typeface="+mn-ea"/>
                <a:cs typeface="+mn-cs"/>
              </a:rPr>
              <a:t/>
            </a:r>
            <a:br>
              <a:rPr lang="fr-FR" sz="3600" b="1" i="1" dirty="0" smtClean="0">
                <a:solidFill>
                  <a:schemeClr val="tx1"/>
                </a:solidFill>
                <a:latin typeface="Times New Roman" pitchFamily="18" charset="0"/>
                <a:ea typeface="+mn-ea"/>
                <a:cs typeface="+mn-cs"/>
              </a:rPr>
            </a:br>
            <a:r>
              <a:rPr lang="fr-FR" sz="3600" b="1" i="1" dirty="0" smtClean="0">
                <a:solidFill>
                  <a:schemeClr val="tx1"/>
                </a:solidFill>
                <a:latin typeface="Maiandra GD" pitchFamily="34" charset="0"/>
                <a:ea typeface="+mn-ea"/>
                <a:cs typeface="+mn-cs"/>
              </a:rPr>
              <a:t/>
            </a:r>
            <a:br>
              <a:rPr lang="fr-FR" sz="3600" b="1" i="1" dirty="0" smtClean="0">
                <a:solidFill>
                  <a:schemeClr val="tx1"/>
                </a:solidFill>
                <a:latin typeface="Maiandra GD" pitchFamily="34" charset="0"/>
                <a:ea typeface="+mn-ea"/>
                <a:cs typeface="+mn-cs"/>
              </a:rPr>
            </a:br>
            <a:r>
              <a:rPr lang="fr-FR" sz="3600" b="1" i="1" dirty="0" smtClean="0">
                <a:solidFill>
                  <a:schemeClr val="tx1"/>
                </a:solidFill>
                <a:latin typeface="Maiandra GD" pitchFamily="34" charset="0"/>
                <a:ea typeface="+mn-ea"/>
                <a:cs typeface="+mn-cs"/>
              </a:rPr>
              <a:t/>
            </a:r>
            <a:br>
              <a:rPr lang="fr-FR" sz="3600" b="1" i="1" dirty="0" smtClean="0">
                <a:solidFill>
                  <a:schemeClr val="tx1"/>
                </a:solidFill>
                <a:latin typeface="Maiandra GD" pitchFamily="34" charset="0"/>
                <a:ea typeface="+mn-ea"/>
                <a:cs typeface="+mn-cs"/>
              </a:rPr>
            </a:br>
            <a:r>
              <a:rPr lang="fr-FR" sz="3600" i="1" dirty="0" smtClean="0">
                <a:solidFill>
                  <a:schemeClr val="tx1"/>
                </a:solidFill>
                <a:latin typeface="Times New Roman" pitchFamily="18" charset="0"/>
                <a:ea typeface="+mn-ea"/>
                <a:cs typeface="Times New Roman" pitchFamily="18" charset="0"/>
              </a:rPr>
              <a:t>Les morts veulent vivre ; ils veulent vivre en vous ; ils veulent que votre vie développe richement ce qu’ils ont voulu. </a:t>
            </a:r>
            <a:br>
              <a:rPr lang="fr-FR" sz="3600" i="1" dirty="0" smtClean="0">
                <a:solidFill>
                  <a:schemeClr val="tx1"/>
                </a:solidFill>
                <a:latin typeface="Times New Roman" pitchFamily="18" charset="0"/>
                <a:ea typeface="+mn-ea"/>
                <a:cs typeface="Times New Roman" pitchFamily="18" charset="0"/>
              </a:rPr>
            </a:br>
            <a:r>
              <a:rPr lang="fr-FR" sz="3600" i="1" dirty="0" smtClean="0">
                <a:solidFill>
                  <a:schemeClr val="tx1"/>
                </a:solidFill>
                <a:latin typeface="Times New Roman" pitchFamily="18" charset="0"/>
                <a:ea typeface="+mn-ea"/>
                <a:cs typeface="Times New Roman" pitchFamily="18" charset="0"/>
              </a:rPr>
              <a:t>Aussi les tombeaux nous renvoient à la vie</a:t>
            </a:r>
            <a:r>
              <a:rPr lang="fr-FR" sz="3600" i="1" dirty="0" smtClean="0">
                <a:solidFill>
                  <a:schemeClr val="tx1"/>
                </a:solidFill>
                <a:latin typeface="Maiandra GD" pitchFamily="34" charset="0"/>
                <a:ea typeface="+mn-ea"/>
                <a:cs typeface="+mn-cs"/>
              </a:rPr>
              <a:t>.</a:t>
            </a:r>
            <a:br>
              <a:rPr lang="fr-FR" sz="3600" i="1" dirty="0" smtClean="0">
                <a:solidFill>
                  <a:schemeClr val="tx1"/>
                </a:solidFill>
                <a:latin typeface="Maiandra GD" pitchFamily="34" charset="0"/>
                <a:ea typeface="+mn-ea"/>
                <a:cs typeface="+mn-cs"/>
              </a:rPr>
            </a:br>
            <a:r>
              <a:rPr lang="fr-FR" sz="3600" b="1" i="1" dirty="0" smtClean="0">
                <a:solidFill>
                  <a:schemeClr val="tx1"/>
                </a:solidFill>
                <a:latin typeface="Maiandra GD" pitchFamily="34" charset="0"/>
                <a:ea typeface="+mn-ea"/>
                <a:cs typeface="+mn-cs"/>
              </a:rPr>
              <a:t/>
            </a:r>
            <a:br>
              <a:rPr lang="fr-FR" sz="3600" b="1" i="1" dirty="0" smtClean="0">
                <a:solidFill>
                  <a:schemeClr val="tx1"/>
                </a:solidFill>
                <a:latin typeface="Maiandra GD" pitchFamily="34" charset="0"/>
                <a:ea typeface="+mn-ea"/>
                <a:cs typeface="+mn-cs"/>
              </a:rPr>
            </a:br>
            <a:r>
              <a:rPr lang="fr-FR" sz="1600" i="1" dirty="0" smtClean="0">
                <a:solidFill>
                  <a:schemeClr val="tx1"/>
                </a:solidFill>
                <a:latin typeface="Times New Roman" pitchFamily="18" charset="0"/>
                <a:ea typeface="+mn-ea"/>
                <a:cs typeface="Times New Roman" pitchFamily="18" charset="0"/>
              </a:rPr>
              <a:t>Alain, Propos sur le bonheur, 8 novembre 1907</a:t>
            </a:r>
            <a:r>
              <a:rPr lang="fr-FR" sz="2400" i="1" dirty="0" smtClean="0">
                <a:solidFill>
                  <a:schemeClr val="tx1"/>
                </a:solidFill>
                <a:latin typeface="Times New Roman" pitchFamily="18" charset="0"/>
                <a:ea typeface="+mn-ea"/>
                <a:cs typeface="Times New Roman" pitchFamily="18" charset="0"/>
              </a:rPr>
              <a:t>.</a:t>
            </a:r>
            <a:br>
              <a:rPr lang="fr-FR" sz="2400" i="1" dirty="0" smtClean="0">
                <a:solidFill>
                  <a:schemeClr val="tx1"/>
                </a:solidFill>
                <a:latin typeface="Times New Roman" pitchFamily="18" charset="0"/>
                <a:ea typeface="+mn-ea"/>
                <a:cs typeface="Times New Roman" pitchFamily="18" charset="0"/>
              </a:rPr>
            </a:br>
            <a:r>
              <a:rPr lang="fr-FR" sz="3600" dirty="0" smtClean="0"/>
              <a:t> </a:t>
            </a:r>
            <a:r>
              <a:rPr lang="fr-FR" sz="3200" dirty="0" smtClean="0"/>
              <a:t/>
            </a:r>
            <a:br>
              <a:rPr lang="fr-FR" sz="3200" dirty="0" smtClean="0"/>
            </a:br>
            <a:endParaRPr lang="fr-FR" sz="3200" dirty="0"/>
          </a:p>
        </p:txBody>
      </p:sp>
      <p:sp>
        <p:nvSpPr>
          <p:cNvPr id="5" name="ZoneTexte 4"/>
          <p:cNvSpPr txBox="1"/>
          <p:nvPr/>
        </p:nvSpPr>
        <p:spPr>
          <a:xfrm>
            <a:off x="4143372" y="4572008"/>
            <a:ext cx="4786346" cy="584775"/>
          </a:xfrm>
          <a:prstGeom prst="rect">
            <a:avLst/>
          </a:prstGeom>
          <a:noFill/>
        </p:spPr>
        <p:txBody>
          <a:bodyPr wrap="square" rtlCol="0">
            <a:spAutoFit/>
          </a:bodyPr>
          <a:lstStyle/>
          <a:p>
            <a:pPr algn="r"/>
            <a:endParaRPr lang="fr-FR" sz="3200" i="1" dirty="0" smtClean="0">
              <a:latin typeface="Times New Roman" pitchFamily="18" charset="0"/>
              <a:cs typeface="+mn-cs"/>
            </a:endParaRPr>
          </a:p>
        </p:txBody>
      </p:sp>
      <p:pic>
        <p:nvPicPr>
          <p:cNvPr id="7" name="Image 6" descr="image007.jpg"/>
          <p:cNvPicPr>
            <a:picLocks noChangeAspect="1"/>
          </p:cNvPicPr>
          <p:nvPr/>
        </p:nvPicPr>
        <p:blipFill>
          <a:blip r:embed="rId2"/>
          <a:stretch>
            <a:fillRect/>
          </a:stretch>
        </p:blipFill>
        <p:spPr>
          <a:xfrm>
            <a:off x="0" y="0"/>
            <a:ext cx="3857625" cy="6858000"/>
          </a:xfrm>
          <a:prstGeom prst="rect">
            <a:avLst/>
          </a:prstGeom>
        </p:spPr>
      </p:pic>
      <p:sp>
        <p:nvSpPr>
          <p:cNvPr id="8" name="ZoneTexte 7"/>
          <p:cNvSpPr txBox="1"/>
          <p:nvPr/>
        </p:nvSpPr>
        <p:spPr>
          <a:xfrm>
            <a:off x="3857620" y="6642556"/>
            <a:ext cx="2214546" cy="215444"/>
          </a:xfrm>
          <a:prstGeom prst="rect">
            <a:avLst/>
          </a:prstGeom>
          <a:noFill/>
        </p:spPr>
        <p:txBody>
          <a:bodyPr wrap="square" rtlCol="0">
            <a:spAutoFit/>
          </a:bodyPr>
          <a:lstStyle/>
          <a:p>
            <a:r>
              <a:rPr lang="fr-FR" sz="800" dirty="0" smtClean="0"/>
              <a:t>Photo C. Huant</a:t>
            </a:r>
            <a:endParaRPr lang="fr-FR" sz="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2"/>
          <a:srcRect b="8000"/>
          <a:stretch>
            <a:fillRect/>
          </a:stretch>
        </p:blipFill>
        <p:spPr bwMode="auto">
          <a:xfrm>
            <a:off x="0" y="285728"/>
            <a:ext cx="4417876" cy="3286148"/>
          </a:xfrm>
          <a:prstGeom prst="rect">
            <a:avLst/>
          </a:prstGeom>
          <a:noFill/>
          <a:ln w="9525">
            <a:noFill/>
            <a:miter lim="800000"/>
            <a:headEnd/>
            <a:tailEnd/>
          </a:ln>
          <a:effectLst/>
        </p:spPr>
      </p:pic>
      <p:pic>
        <p:nvPicPr>
          <p:cNvPr id="81922" name="Picture 2"/>
          <p:cNvPicPr>
            <a:picLocks noGrp="1" noChangeAspect="1" noChangeArrowheads="1"/>
          </p:cNvPicPr>
          <p:nvPr>
            <p:ph idx="1"/>
          </p:nvPr>
        </p:nvPicPr>
        <p:blipFill>
          <a:blip r:embed="rId3"/>
          <a:srcRect r="7895" b="33333"/>
          <a:stretch>
            <a:fillRect/>
          </a:stretch>
        </p:blipFill>
        <p:spPr bwMode="auto">
          <a:xfrm>
            <a:off x="0" y="0"/>
            <a:ext cx="2500329" cy="285752"/>
          </a:xfrm>
          <a:prstGeom prst="rect">
            <a:avLst/>
          </a:prstGeom>
          <a:noFill/>
          <a:ln w="9525">
            <a:noFill/>
            <a:miter lim="800000"/>
            <a:headEnd/>
            <a:tailEnd/>
          </a:ln>
          <a:effectLst/>
        </p:spPr>
      </p:pic>
      <p:pic>
        <p:nvPicPr>
          <p:cNvPr id="81923" name="Picture 3"/>
          <p:cNvPicPr>
            <a:picLocks noChangeAspect="1" noChangeArrowheads="1"/>
          </p:cNvPicPr>
          <p:nvPr/>
        </p:nvPicPr>
        <p:blipFill>
          <a:blip r:embed="rId4"/>
          <a:srcRect b="3906"/>
          <a:stretch>
            <a:fillRect/>
          </a:stretch>
        </p:blipFill>
        <p:spPr bwMode="auto">
          <a:xfrm>
            <a:off x="2285984" y="3500438"/>
            <a:ext cx="6616807" cy="3357562"/>
          </a:xfrm>
          <a:prstGeom prst="rect">
            <a:avLst/>
          </a:prstGeom>
          <a:noFill/>
          <a:ln w="9525">
            <a:noFill/>
            <a:miter lim="800000"/>
            <a:headEnd/>
            <a:tailEnd/>
          </a:ln>
          <a:effectLst/>
        </p:spPr>
      </p:pic>
      <p:pic>
        <p:nvPicPr>
          <p:cNvPr id="81924" name="Picture 4"/>
          <p:cNvPicPr>
            <a:picLocks noChangeAspect="1" noChangeArrowheads="1"/>
          </p:cNvPicPr>
          <p:nvPr/>
        </p:nvPicPr>
        <p:blipFill>
          <a:blip r:embed="rId5"/>
          <a:srcRect/>
          <a:stretch>
            <a:fillRect/>
          </a:stretch>
        </p:blipFill>
        <p:spPr bwMode="auto">
          <a:xfrm>
            <a:off x="214282" y="6500834"/>
            <a:ext cx="2152650" cy="228600"/>
          </a:xfrm>
          <a:prstGeom prst="rect">
            <a:avLst/>
          </a:prstGeom>
          <a:noFill/>
          <a:ln w="9525">
            <a:noFill/>
            <a:miter lim="800000"/>
            <a:headEnd/>
            <a:tailEnd/>
          </a:ln>
          <a:effectLst/>
        </p:spPr>
      </p:pic>
      <p:pic>
        <p:nvPicPr>
          <p:cNvPr id="81925" name="Picture 5"/>
          <p:cNvPicPr>
            <a:picLocks noChangeAspect="1" noChangeArrowheads="1"/>
          </p:cNvPicPr>
          <p:nvPr/>
        </p:nvPicPr>
        <p:blipFill>
          <a:blip r:embed="rId6"/>
          <a:srcRect r="41821"/>
          <a:stretch>
            <a:fillRect/>
          </a:stretch>
        </p:blipFill>
        <p:spPr bwMode="auto">
          <a:xfrm>
            <a:off x="4591109" y="0"/>
            <a:ext cx="3481353" cy="2143116"/>
          </a:xfrm>
          <a:prstGeom prst="rect">
            <a:avLst/>
          </a:prstGeom>
          <a:noFill/>
          <a:ln w="9525">
            <a:noFill/>
            <a:miter lim="800000"/>
            <a:headEnd/>
            <a:tailEnd/>
          </a:ln>
          <a:effectLst/>
        </p:spPr>
      </p:pic>
      <p:pic>
        <p:nvPicPr>
          <p:cNvPr id="81926" name="Picture 6"/>
          <p:cNvPicPr>
            <a:picLocks noChangeAspect="1" noChangeArrowheads="1"/>
          </p:cNvPicPr>
          <p:nvPr/>
        </p:nvPicPr>
        <p:blipFill>
          <a:blip r:embed="rId7"/>
          <a:srcRect/>
          <a:stretch>
            <a:fillRect/>
          </a:stretch>
        </p:blipFill>
        <p:spPr bwMode="auto">
          <a:xfrm>
            <a:off x="6896100" y="1857364"/>
            <a:ext cx="2247900" cy="1657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3"/>
          <a:srcRect t="4174"/>
          <a:stretch>
            <a:fillRect/>
          </a:stretch>
        </p:blipFill>
        <p:spPr bwMode="auto">
          <a:xfrm>
            <a:off x="285720" y="642918"/>
            <a:ext cx="8470479" cy="5643514"/>
          </a:xfrm>
          <a:prstGeom prst="rect">
            <a:avLst/>
          </a:prstGeom>
          <a:noFill/>
          <a:ln w="9525">
            <a:noFill/>
            <a:miter lim="800000"/>
            <a:headEnd/>
            <a:tailEnd/>
          </a:ln>
          <a:effectLst/>
        </p:spPr>
      </p:pic>
      <p:sp>
        <p:nvSpPr>
          <p:cNvPr id="4" name="ZoneTexte 3"/>
          <p:cNvSpPr txBox="1"/>
          <p:nvPr/>
        </p:nvSpPr>
        <p:spPr>
          <a:xfrm>
            <a:off x="6286512" y="214290"/>
            <a:ext cx="2286016" cy="307777"/>
          </a:xfrm>
          <a:prstGeom prst="rect">
            <a:avLst/>
          </a:prstGeom>
          <a:noFill/>
        </p:spPr>
        <p:txBody>
          <a:bodyPr wrap="square" rtlCol="0">
            <a:spAutoFit/>
          </a:bodyPr>
          <a:lstStyle/>
          <a:p>
            <a:r>
              <a:rPr lang="fr-FR" sz="1400" dirty="0" smtClean="0">
                <a:latin typeface="Britannic Bold" pitchFamily="34" charset="0"/>
              </a:rPr>
              <a:t>SPOT MAG – octobre 2015</a:t>
            </a:r>
            <a:endParaRPr lang="fr-FR" sz="1400" dirty="0">
              <a:latin typeface="Britannic Bold"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C:\Users\Marie-Claire\Documents\DOCUMENTS MCR\ASSOCIATIONS\SAINT_ROCH\2016_année 2016\ASSEMBLEE GENERALE\Illustrations rapport AG\2015_Evènements_visites 2015\10-29_10-16_Interview Télé-Grenoble\Visite sculpteurs 29 octobre avec Télé-Grenoble.JPG"/>
          <p:cNvPicPr>
            <a:picLocks noGrp="1" noChangeAspect="1" noChangeArrowheads="1"/>
          </p:cNvPicPr>
          <p:nvPr>
            <p:ph idx="1"/>
          </p:nvPr>
        </p:nvPicPr>
        <p:blipFill>
          <a:blip r:embed="rId2" cstate="print"/>
          <a:srcRect/>
          <a:stretch>
            <a:fillRect/>
          </a:stretch>
        </p:blipFill>
        <p:spPr bwMode="auto">
          <a:xfrm>
            <a:off x="714348" y="1142984"/>
            <a:ext cx="7500991" cy="5000660"/>
          </a:xfrm>
          <a:prstGeom prst="round1Rect">
            <a:avLst/>
          </a:prstGeom>
          <a:noFill/>
        </p:spPr>
      </p:pic>
      <p:sp>
        <p:nvSpPr>
          <p:cNvPr id="4" name="Titre 1"/>
          <p:cNvSpPr>
            <a:spLocks noGrp="1"/>
          </p:cNvSpPr>
          <p:nvPr>
            <p:ph type="title"/>
          </p:nvPr>
        </p:nvSpPr>
        <p:spPr>
          <a:xfrm>
            <a:off x="428596" y="142852"/>
            <a:ext cx="8229600" cy="939784"/>
          </a:xfrm>
        </p:spPr>
        <p:txBody>
          <a:bodyPr/>
          <a:lstStyle/>
          <a:p>
            <a:r>
              <a:rPr lang="fr-FR" sz="3200" b="1" dirty="0" smtClean="0">
                <a:latin typeface="Times New Roman" pitchFamily="18" charset="0"/>
                <a:cs typeface="Times New Roman" pitchFamily="18" charset="0"/>
              </a:rPr>
              <a:t>Reportage </a:t>
            </a:r>
            <a:r>
              <a:rPr lang="fr-FR" sz="3200" b="1" dirty="0" err="1" smtClean="0">
                <a:latin typeface="Times New Roman" pitchFamily="18" charset="0"/>
                <a:cs typeface="Times New Roman" pitchFamily="18" charset="0"/>
              </a:rPr>
              <a:t>Télégrenoble</a:t>
            </a:r>
            <a:r>
              <a:rPr lang="fr-FR" sz="3200" b="1" dirty="0" smtClean="0">
                <a:latin typeface="Times New Roman" pitchFamily="18" charset="0"/>
                <a:cs typeface="Times New Roman" pitchFamily="18" charset="0"/>
              </a:rPr>
              <a:t/>
            </a:r>
            <a:br>
              <a:rPr lang="fr-FR" sz="3200" b="1" dirty="0" smtClean="0">
                <a:latin typeface="Times New Roman" pitchFamily="18" charset="0"/>
                <a:cs typeface="Times New Roman" pitchFamily="18" charset="0"/>
              </a:rPr>
            </a:br>
            <a:r>
              <a:rPr lang="fr-FR" sz="2400" dirty="0" smtClean="0">
                <a:latin typeface="Times New Roman" pitchFamily="18" charset="0"/>
                <a:cs typeface="Times New Roman" pitchFamily="18" charset="0"/>
              </a:rPr>
              <a:t>le 29 octobre 2015</a:t>
            </a:r>
            <a:endParaRPr lang="fr-FR" sz="24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57158" y="6000744"/>
            <a:ext cx="8229600" cy="857256"/>
          </a:xfrm>
        </p:spPr>
        <p:txBody>
          <a:bodyPr/>
          <a:lstStyle/>
          <a:p>
            <a:r>
              <a:rPr lang="fr-FR" sz="2800" b="1" dirty="0" smtClean="0">
                <a:latin typeface="Times New Roman" pitchFamily="18" charset="0"/>
                <a:cs typeface="Times New Roman" pitchFamily="18" charset="0"/>
              </a:rPr>
              <a:t>Diffusion à l’antenne, </a:t>
            </a:r>
            <a:r>
              <a:rPr lang="fr-FR" sz="2400" i="1" dirty="0" smtClean="0">
                <a:latin typeface="Times New Roman" pitchFamily="18" charset="0"/>
                <a:cs typeface="Times New Roman" pitchFamily="18" charset="0"/>
              </a:rPr>
              <a:t>le 30 octobre 2015</a:t>
            </a:r>
            <a:endParaRPr lang="fr-FR" sz="2400" i="1" dirty="0">
              <a:latin typeface="Times New Roman" pitchFamily="18" charset="0"/>
              <a:cs typeface="Times New Roman" pitchFamily="18" charset="0"/>
            </a:endParaRPr>
          </a:p>
        </p:txBody>
      </p:sp>
      <p:pic>
        <p:nvPicPr>
          <p:cNvPr id="1026" name="Picture 2" descr="C:\Users\Marie-Claire\Documents\DOCUMENTS MCR\ASSOCIATIONS\SAINT_ROCH\2016_année 2016\ASSEMBLEE GENERALE\Illustrations rapport AG\2015_Evènements_visites 2015\10-29_10-16_Interview Télé-Grenoble\Interview MCR pour Télé-Grenoble 29 octobre.JPG"/>
          <p:cNvPicPr>
            <a:picLocks noGrp="1" noChangeAspect="1" noChangeArrowheads="1"/>
          </p:cNvPicPr>
          <p:nvPr>
            <p:ph idx="1"/>
          </p:nvPr>
        </p:nvPicPr>
        <p:blipFill>
          <a:blip r:embed="rId2" cstate="print"/>
          <a:srcRect/>
          <a:stretch>
            <a:fillRect/>
          </a:stretch>
        </p:blipFill>
        <p:spPr bwMode="auto">
          <a:xfrm>
            <a:off x="285720" y="571480"/>
            <a:ext cx="8239451" cy="5336339"/>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85728"/>
            <a:ext cx="5400684" cy="1143000"/>
          </a:xfrm>
        </p:spPr>
        <p:txBody>
          <a:bodyPr/>
          <a:lstStyle/>
          <a:p>
            <a:r>
              <a:rPr lang="fr-FR" sz="3600" b="1" dirty="0" smtClean="0">
                <a:latin typeface="Times New Roman" pitchFamily="18" charset="0"/>
                <a:cs typeface="Times New Roman" pitchFamily="18" charset="0"/>
              </a:rPr>
              <a:t>Reportage Gre.mag </a:t>
            </a:r>
            <a:r>
              <a:rPr lang="fr-FR" b="1" dirty="0" smtClean="0">
                <a:latin typeface="Times New Roman" pitchFamily="18" charset="0"/>
                <a:cs typeface="Times New Roman" pitchFamily="18" charset="0"/>
              </a:rPr>
              <a:t/>
            </a:r>
            <a:br>
              <a:rPr lang="fr-FR" b="1" dirty="0" smtClean="0">
                <a:latin typeface="Times New Roman" pitchFamily="18" charset="0"/>
                <a:cs typeface="Times New Roman" pitchFamily="18" charset="0"/>
              </a:rPr>
            </a:br>
            <a:r>
              <a:rPr lang="fr-FR" sz="2800" b="1" i="1" dirty="0" smtClean="0">
                <a:latin typeface="Times New Roman" pitchFamily="18" charset="0"/>
                <a:cs typeface="Times New Roman" pitchFamily="18" charset="0"/>
              </a:rPr>
              <a:t>par Stéphane </a:t>
            </a:r>
            <a:r>
              <a:rPr lang="fr-FR" sz="2800" b="1" i="1" dirty="0" err="1" smtClean="0">
                <a:latin typeface="Times New Roman" pitchFamily="18" charset="0"/>
                <a:cs typeface="Times New Roman" pitchFamily="18" charset="0"/>
              </a:rPr>
              <a:t>Poirot</a:t>
            </a:r>
            <a:r>
              <a:rPr lang="fr-FR" sz="2800" b="1" i="1" dirty="0" smtClean="0">
                <a:latin typeface="Times New Roman" pitchFamily="18" charset="0"/>
                <a:cs typeface="Times New Roman" pitchFamily="18" charset="0"/>
              </a:rPr>
              <a:t/>
            </a:r>
            <a:br>
              <a:rPr lang="fr-FR" sz="2800" b="1" i="1"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15 janvier 2015</a:t>
            </a:r>
            <a:endParaRPr lang="fr-FR" sz="2000" dirty="0">
              <a:latin typeface="Times New Roman" pitchFamily="18" charset="0"/>
              <a:cs typeface="Times New Roman" pitchFamily="18" charset="0"/>
            </a:endParaRPr>
          </a:p>
        </p:txBody>
      </p:sp>
      <p:pic>
        <p:nvPicPr>
          <p:cNvPr id="150530" name="Picture 2" descr="C:\Users\Marie-Claire\Documents\DOCUMENTS MCR\ASSOCIATIONS\SAINT_ROCH\2016_année 2016\2016-évènements _ visites 2016\01_15-16-Visite S. Poirot_janv-16\Journaliste mairie Grenoble  pour site (1).JPG"/>
          <p:cNvPicPr>
            <a:picLocks noGrp="1" noChangeAspect="1" noChangeArrowheads="1"/>
          </p:cNvPicPr>
          <p:nvPr>
            <p:ph idx="1"/>
          </p:nvPr>
        </p:nvPicPr>
        <p:blipFill>
          <a:blip r:embed="rId2" cstate="print"/>
          <a:srcRect/>
          <a:stretch>
            <a:fillRect/>
          </a:stretch>
        </p:blipFill>
        <p:spPr bwMode="auto">
          <a:xfrm>
            <a:off x="0" y="1785926"/>
            <a:ext cx="5300512" cy="3500462"/>
          </a:xfrm>
          <a:prstGeom prst="round1Rect">
            <a:avLst/>
          </a:prstGeom>
          <a:noFill/>
        </p:spPr>
      </p:pic>
      <p:pic>
        <p:nvPicPr>
          <p:cNvPr id="16" name="Image 15" descr="C:\Users\Marie-Claire\Documents\DOCUMENTS MCR\ASSOCIATIONS\SAINT_ROCH\2016_année 2016\2016-évènements _ visites 2016\01_15-16-Visite S. Poirot_janv-16\Journaliste mairie Grenoble  pour site (2).JPG"/>
          <p:cNvPicPr/>
          <p:nvPr/>
        </p:nvPicPr>
        <p:blipFill>
          <a:blip r:embed="rId3" cstate="print"/>
          <a:srcRect/>
          <a:stretch>
            <a:fillRect/>
          </a:stretch>
        </p:blipFill>
        <p:spPr bwMode="auto">
          <a:xfrm>
            <a:off x="5786446" y="285728"/>
            <a:ext cx="2763271" cy="3786214"/>
          </a:xfrm>
          <a:prstGeom prst="round2SameRect">
            <a:avLst/>
          </a:prstGeom>
          <a:noFill/>
          <a:ln w="9525">
            <a:noFill/>
            <a:miter lim="800000"/>
            <a:headEnd/>
            <a:tailEnd/>
          </a:ln>
        </p:spPr>
      </p:pic>
      <p:pic>
        <p:nvPicPr>
          <p:cNvPr id="150532" name="Picture 4" descr="C:\Users\Marie-Claire\Documents\DOCUMENTS MCR\ASSOCIATIONS\SAINT_ROCH\2016_année 2016\2016-évènements _ visites 2016\01_15-16-Visite S. Poirot_janv-16\DSC08561 - Copie.JPG"/>
          <p:cNvPicPr>
            <a:picLocks noChangeAspect="1" noChangeArrowheads="1"/>
          </p:cNvPicPr>
          <p:nvPr/>
        </p:nvPicPr>
        <p:blipFill>
          <a:blip r:embed="rId4" cstate="print"/>
          <a:srcRect/>
          <a:stretch>
            <a:fillRect/>
          </a:stretch>
        </p:blipFill>
        <p:spPr bwMode="auto">
          <a:xfrm>
            <a:off x="5429256" y="4429132"/>
            <a:ext cx="3533504" cy="2214578"/>
          </a:xfrm>
          <a:prstGeom prst="round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8229600" cy="785794"/>
          </a:xfrm>
        </p:spPr>
        <p:txBody>
          <a:bodyPr/>
          <a:lstStyle/>
          <a:p>
            <a:r>
              <a:rPr lang="fr-FR" sz="5400" b="1" dirty="0" smtClean="0">
                <a:latin typeface="Arial Black" pitchFamily="34" charset="0"/>
              </a:rPr>
              <a:t>Gre.</a:t>
            </a:r>
            <a:r>
              <a:rPr lang="fr-FR" sz="3200" b="1" dirty="0" smtClean="0">
                <a:latin typeface="Arial Black" pitchFamily="34" charset="0"/>
              </a:rPr>
              <a:t>mag</a:t>
            </a:r>
            <a:r>
              <a:rPr lang="fr-FR" sz="2400" dirty="0" smtClean="0">
                <a:latin typeface="Arial Black" pitchFamily="34" charset="0"/>
              </a:rPr>
              <a:t> </a:t>
            </a:r>
            <a:r>
              <a:rPr lang="fr-FR" sz="2400" dirty="0" smtClean="0"/>
              <a:t>– Le webzine de la Ville de Grenoble</a:t>
            </a:r>
            <a:endParaRPr lang="fr-FR" sz="2400" dirty="0"/>
          </a:p>
        </p:txBody>
      </p:sp>
      <p:sp>
        <p:nvSpPr>
          <p:cNvPr id="3" name="Espace réservé du contenu 2"/>
          <p:cNvSpPr>
            <a:spLocks noGrp="1"/>
          </p:cNvSpPr>
          <p:nvPr>
            <p:ph idx="1"/>
          </p:nvPr>
        </p:nvSpPr>
        <p:spPr>
          <a:xfrm>
            <a:off x="214282" y="1071546"/>
            <a:ext cx="8072462" cy="5786454"/>
          </a:xfrm>
        </p:spPr>
        <p:txBody>
          <a:bodyPr/>
          <a:lstStyle/>
          <a:p>
            <a:pPr>
              <a:buNone/>
            </a:pPr>
            <a:r>
              <a:rPr lang="fr-FR" sz="2400" b="1" dirty="0" smtClean="0">
                <a:solidFill>
                  <a:srgbClr val="FF9900"/>
                </a:solidFill>
                <a:latin typeface="Arial Black" pitchFamily="34" charset="0"/>
              </a:rPr>
              <a:t>Découvertes</a:t>
            </a:r>
          </a:p>
          <a:p>
            <a:pPr>
              <a:buNone/>
            </a:pPr>
            <a:r>
              <a:rPr lang="fr-FR" sz="1400" b="1" dirty="0" smtClean="0">
                <a:solidFill>
                  <a:srgbClr val="FF9900"/>
                </a:solidFill>
                <a:effectLst>
                  <a:outerShdw blurRad="38100" dist="38100" dir="2700000" algn="tl">
                    <a:srgbClr val="000000">
                      <a:alpha val="43137"/>
                    </a:srgbClr>
                  </a:outerShdw>
                </a:effectLst>
                <a:latin typeface="Arial Black" pitchFamily="34" charset="0"/>
              </a:rPr>
              <a:t>PATRIMOINE</a:t>
            </a:r>
          </a:p>
          <a:p>
            <a:pPr>
              <a:spcBef>
                <a:spcPts val="600"/>
              </a:spcBef>
              <a:buNone/>
            </a:pPr>
            <a:r>
              <a:rPr lang="fr-FR" b="1" dirty="0" smtClean="0">
                <a:solidFill>
                  <a:schemeClr val="tx1">
                    <a:lumMod val="65000"/>
                    <a:lumOff val="35000"/>
                  </a:schemeClr>
                </a:solidFill>
                <a:latin typeface="Arial Black" pitchFamily="34" charset="0"/>
              </a:rPr>
              <a:t>Cimetière Saint Roch </a:t>
            </a:r>
          </a:p>
          <a:p>
            <a:pPr>
              <a:spcBef>
                <a:spcPts val="600"/>
              </a:spcBef>
              <a:buNone/>
            </a:pPr>
            <a:r>
              <a:rPr lang="fr-FR" b="1" dirty="0" smtClean="0">
                <a:solidFill>
                  <a:schemeClr val="tx1">
                    <a:lumMod val="65000"/>
                    <a:lumOff val="35000"/>
                  </a:schemeClr>
                </a:solidFill>
                <a:latin typeface="Arial Black" pitchFamily="34" charset="0"/>
              </a:rPr>
              <a:t>ou l’art dans la Nécro</a:t>
            </a:r>
            <a:r>
              <a:rPr lang="fr-FR" b="1" dirty="0" smtClean="0">
                <a:solidFill>
                  <a:schemeClr val="tx1">
                    <a:lumMod val="65000"/>
                    <a:lumOff val="35000"/>
                  </a:schemeClr>
                </a:solidFill>
              </a:rPr>
              <a:t>…</a:t>
            </a:r>
          </a:p>
          <a:p>
            <a:pPr>
              <a:buNone/>
            </a:pPr>
            <a:r>
              <a:rPr lang="fr-FR" sz="1400" dirty="0" smtClean="0"/>
              <a:t>(…) </a:t>
            </a:r>
            <a:r>
              <a:rPr lang="fr-FR" sz="1600" dirty="0" smtClean="0"/>
              <a:t>Reportage réalisé avec l’aimable collaboration </a:t>
            </a:r>
          </a:p>
          <a:p>
            <a:pPr>
              <a:buNone/>
            </a:pPr>
            <a:r>
              <a:rPr lang="fr-FR" sz="1600" dirty="0" smtClean="0"/>
              <a:t>de l’association « Saint-Roch ! Vous avez dit cimetière ? ».</a:t>
            </a:r>
            <a:endParaRPr lang="fr-FR" sz="1600" dirty="0"/>
          </a:p>
        </p:txBody>
      </p:sp>
      <p:sp>
        <p:nvSpPr>
          <p:cNvPr id="8" name="Rectangle 7"/>
          <p:cNvSpPr/>
          <p:nvPr/>
        </p:nvSpPr>
        <p:spPr>
          <a:xfrm>
            <a:off x="214282" y="6286520"/>
            <a:ext cx="8001024" cy="338554"/>
          </a:xfrm>
          <a:prstGeom prst="rect">
            <a:avLst/>
          </a:prstGeom>
        </p:spPr>
        <p:txBody>
          <a:bodyPr wrap="square">
            <a:spAutoFit/>
          </a:bodyPr>
          <a:lstStyle/>
          <a:p>
            <a:r>
              <a:rPr lang="fr-FR" sz="1600" b="1" dirty="0" smtClean="0"/>
              <a:t>http://www.gre-mag.fr/richmedia/cimetiere-saint-roch-ou-lart-dans-la-necro</a:t>
            </a:r>
            <a:endParaRPr lang="fr-FR" sz="1600" dirty="0"/>
          </a:p>
        </p:txBody>
      </p:sp>
      <p:pic>
        <p:nvPicPr>
          <p:cNvPr id="121865" name="Picture 9" descr="C:\Users\Marie-Claire\Desktop\14_IMG_4077.jpg"/>
          <p:cNvPicPr>
            <a:picLocks noChangeAspect="1" noChangeArrowheads="1"/>
          </p:cNvPicPr>
          <p:nvPr/>
        </p:nvPicPr>
        <p:blipFill>
          <a:blip r:embed="rId2" cstate="print"/>
          <a:srcRect/>
          <a:stretch>
            <a:fillRect/>
          </a:stretch>
        </p:blipFill>
        <p:spPr bwMode="auto">
          <a:xfrm>
            <a:off x="214281" y="3714752"/>
            <a:ext cx="3641561" cy="2428892"/>
          </a:xfrm>
          <a:prstGeom prst="rect">
            <a:avLst/>
          </a:prstGeom>
          <a:noFill/>
        </p:spPr>
      </p:pic>
      <p:pic>
        <p:nvPicPr>
          <p:cNvPr id="121866" name="Picture 10" descr="C:\Users\Marie-Claire\Desktop\22_IMG_4201.jpg"/>
          <p:cNvPicPr>
            <a:picLocks noChangeAspect="1" noChangeArrowheads="1"/>
          </p:cNvPicPr>
          <p:nvPr/>
        </p:nvPicPr>
        <p:blipFill>
          <a:blip r:embed="rId3" cstate="print"/>
          <a:srcRect/>
          <a:stretch>
            <a:fillRect/>
          </a:stretch>
        </p:blipFill>
        <p:spPr bwMode="auto">
          <a:xfrm>
            <a:off x="6072198" y="2360240"/>
            <a:ext cx="2571768" cy="3855770"/>
          </a:xfrm>
          <a:prstGeom prst="rect">
            <a:avLst/>
          </a:prstGeom>
          <a:noFill/>
        </p:spPr>
      </p:pic>
      <p:pic>
        <p:nvPicPr>
          <p:cNvPr id="121869" name="Picture 13" descr="C:\Users\Marie-Claire\Desktop\Photos St Roch à classer\12_Jean-Achard_IMG_4017.jpg"/>
          <p:cNvPicPr>
            <a:picLocks noChangeAspect="1" noChangeArrowheads="1"/>
          </p:cNvPicPr>
          <p:nvPr/>
        </p:nvPicPr>
        <p:blipFill>
          <a:blip r:embed="rId4" cstate="print"/>
          <a:srcRect/>
          <a:stretch>
            <a:fillRect/>
          </a:stretch>
        </p:blipFill>
        <p:spPr bwMode="auto">
          <a:xfrm>
            <a:off x="4143372" y="3643314"/>
            <a:ext cx="1668250" cy="250115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74638"/>
            <a:ext cx="8543956" cy="1143000"/>
          </a:xfrm>
        </p:spPr>
        <p:txBody>
          <a:bodyPr/>
          <a:lstStyle/>
          <a:p>
            <a:r>
              <a:rPr lang="fr-FR" b="1" dirty="0" smtClean="0">
                <a:latin typeface="Times New Roman" pitchFamily="18" charset="0"/>
                <a:cs typeface="Times New Roman" pitchFamily="18" charset="0"/>
              </a:rPr>
              <a:t>Fréquentation de notre </a:t>
            </a:r>
            <a:br>
              <a:rPr lang="fr-FR" b="1" dirty="0" smtClean="0">
                <a:latin typeface="Times New Roman" pitchFamily="18" charset="0"/>
                <a:cs typeface="Times New Roman" pitchFamily="18" charset="0"/>
              </a:rPr>
            </a:br>
            <a:r>
              <a:rPr lang="fr-FR" b="1" dirty="0" smtClean="0">
                <a:latin typeface="Times New Roman" pitchFamily="18" charset="0"/>
                <a:cs typeface="Times New Roman" pitchFamily="18" charset="0"/>
              </a:rPr>
              <a:t>site internet</a:t>
            </a:r>
            <a:endParaRPr lang="fr-FR" b="1" dirty="0">
              <a:latin typeface="Times New Roman" pitchFamily="18" charset="0"/>
              <a:cs typeface="Times New Roman" pitchFamily="18" charset="0"/>
            </a:endParaRPr>
          </a:p>
        </p:txBody>
      </p:sp>
      <p:pic>
        <p:nvPicPr>
          <p:cNvPr id="95234" name="Picture 2"/>
          <p:cNvPicPr>
            <a:picLocks noGrp="1" noChangeAspect="1" noChangeArrowheads="1"/>
          </p:cNvPicPr>
          <p:nvPr>
            <p:ph idx="1"/>
          </p:nvPr>
        </p:nvPicPr>
        <p:blipFill>
          <a:blip r:embed="rId2"/>
          <a:srcRect/>
          <a:stretch>
            <a:fillRect/>
          </a:stretch>
        </p:blipFill>
        <p:spPr bwMode="auto">
          <a:xfrm>
            <a:off x="357158" y="1714488"/>
            <a:ext cx="7979195" cy="442915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Grp="1" noChangeAspect="1" noChangeArrowheads="1"/>
          </p:cNvPicPr>
          <p:nvPr>
            <p:ph idx="1"/>
          </p:nvPr>
        </p:nvPicPr>
        <p:blipFill>
          <a:blip r:embed="rId2"/>
          <a:srcRect/>
          <a:stretch>
            <a:fillRect/>
          </a:stretch>
        </p:blipFill>
        <p:spPr bwMode="auto">
          <a:xfrm>
            <a:off x="428595" y="642918"/>
            <a:ext cx="8469583" cy="5214974"/>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4290"/>
            <a:ext cx="9001156" cy="1142984"/>
          </a:xfrm>
        </p:spPr>
        <p:txBody>
          <a:bodyPr/>
          <a:lstStyle/>
          <a:p>
            <a:r>
              <a:rPr lang="fr-FR" sz="2800" b="1" dirty="0" smtClean="0">
                <a:latin typeface="Times New Roman" pitchFamily="18" charset="0"/>
                <a:cs typeface="Times New Roman" pitchFamily="18" charset="0"/>
              </a:rPr>
              <a:t>Notre participation à deux réunions pour la candidature </a:t>
            </a:r>
            <a:br>
              <a:rPr lang="fr-FR" sz="2800" b="1" dirty="0" smtClean="0">
                <a:latin typeface="Times New Roman" pitchFamily="18" charset="0"/>
                <a:cs typeface="Times New Roman" pitchFamily="18" charset="0"/>
              </a:rPr>
            </a:br>
            <a:r>
              <a:rPr lang="fr-FR" sz="2800" b="1" dirty="0" smtClean="0">
                <a:latin typeface="Times New Roman" pitchFamily="18" charset="0"/>
                <a:cs typeface="Times New Roman" pitchFamily="18" charset="0"/>
              </a:rPr>
              <a:t>de Grenoble au label Ville d’art et d’histoire</a:t>
            </a:r>
            <a:br>
              <a:rPr lang="fr-FR" sz="2800" b="1" dirty="0" smtClean="0">
                <a:latin typeface="Times New Roman" pitchFamily="18" charset="0"/>
                <a:cs typeface="Times New Roman" pitchFamily="18" charset="0"/>
              </a:rPr>
            </a:br>
            <a:endParaRPr lang="fr-FR" sz="2400" dirty="0" smtClean="0">
              <a:latin typeface="Times New Roman" pitchFamily="18" charset="0"/>
              <a:cs typeface="Times New Roman" pitchFamily="18" charset="0"/>
            </a:endParaRPr>
          </a:p>
        </p:txBody>
      </p:sp>
      <p:pic>
        <p:nvPicPr>
          <p:cNvPr id="1026" name="Picture 2" descr="C:\Users\Marie-Claire\Documents\DOCUMENTS MCR\ASSOCIATIONS\SAINT_ROCH\2015_années 2015\2015_Evènements_visites 2015\04-15-15-Réunion_Mairie_Label_04-15\Réunion Mairie_15-04-15 _ Label ville art et histoire (4).jpg"/>
          <p:cNvPicPr>
            <a:picLocks noGrp="1" noChangeAspect="1" noChangeArrowheads="1"/>
          </p:cNvPicPr>
          <p:nvPr>
            <p:ph idx="1"/>
          </p:nvPr>
        </p:nvPicPr>
        <p:blipFill>
          <a:blip r:embed="rId2" cstate="print"/>
          <a:srcRect t="17362"/>
          <a:stretch>
            <a:fillRect/>
          </a:stretch>
        </p:blipFill>
        <p:spPr bwMode="auto">
          <a:xfrm>
            <a:off x="785786" y="1214422"/>
            <a:ext cx="7572428" cy="4693251"/>
          </a:xfrm>
          <a:prstGeom prst="snip2SameRect">
            <a:avLst/>
          </a:prstGeom>
          <a:noFill/>
        </p:spPr>
      </p:pic>
      <p:sp>
        <p:nvSpPr>
          <p:cNvPr id="5" name="ZoneTexte 4"/>
          <p:cNvSpPr txBox="1"/>
          <p:nvPr/>
        </p:nvSpPr>
        <p:spPr>
          <a:xfrm>
            <a:off x="785786" y="5929330"/>
            <a:ext cx="7858180" cy="369332"/>
          </a:xfrm>
          <a:prstGeom prst="rect">
            <a:avLst/>
          </a:prstGeom>
          <a:noFill/>
        </p:spPr>
        <p:txBody>
          <a:bodyPr wrap="square" rtlCol="0">
            <a:spAutoFit/>
          </a:bodyPr>
          <a:lstStyle/>
          <a:p>
            <a:r>
              <a:rPr lang="fr-FR" dirty="0" smtClean="0">
                <a:latin typeface="Times New Roman" pitchFamily="18" charset="0"/>
                <a:cs typeface="Times New Roman" pitchFamily="18" charset="0"/>
              </a:rPr>
              <a:t>Réunion du 15 avril 2015 à la Mairie de Grenoble</a:t>
            </a:r>
            <a:endParaRPr lang="fr-F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itchFamily="18" charset="0"/>
                <a:cs typeface="Times New Roman" pitchFamily="18" charset="0"/>
              </a:rPr>
              <a:t>Notre participation à la mise en place de la </a:t>
            </a:r>
            <a:br>
              <a:rPr lang="fr-FR" sz="2800" b="1" dirty="0" smtClean="0">
                <a:latin typeface="Times New Roman" pitchFamily="18" charset="0"/>
                <a:cs typeface="Times New Roman" pitchFamily="18" charset="0"/>
              </a:rPr>
            </a:br>
            <a:r>
              <a:rPr lang="fr-FR" sz="2800" b="1" dirty="0" smtClean="0">
                <a:latin typeface="Times New Roman" pitchFamily="18" charset="0"/>
                <a:cs typeface="Times New Roman" pitchFamily="18" charset="0"/>
              </a:rPr>
              <a:t>1</a:t>
            </a:r>
            <a:r>
              <a:rPr lang="fr-FR" sz="2800" b="1" baseline="30000" dirty="0" smtClean="0">
                <a:latin typeface="Times New Roman" pitchFamily="18" charset="0"/>
                <a:cs typeface="Times New Roman" pitchFamily="18" charset="0"/>
              </a:rPr>
              <a:t>ère</a:t>
            </a:r>
            <a:r>
              <a:rPr lang="fr-FR" sz="2800" b="1" dirty="0" smtClean="0">
                <a:latin typeface="Times New Roman" pitchFamily="18" charset="0"/>
                <a:cs typeface="Times New Roman" pitchFamily="18" charset="0"/>
              </a:rPr>
              <a:t> édition du Printemps des cimetières en 2016</a:t>
            </a:r>
            <a:endParaRPr lang="fr-FR" sz="2800" b="1" dirty="0">
              <a:latin typeface="Times New Roman" pitchFamily="18" charset="0"/>
              <a:cs typeface="Times New Roman" pitchFamily="18" charset="0"/>
            </a:endParaRPr>
          </a:p>
        </p:txBody>
      </p:sp>
      <p:sp>
        <p:nvSpPr>
          <p:cNvPr id="3" name="Espace réservé du contenu 2"/>
          <p:cNvSpPr>
            <a:spLocks noGrp="1"/>
          </p:cNvSpPr>
          <p:nvPr>
            <p:ph idx="1"/>
          </p:nvPr>
        </p:nvSpPr>
        <p:spPr>
          <a:xfrm>
            <a:off x="500034" y="1357298"/>
            <a:ext cx="8229600" cy="4929222"/>
          </a:xfrm>
        </p:spPr>
        <p:txBody>
          <a:bodyPr/>
          <a:lstStyle/>
          <a:p>
            <a:pPr marL="173038" indent="-173038"/>
            <a:r>
              <a:rPr lang="fr-FR" dirty="0" smtClean="0"/>
              <a:t> </a:t>
            </a:r>
            <a:r>
              <a:rPr lang="fr-FR" sz="2400" b="1" i="1" dirty="0" smtClean="0">
                <a:solidFill>
                  <a:schemeClr val="tx2"/>
                </a:solidFill>
                <a:latin typeface="Times New Roman" pitchFamily="18" charset="0"/>
                <a:ea typeface="+mj-ea"/>
                <a:cs typeface="Times New Roman" pitchFamily="18" charset="0"/>
              </a:rPr>
              <a:t>4 réunions de travail à Patrimoine </a:t>
            </a:r>
            <a:r>
              <a:rPr lang="fr-FR" sz="2400" b="1" i="1" dirty="0" err="1" smtClean="0">
                <a:solidFill>
                  <a:schemeClr val="tx2"/>
                </a:solidFill>
                <a:latin typeface="Times New Roman" pitchFamily="18" charset="0"/>
                <a:ea typeface="+mj-ea"/>
                <a:cs typeface="Times New Roman" pitchFamily="18" charset="0"/>
              </a:rPr>
              <a:t>Aurhalpin</a:t>
            </a:r>
            <a:r>
              <a:rPr lang="fr-FR" sz="2400" b="1" i="1" dirty="0" smtClean="0">
                <a:solidFill>
                  <a:schemeClr val="tx2"/>
                </a:solidFill>
                <a:latin typeface="Times New Roman" pitchFamily="18" charset="0"/>
                <a:ea typeface="+mj-ea"/>
                <a:cs typeface="Times New Roman" pitchFamily="18" charset="0"/>
              </a:rPr>
              <a:t> à Lyon</a:t>
            </a:r>
            <a:endParaRPr lang="fr-FR" sz="2400" b="1" i="1" dirty="0">
              <a:solidFill>
                <a:schemeClr val="tx2"/>
              </a:solidFill>
              <a:latin typeface="Times New Roman" pitchFamily="18" charset="0"/>
              <a:ea typeface="+mj-ea"/>
              <a:cs typeface="Times New Roman" pitchFamily="18" charset="0"/>
            </a:endParaRPr>
          </a:p>
        </p:txBody>
      </p:sp>
      <p:pic>
        <p:nvPicPr>
          <p:cNvPr id="12" name="Image 11" descr="Réunion Copil_pra_22-05-15 (4).JPG"/>
          <p:cNvPicPr>
            <a:picLocks noChangeAspect="1"/>
          </p:cNvPicPr>
          <p:nvPr/>
        </p:nvPicPr>
        <p:blipFill>
          <a:blip r:embed="rId2" cstate="print">
            <a:lum bright="20000" contrast="20000"/>
          </a:blip>
          <a:srcRect t="9744"/>
          <a:stretch>
            <a:fillRect/>
          </a:stretch>
        </p:blipFill>
        <p:spPr>
          <a:xfrm>
            <a:off x="928662" y="2071678"/>
            <a:ext cx="7000892" cy="4134763"/>
          </a:xfrm>
          <a:prstGeom prst="round2DiagRect">
            <a:avLst/>
          </a:prstGeom>
        </p:spPr>
      </p:pic>
      <p:sp>
        <p:nvSpPr>
          <p:cNvPr id="13" name="ZoneTexte 12"/>
          <p:cNvSpPr txBox="1"/>
          <p:nvPr/>
        </p:nvSpPr>
        <p:spPr>
          <a:xfrm>
            <a:off x="928662" y="6215082"/>
            <a:ext cx="7000924" cy="369332"/>
          </a:xfrm>
          <a:prstGeom prst="rect">
            <a:avLst/>
          </a:prstGeom>
          <a:noFill/>
        </p:spPr>
        <p:txBody>
          <a:bodyPr wrap="square" rtlCol="0">
            <a:spAutoFit/>
          </a:bodyPr>
          <a:lstStyle/>
          <a:p>
            <a:r>
              <a:rPr lang="fr-FR" dirty="0" smtClean="0">
                <a:latin typeface="Times New Roman" pitchFamily="18" charset="0"/>
                <a:cs typeface="Times New Roman" pitchFamily="18" charset="0"/>
              </a:rPr>
              <a:t>Réunion du 22 mai 2015 au Fort de </a:t>
            </a:r>
            <a:r>
              <a:rPr lang="fr-FR" dirty="0" err="1" smtClean="0">
                <a:latin typeface="Times New Roman" pitchFamily="18" charset="0"/>
                <a:cs typeface="Times New Roman" pitchFamily="18" charset="0"/>
              </a:rPr>
              <a:t>Vaise</a:t>
            </a:r>
            <a:r>
              <a:rPr lang="fr-FR" dirty="0" smtClean="0">
                <a:latin typeface="Times New Roman" pitchFamily="18" charset="0"/>
                <a:cs typeface="Times New Roman" pitchFamily="18" charset="0"/>
              </a:rPr>
              <a:t> à Lyon </a:t>
            </a:r>
            <a:endParaRPr lang="fr-FR"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5400" i="1" dirty="0" smtClean="0">
                <a:solidFill>
                  <a:schemeClr val="tx1"/>
                </a:solidFill>
                <a:latin typeface="Times New Roman" pitchFamily="18" charset="0"/>
                <a:ea typeface="+mn-ea"/>
                <a:cs typeface="+mn-cs"/>
              </a:rPr>
              <a:t>Hommage</a:t>
            </a:r>
            <a:endParaRPr lang="fr-FR" sz="5400" i="1" dirty="0">
              <a:solidFill>
                <a:schemeClr val="tx1"/>
              </a:solidFill>
              <a:latin typeface="Times New Roman" pitchFamily="18" charset="0"/>
              <a:ea typeface="+mn-ea"/>
              <a:cs typeface="+mn-cs"/>
            </a:endParaRPr>
          </a:p>
        </p:txBody>
      </p:sp>
      <p:sp>
        <p:nvSpPr>
          <p:cNvPr id="4" name="Titre 1"/>
          <p:cNvSpPr>
            <a:spLocks noGrp="1"/>
          </p:cNvSpPr>
          <p:nvPr>
            <p:ph idx="1"/>
          </p:nvPr>
        </p:nvSpPr>
        <p:spPr>
          <a:xfrm>
            <a:off x="3571868" y="1600201"/>
            <a:ext cx="5114932" cy="2828932"/>
          </a:xfrm>
        </p:spPr>
        <p:txBody>
          <a:bodyPr/>
          <a:lstStyle/>
          <a:p>
            <a:pPr algn="r">
              <a:spcBef>
                <a:spcPts val="1200"/>
              </a:spcBef>
              <a:buNone/>
            </a:pPr>
            <a:r>
              <a:rPr lang="fr-FR" sz="3600" b="1" i="1" dirty="0" smtClean="0">
                <a:latin typeface="Times New Roman" pitchFamily="18" charset="0"/>
              </a:rPr>
              <a:t>À Franck COURTOIS</a:t>
            </a:r>
            <a:r>
              <a:rPr lang="fr-FR" sz="3600" b="1" i="1" dirty="0" smtClean="0">
                <a:solidFill>
                  <a:schemeClr val="tx1"/>
                </a:solidFill>
                <a:latin typeface="Times New Roman" pitchFamily="18" charset="0"/>
                <a:ea typeface="+mn-ea"/>
                <a:cs typeface="+mn-cs"/>
              </a:rPr>
              <a:t/>
            </a:r>
            <a:br>
              <a:rPr lang="fr-FR" sz="3600" b="1" i="1" dirty="0" smtClean="0">
                <a:solidFill>
                  <a:schemeClr val="tx1"/>
                </a:solidFill>
                <a:latin typeface="Times New Roman" pitchFamily="18" charset="0"/>
                <a:ea typeface="+mn-ea"/>
                <a:cs typeface="+mn-cs"/>
              </a:rPr>
            </a:br>
            <a:r>
              <a:rPr lang="fr-FR" sz="3600" b="1" i="1" dirty="0" smtClean="0">
                <a:solidFill>
                  <a:schemeClr val="tx1"/>
                </a:solidFill>
                <a:latin typeface="Maiandra GD" pitchFamily="34" charset="0"/>
                <a:ea typeface="+mn-ea"/>
                <a:cs typeface="+mn-cs"/>
              </a:rPr>
              <a:t/>
            </a:r>
            <a:br>
              <a:rPr lang="fr-FR" sz="3600" b="1" i="1" dirty="0" smtClean="0">
                <a:solidFill>
                  <a:schemeClr val="tx1"/>
                </a:solidFill>
                <a:latin typeface="Maiandra GD" pitchFamily="34" charset="0"/>
                <a:ea typeface="+mn-ea"/>
                <a:cs typeface="+mn-cs"/>
              </a:rPr>
            </a:br>
            <a:r>
              <a:rPr lang="fr-FR" sz="2800" i="1" dirty="0" smtClean="0">
                <a:solidFill>
                  <a:schemeClr val="tx1"/>
                </a:solidFill>
                <a:latin typeface="Times New Roman" pitchFamily="18" charset="0"/>
                <a:ea typeface="+mn-ea"/>
                <a:cs typeface="+mn-cs"/>
              </a:rPr>
              <a:t>Président de l’Association Patrimoine et Développement du Grand Grenoble</a:t>
            </a:r>
            <a:r>
              <a:rPr lang="fr-FR" sz="3200" dirty="0" smtClean="0"/>
              <a:t/>
            </a:r>
            <a:br>
              <a:rPr lang="fr-FR" sz="3200" dirty="0" smtClean="0"/>
            </a:br>
            <a:endParaRPr lang="fr-FR" sz="3200" dirty="0"/>
          </a:p>
        </p:txBody>
      </p:sp>
      <p:sp>
        <p:nvSpPr>
          <p:cNvPr id="5" name="ZoneTexte 4"/>
          <p:cNvSpPr txBox="1"/>
          <p:nvPr/>
        </p:nvSpPr>
        <p:spPr>
          <a:xfrm>
            <a:off x="4000496" y="4643446"/>
            <a:ext cx="4786346" cy="1077218"/>
          </a:xfrm>
          <a:prstGeom prst="rect">
            <a:avLst/>
          </a:prstGeom>
          <a:noFill/>
        </p:spPr>
        <p:txBody>
          <a:bodyPr wrap="square" rtlCol="0">
            <a:spAutoFit/>
          </a:bodyPr>
          <a:lstStyle/>
          <a:p>
            <a:pPr algn="r"/>
            <a:r>
              <a:rPr lang="fr-FR" sz="3200" i="1" dirty="0" smtClean="0">
                <a:latin typeface="Times New Roman" pitchFamily="18" charset="0"/>
                <a:cs typeface="+mn-cs"/>
              </a:rPr>
              <a:t>qui nous a quittés le </a:t>
            </a:r>
            <a:br>
              <a:rPr lang="fr-FR" sz="3200" i="1" dirty="0" smtClean="0">
                <a:latin typeface="Times New Roman" pitchFamily="18" charset="0"/>
                <a:cs typeface="+mn-cs"/>
              </a:rPr>
            </a:br>
            <a:r>
              <a:rPr lang="fr-FR" sz="3200" i="1" dirty="0" smtClean="0">
                <a:latin typeface="Times New Roman" pitchFamily="18" charset="0"/>
                <a:cs typeface="+mn-cs"/>
              </a:rPr>
              <a:t>3 juillet 2015</a:t>
            </a:r>
          </a:p>
        </p:txBody>
      </p:sp>
      <p:sp>
        <p:nvSpPr>
          <p:cNvPr id="7" name="ZoneTexte 6"/>
          <p:cNvSpPr txBox="1"/>
          <p:nvPr/>
        </p:nvSpPr>
        <p:spPr>
          <a:xfrm>
            <a:off x="785786" y="1714488"/>
            <a:ext cx="3143272" cy="369332"/>
          </a:xfrm>
          <a:prstGeom prst="rect">
            <a:avLst/>
          </a:prstGeom>
          <a:noFill/>
        </p:spPr>
        <p:txBody>
          <a:bodyPr wrap="square" rtlCol="0">
            <a:spAutoFit/>
          </a:bodyPr>
          <a:lstStyle/>
          <a:p>
            <a:endParaRPr lang="fr-FR" dirty="0"/>
          </a:p>
        </p:txBody>
      </p:sp>
      <p:pic>
        <p:nvPicPr>
          <p:cNvPr id="17" name="Image 16" descr="2013.11.24 165.JPG"/>
          <p:cNvPicPr>
            <a:picLocks noChangeAspect="1"/>
          </p:cNvPicPr>
          <p:nvPr/>
        </p:nvPicPr>
        <p:blipFill>
          <a:blip r:embed="rId2" cstate="print"/>
          <a:stretch>
            <a:fillRect/>
          </a:stretch>
        </p:blipFill>
        <p:spPr>
          <a:xfrm>
            <a:off x="550636" y="1714488"/>
            <a:ext cx="3102185" cy="3857652"/>
          </a:xfrm>
          <a:prstGeom prst="round1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i="1" dirty="0" smtClean="0">
                <a:solidFill>
                  <a:srgbClr val="008080"/>
                </a:solidFill>
                <a:latin typeface="Century Gothic" pitchFamily="34" charset="0"/>
              </a:rPr>
              <a:t>Le Printemps des cimetières </a:t>
            </a:r>
            <a:r>
              <a:rPr lang="fr-FR" b="1" i="1" dirty="0" smtClean="0"/>
              <a:t/>
            </a:r>
            <a:br>
              <a:rPr lang="fr-FR" b="1" i="1" dirty="0" smtClean="0"/>
            </a:br>
            <a:r>
              <a:rPr lang="fr-FR" sz="2000" i="1" dirty="0" smtClean="0">
                <a:latin typeface="Century Gothic" pitchFamily="34" charset="0"/>
              </a:rPr>
              <a:t>Rendez-vous</a:t>
            </a:r>
            <a:r>
              <a:rPr lang="fr-FR" sz="2000" i="1" dirty="0" smtClean="0">
                <a:latin typeface="Century Gothic" pitchFamily="34" charset="0"/>
              </a:rPr>
              <a:t> au </a:t>
            </a:r>
            <a:r>
              <a:rPr lang="fr-FR" sz="2000" i="1" dirty="0" err="1" smtClean="0">
                <a:latin typeface="Century Gothic" pitchFamily="34" charset="0"/>
              </a:rPr>
              <a:t>coeur</a:t>
            </a:r>
            <a:r>
              <a:rPr lang="fr-FR" sz="2000" i="1" dirty="0" smtClean="0">
                <a:latin typeface="Century Gothic" pitchFamily="34" charset="0"/>
              </a:rPr>
              <a:t> des jardins de pierre... </a:t>
            </a:r>
            <a:endParaRPr lang="fr-FR" sz="2000" dirty="0">
              <a:latin typeface="Century Gothic" pitchFamily="34" charset="0"/>
            </a:endParaRPr>
          </a:p>
        </p:txBody>
      </p:sp>
      <p:pic>
        <p:nvPicPr>
          <p:cNvPr id="3074" name="Picture 2"/>
          <p:cNvPicPr>
            <a:picLocks noChangeAspect="1" noChangeArrowheads="1"/>
          </p:cNvPicPr>
          <p:nvPr/>
        </p:nvPicPr>
        <p:blipFill>
          <a:blip r:embed="rId2"/>
          <a:srcRect l="10762" t="4688" r="13903" b="9375"/>
          <a:stretch>
            <a:fillRect/>
          </a:stretch>
        </p:blipFill>
        <p:spPr bwMode="auto">
          <a:xfrm>
            <a:off x="0" y="1214421"/>
            <a:ext cx="4857752" cy="5452579"/>
          </a:xfrm>
          <a:prstGeom prst="rect">
            <a:avLst/>
          </a:prstGeom>
          <a:noFill/>
          <a:ln w="9525">
            <a:noFill/>
            <a:miter lim="800000"/>
            <a:headEnd/>
            <a:tailEnd/>
          </a:ln>
          <a:effectLst/>
        </p:spPr>
      </p:pic>
      <p:sp>
        <p:nvSpPr>
          <p:cNvPr id="5" name="Rectangle 4"/>
          <p:cNvSpPr/>
          <p:nvPr/>
        </p:nvSpPr>
        <p:spPr>
          <a:xfrm>
            <a:off x="4714876" y="1857364"/>
            <a:ext cx="3857652" cy="861774"/>
          </a:xfrm>
          <a:prstGeom prst="rect">
            <a:avLst/>
          </a:prstGeom>
        </p:spPr>
        <p:txBody>
          <a:bodyPr wrap="square">
            <a:spAutoFit/>
          </a:bodyPr>
          <a:lstStyle/>
          <a:p>
            <a:endParaRPr lang="fr-FR" dirty="0" smtClean="0"/>
          </a:p>
          <a:p>
            <a:r>
              <a:rPr lang="fr-FR" sz="3200" b="1" dirty="0" smtClean="0">
                <a:latin typeface="Century Gothic" pitchFamily="34" charset="0"/>
              </a:rPr>
              <a:t> D</a:t>
            </a:r>
            <a:r>
              <a:rPr lang="fr-FR" sz="2400" dirty="0" smtClean="0">
                <a:latin typeface="Century Gothic" pitchFamily="34" charset="0"/>
              </a:rPr>
              <a:t>ossier de participation </a:t>
            </a:r>
            <a:endParaRPr lang="fr-FR" sz="2400" dirty="0">
              <a:latin typeface="Century Gothic" pitchFamily="34" charset="0"/>
            </a:endParaRPr>
          </a:p>
        </p:txBody>
      </p:sp>
      <p:sp>
        <p:nvSpPr>
          <p:cNvPr id="6" name="Rectangle 5"/>
          <p:cNvSpPr/>
          <p:nvPr/>
        </p:nvSpPr>
        <p:spPr>
          <a:xfrm>
            <a:off x="4857752" y="2786058"/>
            <a:ext cx="2834430" cy="400110"/>
          </a:xfrm>
          <a:prstGeom prst="rect">
            <a:avLst/>
          </a:prstGeom>
        </p:spPr>
        <p:txBody>
          <a:bodyPr wrap="none">
            <a:spAutoFit/>
          </a:bodyPr>
          <a:lstStyle/>
          <a:p>
            <a:r>
              <a:rPr lang="fr-FR" sz="2000" dirty="0" smtClean="0">
                <a:latin typeface="Century Gothic" pitchFamily="34" charset="0"/>
              </a:rPr>
              <a:t>La Charte de qualité </a:t>
            </a:r>
            <a:endParaRPr lang="fr-FR" sz="2000" dirty="0">
              <a:latin typeface="Century Gothic" pitchFamily="34" charset="0"/>
            </a:endParaRPr>
          </a:p>
        </p:txBody>
      </p:sp>
      <p:sp>
        <p:nvSpPr>
          <p:cNvPr id="7" name="Rectangle 6"/>
          <p:cNvSpPr/>
          <p:nvPr/>
        </p:nvSpPr>
        <p:spPr>
          <a:xfrm>
            <a:off x="5143504" y="3286124"/>
            <a:ext cx="3500462" cy="646331"/>
          </a:xfrm>
          <a:prstGeom prst="rect">
            <a:avLst/>
          </a:prstGeom>
        </p:spPr>
        <p:txBody>
          <a:bodyPr wrap="square">
            <a:spAutoFit/>
          </a:bodyPr>
          <a:lstStyle/>
          <a:p>
            <a:r>
              <a:rPr lang="fr-FR" i="1" dirty="0" smtClean="0">
                <a:latin typeface="Century Gothic" pitchFamily="34" charset="0"/>
              </a:rPr>
              <a:t>Les objectifs du Printemps des cimetières </a:t>
            </a:r>
            <a:endParaRPr lang="fr-FR" dirty="0">
              <a:latin typeface="Century Gothic" pitchFamily="34" charset="0"/>
            </a:endParaRPr>
          </a:p>
        </p:txBody>
      </p:sp>
      <p:sp>
        <p:nvSpPr>
          <p:cNvPr id="8" name="Rectangle 7"/>
          <p:cNvSpPr/>
          <p:nvPr/>
        </p:nvSpPr>
        <p:spPr>
          <a:xfrm>
            <a:off x="5143504" y="4071942"/>
            <a:ext cx="3857652" cy="923330"/>
          </a:xfrm>
          <a:prstGeom prst="rect">
            <a:avLst/>
          </a:prstGeom>
        </p:spPr>
        <p:txBody>
          <a:bodyPr wrap="square">
            <a:spAutoFit/>
          </a:bodyPr>
          <a:lstStyle/>
          <a:p>
            <a:r>
              <a:rPr lang="fr-FR" i="1" dirty="0" smtClean="0">
                <a:latin typeface="Century Gothic" pitchFamily="34" charset="0"/>
              </a:rPr>
              <a:t>Les fondamentaux pour une bonne organisation du Printemps des Cimetières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28596" y="214290"/>
            <a:ext cx="8229600" cy="928694"/>
          </a:xfrm>
        </p:spPr>
        <p:txBody>
          <a:bodyPr/>
          <a:lstStyle/>
          <a:p>
            <a:r>
              <a:rPr lang="fr-FR" sz="3600" b="1" i="1" dirty="0" smtClean="0">
                <a:latin typeface="Times New Roman" pitchFamily="18" charset="0"/>
                <a:cs typeface="Times New Roman" pitchFamily="18" charset="0"/>
              </a:rPr>
              <a:t>Salon du régionalisme alpin 2015</a:t>
            </a:r>
            <a:br>
              <a:rPr lang="fr-FR" sz="3600" b="1" i="1" dirty="0" smtClean="0">
                <a:latin typeface="Times New Roman" pitchFamily="18" charset="0"/>
                <a:cs typeface="Times New Roman" pitchFamily="18" charset="0"/>
              </a:rPr>
            </a:br>
            <a:r>
              <a:rPr lang="fr-FR" sz="2400" b="1" i="1" dirty="0" smtClean="0">
                <a:latin typeface="Times New Roman" pitchFamily="18" charset="0"/>
                <a:cs typeface="Times New Roman" pitchFamily="18" charset="0"/>
              </a:rPr>
              <a:t>13 – 14 et 15 novembre</a:t>
            </a:r>
            <a:endParaRPr lang="fr-FR" sz="2400" b="1" i="1" dirty="0">
              <a:latin typeface="Times New Roman" pitchFamily="18" charset="0"/>
              <a:cs typeface="Times New Roman" pitchFamily="18" charset="0"/>
            </a:endParaRPr>
          </a:p>
        </p:txBody>
      </p:sp>
      <p:pic>
        <p:nvPicPr>
          <p:cNvPr id="1026" name="Picture 2" descr="C:\Users\Marie-Claire\Documents\DOCUMENTS MCR\ASSOCIATIONS\SAINT_ROCH\2016_année 2016\ASSEMBLEE GENERALE\Illustrations rapport AG\2015_Evènements_visites 2015\11_13-14-15_15-Salon du Livre\Ass.StRoch2.jpg"/>
          <p:cNvPicPr>
            <a:picLocks noChangeAspect="1" noChangeArrowheads="1"/>
          </p:cNvPicPr>
          <p:nvPr/>
        </p:nvPicPr>
        <p:blipFill>
          <a:blip r:embed="rId3"/>
          <a:srcRect r="21970"/>
          <a:stretch>
            <a:fillRect/>
          </a:stretch>
        </p:blipFill>
        <p:spPr bwMode="auto">
          <a:xfrm>
            <a:off x="214282" y="1285860"/>
            <a:ext cx="4214842" cy="4049554"/>
          </a:xfrm>
          <a:prstGeom prst="flowChartAlternateProcess">
            <a:avLst/>
          </a:prstGeom>
          <a:noFill/>
        </p:spPr>
      </p:pic>
      <p:sp>
        <p:nvSpPr>
          <p:cNvPr id="9" name="ZoneTexte 8"/>
          <p:cNvSpPr txBox="1"/>
          <p:nvPr/>
        </p:nvSpPr>
        <p:spPr>
          <a:xfrm>
            <a:off x="214282" y="5572140"/>
            <a:ext cx="8643998" cy="584775"/>
          </a:xfrm>
          <a:prstGeom prst="rect">
            <a:avLst/>
          </a:prstGeom>
          <a:noFill/>
        </p:spPr>
        <p:txBody>
          <a:bodyPr wrap="square" rtlCol="0">
            <a:spAutoFit/>
          </a:bodyPr>
          <a:lstStyle/>
          <a:p>
            <a:r>
              <a:rPr lang="fr-FR" sz="2800" i="1" dirty="0" smtClean="0">
                <a:latin typeface="Times New Roman" pitchFamily="18" charset="0"/>
                <a:cs typeface="Times New Roman" pitchFamily="18" charset="0"/>
              </a:rPr>
              <a:t>Un beau stand, une bonne ambiance</a:t>
            </a:r>
            <a:r>
              <a:rPr lang="fr-FR" sz="3200" dirty="0" smtClean="0"/>
              <a:t>….</a:t>
            </a:r>
            <a:endParaRPr lang="fr-FR" sz="3200" dirty="0"/>
          </a:p>
        </p:txBody>
      </p:sp>
      <p:pic>
        <p:nvPicPr>
          <p:cNvPr id="11" name="Picture 2" descr="C:\Users\Marie-Claire\Documents\DOCUMENTS MCR\ASSOCIATIONS\SAINT_ROCH\2016_année 2016\ASSEMBLEE GENERALE\Illustrations rapport AG\2015_Evènements_visites 2015\11_13-14-15_15-Salon du Livre\2015.11.14 002.JPG"/>
          <p:cNvPicPr>
            <a:picLocks noGrp="1" noChangeAspect="1" noChangeArrowheads="1"/>
          </p:cNvPicPr>
          <p:nvPr>
            <p:ph idx="1"/>
          </p:nvPr>
        </p:nvPicPr>
        <p:blipFill>
          <a:blip r:embed="rId4" cstate="print">
            <a:lum bright="10000"/>
          </a:blip>
          <a:srcRect l="13873" r="23163" b="10031"/>
          <a:stretch>
            <a:fillRect/>
          </a:stretch>
        </p:blipFill>
        <p:spPr bwMode="auto">
          <a:xfrm>
            <a:off x="4643438" y="1285860"/>
            <a:ext cx="4357718" cy="4071966"/>
          </a:xfrm>
          <a:prstGeom prst="flowChartAlternateProcess">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3929090" cy="868346"/>
          </a:xfrm>
        </p:spPr>
        <p:txBody>
          <a:bodyPr/>
          <a:lstStyle/>
          <a:p>
            <a:pPr algn="l"/>
            <a:r>
              <a:rPr lang="fr-FR" sz="2400" i="1" dirty="0" smtClean="0">
                <a:latin typeface="Times New Roman" pitchFamily="18" charset="0"/>
                <a:cs typeface="Times New Roman" pitchFamily="18" charset="0"/>
              </a:rPr>
              <a:t>Une mobilisation des membres du C. A. motivés</a:t>
            </a:r>
            <a:endParaRPr lang="fr-FR" sz="2400" i="1" dirty="0">
              <a:latin typeface="Times New Roman" pitchFamily="18" charset="0"/>
              <a:cs typeface="Times New Roman" pitchFamily="18" charset="0"/>
            </a:endParaRPr>
          </a:p>
        </p:txBody>
      </p:sp>
      <p:pic>
        <p:nvPicPr>
          <p:cNvPr id="2051" name="Picture 3" descr="C:\Users\Marie-Claire\Documents\DOCUMENTS MCR\ASSOCIATIONS\SAINT_ROCH\2016_année 2016\ASSEMBLEE GENERALE\Illustrations rapport AG\2015_Evènements_visites 2015\11_13-14-15_15-Salon du Livre\2015.11.15 033.JPG"/>
          <p:cNvPicPr>
            <a:picLocks noGrp="1" noChangeAspect="1" noChangeArrowheads="1"/>
          </p:cNvPicPr>
          <p:nvPr>
            <p:ph idx="1"/>
          </p:nvPr>
        </p:nvPicPr>
        <p:blipFill>
          <a:blip r:embed="rId2" cstate="print">
            <a:lum bright="10000"/>
          </a:blip>
          <a:srcRect l="9544" r="22587"/>
          <a:stretch>
            <a:fillRect/>
          </a:stretch>
        </p:blipFill>
        <p:spPr bwMode="auto">
          <a:xfrm>
            <a:off x="4357686" y="714356"/>
            <a:ext cx="4572032" cy="4525963"/>
          </a:xfrm>
          <a:prstGeom prst="round2SameRect">
            <a:avLst/>
          </a:prstGeom>
          <a:noFill/>
        </p:spPr>
      </p:pic>
      <p:pic>
        <p:nvPicPr>
          <p:cNvPr id="2052" name="Picture 4" descr="C:\Users\Marie-Claire\Documents\DOCUMENTS MCR\ASSOCIATIONS\SAINT_ROCH\2016_année 2016\ASSEMBLEE GENERALE\Illustrations rapport AG\2015_Evènements_visites 2015\11_13-14-15_15-Salon du Livre\2015.11.15 084.JPG"/>
          <p:cNvPicPr>
            <a:picLocks noChangeAspect="1" noChangeArrowheads="1"/>
          </p:cNvPicPr>
          <p:nvPr/>
        </p:nvPicPr>
        <p:blipFill>
          <a:blip r:embed="rId3" cstate="print">
            <a:lum bright="10000"/>
          </a:blip>
          <a:srcRect l="20744" r="11840"/>
          <a:stretch>
            <a:fillRect/>
          </a:stretch>
        </p:blipFill>
        <p:spPr bwMode="auto">
          <a:xfrm>
            <a:off x="285720" y="1214422"/>
            <a:ext cx="3714776" cy="3600000"/>
          </a:xfrm>
          <a:prstGeom prst="roundRect">
            <a:avLst/>
          </a:prstGeom>
          <a:noFill/>
        </p:spPr>
      </p:pic>
      <p:sp>
        <p:nvSpPr>
          <p:cNvPr id="9" name="ZoneTexte 8"/>
          <p:cNvSpPr txBox="1"/>
          <p:nvPr/>
        </p:nvSpPr>
        <p:spPr>
          <a:xfrm>
            <a:off x="214282" y="4929198"/>
            <a:ext cx="4143404" cy="461665"/>
          </a:xfrm>
          <a:prstGeom prst="rect">
            <a:avLst/>
          </a:prstGeom>
          <a:noFill/>
        </p:spPr>
        <p:txBody>
          <a:bodyPr wrap="square" rtlCol="0">
            <a:spAutoFit/>
          </a:bodyPr>
          <a:lstStyle/>
          <a:p>
            <a:r>
              <a:rPr lang="fr-FR" sz="2400" i="1" dirty="0" smtClean="0">
                <a:solidFill>
                  <a:schemeClr val="tx2"/>
                </a:solidFill>
                <a:latin typeface="Times New Roman" pitchFamily="18" charset="0"/>
                <a:ea typeface="+mj-ea"/>
                <a:cs typeface="Times New Roman" pitchFamily="18" charset="0"/>
              </a:rPr>
              <a:t>Un buffet pour la convivialité… </a:t>
            </a:r>
          </a:p>
        </p:txBody>
      </p:sp>
      <p:sp>
        <p:nvSpPr>
          <p:cNvPr id="11" name="Espace réservé du contenu 2"/>
          <p:cNvSpPr txBox="1">
            <a:spLocks/>
          </p:cNvSpPr>
          <p:nvPr/>
        </p:nvSpPr>
        <p:spPr bwMode="auto">
          <a:xfrm>
            <a:off x="642910" y="5643578"/>
            <a:ext cx="8001056" cy="76944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lvl="0" indent="-342900" algn="ctr" defTabSz="914400" rtl="0" eaLnBrk="0" fontAlgn="base" latinLnBrk="0" hangingPunct="0">
              <a:lnSpc>
                <a:spcPct val="100000"/>
              </a:lnSpc>
              <a:spcBef>
                <a:spcPct val="20000"/>
              </a:spcBef>
              <a:spcAft>
                <a:spcPct val="0"/>
              </a:spcAft>
              <a:buClrTx/>
              <a:buSzTx/>
              <a:tabLst/>
              <a:defRPr/>
            </a:pPr>
            <a:r>
              <a:rPr lang="fr-FR" sz="2000" i="1" dirty="0" smtClean="0">
                <a:solidFill>
                  <a:schemeClr val="tx2"/>
                </a:solidFill>
                <a:latin typeface="Times New Roman" pitchFamily="18" charset="0"/>
                <a:ea typeface="+mj-ea"/>
                <a:cs typeface="Times New Roman" pitchFamily="18" charset="0"/>
              </a:rPr>
              <a:t>Mais un bilan déficitaire …..</a:t>
            </a:r>
          </a:p>
          <a:p>
            <a:pPr marL="342900" lvl="0" indent="-342900" algn="ctr" eaLnBrk="0" hangingPunct="0">
              <a:spcBef>
                <a:spcPct val="20000"/>
              </a:spcBef>
              <a:defRPr/>
            </a:pPr>
            <a:r>
              <a:rPr lang="fr-FR" sz="2000" i="1" dirty="0" smtClean="0">
                <a:solidFill>
                  <a:schemeClr val="tx2"/>
                </a:solidFill>
                <a:latin typeface="Times New Roman" pitchFamily="18" charset="0"/>
                <a:ea typeface="+mj-ea"/>
                <a:cs typeface="Times New Roman" pitchFamily="18" charset="0"/>
              </a:rPr>
              <a:t>Dépenses : 147 €  + Recettes : 105, 00 €  = un déficit de 42 €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00034" y="0"/>
            <a:ext cx="8372476" cy="857256"/>
          </a:xfrm>
        </p:spPr>
        <p:txBody>
          <a:bodyPr/>
          <a:lstStyle/>
          <a:p>
            <a:r>
              <a:rPr lang="fr-FR" sz="4000" b="1" dirty="0" smtClean="0">
                <a:latin typeface="Times New Roman" pitchFamily="18" charset="0"/>
                <a:cs typeface="Times New Roman" pitchFamily="18" charset="0"/>
              </a:rPr>
              <a:t>Les restaurations de tombes réalisées </a:t>
            </a:r>
            <a:endParaRPr lang="fr-FR" sz="4000" dirty="0"/>
          </a:p>
        </p:txBody>
      </p:sp>
      <p:sp>
        <p:nvSpPr>
          <p:cNvPr id="6" name="Titre 1"/>
          <p:cNvSpPr>
            <a:spLocks noGrp="1"/>
          </p:cNvSpPr>
          <p:nvPr>
            <p:ph idx="1"/>
          </p:nvPr>
        </p:nvSpPr>
        <p:spPr>
          <a:xfrm>
            <a:off x="214282" y="785794"/>
            <a:ext cx="8658228" cy="5072098"/>
          </a:xfrm>
        </p:spPr>
        <p:txBody>
          <a:bodyPr/>
          <a:lstStyle/>
          <a:p>
            <a:pPr algn="ctr">
              <a:spcAft>
                <a:spcPts val="1200"/>
              </a:spcAft>
              <a:buNone/>
            </a:pPr>
            <a:r>
              <a:rPr lang="fr-FR" sz="3600" b="1" i="1" dirty="0" smtClean="0">
                <a:latin typeface="Times New Roman" pitchFamily="18" charset="0"/>
                <a:cs typeface="Times New Roman" pitchFamily="18" charset="0"/>
              </a:rPr>
              <a:t>La tombe d’Augustine Gandolfo</a:t>
            </a:r>
          </a:p>
        </p:txBody>
      </p:sp>
      <p:sp>
        <p:nvSpPr>
          <p:cNvPr id="8" name="ZoneTexte 7"/>
          <p:cNvSpPr txBox="1"/>
          <p:nvPr/>
        </p:nvSpPr>
        <p:spPr>
          <a:xfrm>
            <a:off x="4643438" y="6072206"/>
            <a:ext cx="4357686" cy="523220"/>
          </a:xfrm>
          <a:prstGeom prst="rect">
            <a:avLst/>
          </a:prstGeom>
          <a:noFill/>
        </p:spPr>
        <p:txBody>
          <a:bodyPr wrap="square" rtlCol="0">
            <a:spAutoFit/>
          </a:bodyPr>
          <a:lstStyle/>
          <a:p>
            <a:pPr algn="ctr"/>
            <a:r>
              <a:rPr lang="fr-FR" sz="1400" b="1" i="1" dirty="0" smtClean="0">
                <a:latin typeface="Times New Roman" pitchFamily="18" charset="0"/>
                <a:cs typeface="Times New Roman" pitchFamily="18" charset="0"/>
              </a:rPr>
              <a:t>Le financement de la restauration a été assuré par</a:t>
            </a:r>
          </a:p>
          <a:p>
            <a:pPr algn="ctr"/>
            <a:r>
              <a:rPr lang="fr-FR" sz="1400" b="1" i="1" dirty="0" smtClean="0">
                <a:latin typeface="Times New Roman" pitchFamily="18" charset="0"/>
                <a:cs typeface="Times New Roman" pitchFamily="18" charset="0"/>
              </a:rPr>
              <a:t>la Direction des cimetières</a:t>
            </a:r>
            <a:endParaRPr lang="fr-FR" sz="1400" b="1" i="1" dirty="0">
              <a:latin typeface="Times New Roman" pitchFamily="18" charset="0"/>
              <a:cs typeface="Times New Roman" pitchFamily="18" charset="0"/>
            </a:endParaRPr>
          </a:p>
        </p:txBody>
      </p:sp>
      <p:pic>
        <p:nvPicPr>
          <p:cNvPr id="3075" name="Picture 3" descr="G:\SEPULTURES_portraits_par-nom\Gandolfo Augustine\Tombe St-Roch\DSC07467.JPG"/>
          <p:cNvPicPr>
            <a:picLocks noChangeAspect="1" noChangeArrowheads="1"/>
          </p:cNvPicPr>
          <p:nvPr/>
        </p:nvPicPr>
        <p:blipFill>
          <a:blip r:embed="rId2" cstate="print"/>
          <a:srcRect l="5889" t="37334" r="23438" b="13596"/>
          <a:stretch>
            <a:fillRect/>
          </a:stretch>
        </p:blipFill>
        <p:spPr bwMode="auto">
          <a:xfrm>
            <a:off x="857224" y="1571612"/>
            <a:ext cx="3643338" cy="3805264"/>
          </a:xfrm>
          <a:prstGeom prst="rect">
            <a:avLst/>
          </a:prstGeom>
          <a:noFill/>
        </p:spPr>
      </p:pic>
      <p:sp>
        <p:nvSpPr>
          <p:cNvPr id="12" name="ZoneTexte 11"/>
          <p:cNvSpPr txBox="1"/>
          <p:nvPr/>
        </p:nvSpPr>
        <p:spPr>
          <a:xfrm>
            <a:off x="285720" y="5072074"/>
            <a:ext cx="928694" cy="307777"/>
          </a:xfrm>
          <a:prstGeom prst="rect">
            <a:avLst/>
          </a:prstGeom>
          <a:noFill/>
        </p:spPr>
        <p:txBody>
          <a:bodyPr wrap="square" rtlCol="0">
            <a:spAutoFit/>
          </a:bodyPr>
          <a:lstStyle/>
          <a:p>
            <a:r>
              <a:rPr lang="fr-FR" sz="1400" b="1" dirty="0" smtClean="0">
                <a:latin typeface="Arial Narrow" pitchFamily="34" charset="0"/>
              </a:rPr>
              <a:t>Avant</a:t>
            </a:r>
            <a:endParaRPr lang="fr-FR" sz="1400" b="1" dirty="0">
              <a:latin typeface="Arial Narrow" pitchFamily="34" charset="0"/>
            </a:endParaRPr>
          </a:p>
        </p:txBody>
      </p:sp>
      <p:sp>
        <p:nvSpPr>
          <p:cNvPr id="13" name="ZoneTexte 12"/>
          <p:cNvSpPr txBox="1"/>
          <p:nvPr/>
        </p:nvSpPr>
        <p:spPr>
          <a:xfrm>
            <a:off x="6215074" y="5072074"/>
            <a:ext cx="928694" cy="307777"/>
          </a:xfrm>
          <a:prstGeom prst="rect">
            <a:avLst/>
          </a:prstGeom>
          <a:noFill/>
        </p:spPr>
        <p:txBody>
          <a:bodyPr wrap="square" rtlCol="0">
            <a:spAutoFit/>
          </a:bodyPr>
          <a:lstStyle/>
          <a:p>
            <a:pPr algn="r"/>
            <a:r>
              <a:rPr lang="fr-FR" sz="1400" b="1" dirty="0" smtClean="0">
                <a:latin typeface="Arial Narrow" pitchFamily="34" charset="0"/>
              </a:rPr>
              <a:t>Après</a:t>
            </a:r>
            <a:endParaRPr lang="fr-FR" sz="1400" b="1" dirty="0">
              <a:latin typeface="Arial Narrow" pitchFamily="34" charset="0"/>
            </a:endParaRPr>
          </a:p>
        </p:txBody>
      </p:sp>
      <p:pic>
        <p:nvPicPr>
          <p:cNvPr id="4099" name="Picture 3"/>
          <p:cNvPicPr>
            <a:picLocks noChangeAspect="1" noChangeArrowheads="1"/>
          </p:cNvPicPr>
          <p:nvPr/>
        </p:nvPicPr>
        <p:blipFill>
          <a:blip r:embed="rId3" cstate="print"/>
          <a:srcRect l="18316" r="23564" b="6897"/>
          <a:stretch>
            <a:fillRect/>
          </a:stretch>
        </p:blipFill>
        <p:spPr bwMode="auto">
          <a:xfrm>
            <a:off x="4929190" y="1571612"/>
            <a:ext cx="3357586" cy="3857652"/>
          </a:xfrm>
          <a:prstGeom prst="rect">
            <a:avLst/>
          </a:prstGeom>
          <a:noFill/>
          <a:ln w="9525">
            <a:noFill/>
            <a:miter lim="800000"/>
            <a:headEnd/>
            <a:tailEnd/>
          </a:ln>
          <a:effectLst/>
        </p:spPr>
      </p:pic>
      <p:sp>
        <p:nvSpPr>
          <p:cNvPr id="11" name="ZoneTexte 10"/>
          <p:cNvSpPr txBox="1"/>
          <p:nvPr/>
        </p:nvSpPr>
        <p:spPr>
          <a:xfrm>
            <a:off x="7929586" y="5143512"/>
            <a:ext cx="928694" cy="307777"/>
          </a:xfrm>
          <a:prstGeom prst="rect">
            <a:avLst/>
          </a:prstGeom>
          <a:noFill/>
        </p:spPr>
        <p:txBody>
          <a:bodyPr wrap="square" rtlCol="0">
            <a:spAutoFit/>
          </a:bodyPr>
          <a:lstStyle/>
          <a:p>
            <a:pPr algn="r"/>
            <a:r>
              <a:rPr lang="fr-FR" sz="1400" b="1" dirty="0" smtClean="0">
                <a:latin typeface="Arial Narrow" pitchFamily="34" charset="0"/>
              </a:rPr>
              <a:t>Après</a:t>
            </a:r>
            <a:endParaRPr lang="fr-FR" sz="1400" b="1" dirty="0">
              <a:latin typeface="Arial Narrow" pitchFamily="34" charset="0"/>
            </a:endParaRPr>
          </a:p>
        </p:txBody>
      </p:sp>
      <p:sp>
        <p:nvSpPr>
          <p:cNvPr id="14" name="ZoneTexte 13"/>
          <p:cNvSpPr txBox="1"/>
          <p:nvPr/>
        </p:nvSpPr>
        <p:spPr>
          <a:xfrm>
            <a:off x="571472" y="5500702"/>
            <a:ext cx="7929618" cy="400110"/>
          </a:xfrm>
          <a:prstGeom prst="rect">
            <a:avLst/>
          </a:prstGeom>
          <a:noFill/>
        </p:spPr>
        <p:txBody>
          <a:bodyPr wrap="square" rtlCol="0">
            <a:spAutoFit/>
          </a:bodyPr>
          <a:lstStyle/>
          <a:p>
            <a:r>
              <a:rPr lang="fr-FR" sz="2000" b="1" i="1" dirty="0" smtClean="0">
                <a:latin typeface="Times New Roman" pitchFamily="18" charset="0"/>
                <a:cs typeface="Times New Roman" pitchFamily="18" charset="0"/>
              </a:rPr>
              <a:t>Les travaux de restauration de la dalle réalisés par les Ets Billon, été 2015</a:t>
            </a:r>
            <a:endParaRPr lang="fr-FR" sz="2000" b="1" i="1"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42852"/>
            <a:ext cx="8229600" cy="796908"/>
          </a:xfrm>
        </p:spPr>
        <p:txBody>
          <a:bodyPr/>
          <a:lstStyle/>
          <a:p>
            <a:r>
              <a:rPr lang="fr-FR" sz="3200" b="1" i="1" dirty="0" smtClean="0">
                <a:latin typeface="Times New Roman" pitchFamily="18" charset="0"/>
                <a:cs typeface="Times New Roman" pitchFamily="18" charset="0"/>
              </a:rPr>
              <a:t>Le suivi des travaux de la ferronnerie</a:t>
            </a:r>
          </a:p>
        </p:txBody>
      </p:sp>
      <p:pic>
        <p:nvPicPr>
          <p:cNvPr id="4098" name="Picture 2" descr="G:\SEPULTURES_portraits_par-nom\Gandolfo Augustine\Restauration tombe\photos Guillot\DSC08484.JPG"/>
          <p:cNvPicPr>
            <a:picLocks noGrp="1" noChangeAspect="1" noChangeArrowheads="1"/>
          </p:cNvPicPr>
          <p:nvPr>
            <p:ph idx="1"/>
          </p:nvPr>
        </p:nvPicPr>
        <p:blipFill>
          <a:blip r:embed="rId3" cstate="print"/>
          <a:srcRect l="21701" r="20139"/>
          <a:stretch>
            <a:fillRect/>
          </a:stretch>
        </p:blipFill>
        <p:spPr bwMode="auto">
          <a:xfrm>
            <a:off x="357158" y="1071546"/>
            <a:ext cx="4062489" cy="4643470"/>
          </a:xfrm>
          <a:prstGeom prst="rect">
            <a:avLst/>
          </a:prstGeom>
          <a:noFill/>
        </p:spPr>
      </p:pic>
      <p:sp>
        <p:nvSpPr>
          <p:cNvPr id="5" name="ZoneTexte 4"/>
          <p:cNvSpPr txBox="1"/>
          <p:nvPr/>
        </p:nvSpPr>
        <p:spPr>
          <a:xfrm>
            <a:off x="357158" y="5786454"/>
            <a:ext cx="3929090" cy="646331"/>
          </a:xfrm>
          <a:prstGeom prst="rect">
            <a:avLst/>
          </a:prstGeom>
          <a:noFill/>
        </p:spPr>
        <p:txBody>
          <a:bodyPr wrap="square" rtlCol="0">
            <a:spAutoFit/>
          </a:bodyPr>
          <a:lstStyle/>
          <a:p>
            <a:pPr algn="ctr"/>
            <a:r>
              <a:rPr lang="fr-FR" b="1" dirty="0" smtClean="0">
                <a:latin typeface="Times New Roman" pitchFamily="18" charset="0"/>
                <a:cs typeface="Times New Roman" pitchFamily="18" charset="0"/>
              </a:rPr>
              <a:t>RV avec M. Guillot le 4/11/15 pour l’élaboration du devis</a:t>
            </a:r>
            <a:endParaRPr lang="fr-FR" b="1" dirty="0">
              <a:latin typeface="Times New Roman" pitchFamily="18" charset="0"/>
              <a:cs typeface="Times New Roman" pitchFamily="18" charset="0"/>
            </a:endParaRPr>
          </a:p>
        </p:txBody>
      </p:sp>
      <p:pic>
        <p:nvPicPr>
          <p:cNvPr id="4099" name="Picture 3" descr="G:\SEPULTURES_portraits_par-nom\Gandolfo Augustine\Restauration tombe\photos Guillot\DSC08568.JPG"/>
          <p:cNvPicPr>
            <a:picLocks noChangeAspect="1" noChangeArrowheads="1"/>
          </p:cNvPicPr>
          <p:nvPr/>
        </p:nvPicPr>
        <p:blipFill>
          <a:blip r:embed="rId4" cstate="print">
            <a:lum bright="10000"/>
          </a:blip>
          <a:srcRect/>
          <a:stretch>
            <a:fillRect/>
          </a:stretch>
        </p:blipFill>
        <p:spPr bwMode="auto">
          <a:xfrm rot="5400000">
            <a:off x="4237750" y="1616828"/>
            <a:ext cx="4715545" cy="3536659"/>
          </a:xfrm>
          <a:prstGeom prst="rect">
            <a:avLst/>
          </a:prstGeom>
          <a:noFill/>
        </p:spPr>
      </p:pic>
      <p:sp>
        <p:nvSpPr>
          <p:cNvPr id="7" name="ZoneTexte 6"/>
          <p:cNvSpPr txBox="1"/>
          <p:nvPr/>
        </p:nvSpPr>
        <p:spPr>
          <a:xfrm>
            <a:off x="4643438" y="5786454"/>
            <a:ext cx="3929090" cy="923330"/>
          </a:xfrm>
          <a:prstGeom prst="rect">
            <a:avLst/>
          </a:prstGeom>
          <a:noFill/>
        </p:spPr>
        <p:txBody>
          <a:bodyPr wrap="square" rtlCol="0">
            <a:spAutoFit/>
          </a:bodyPr>
          <a:lstStyle/>
          <a:p>
            <a:pPr algn="ctr"/>
            <a:r>
              <a:rPr lang="fr-FR" b="1" dirty="0" smtClean="0">
                <a:latin typeface="Times New Roman" pitchFamily="18" charset="0"/>
                <a:cs typeface="Times New Roman" pitchFamily="18" charset="0"/>
              </a:rPr>
              <a:t>Visite de l’atelier de l’entreprise Guillot pour voir l’avancée des travaux de restauration, le 20/01/16 </a:t>
            </a:r>
            <a:endParaRPr lang="fr-FR" b="1"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i="1" dirty="0" smtClean="0">
                <a:latin typeface="Times New Roman" pitchFamily="18" charset="0"/>
                <a:cs typeface="Times New Roman" pitchFamily="18" charset="0"/>
              </a:rPr>
              <a:t>La pose de la grille le 23/02/16</a:t>
            </a:r>
            <a:endParaRPr lang="fr-FR" sz="3200" b="1" i="1" dirty="0">
              <a:latin typeface="Times New Roman" pitchFamily="18" charset="0"/>
              <a:cs typeface="Times New Roman" pitchFamily="18" charset="0"/>
            </a:endParaRPr>
          </a:p>
        </p:txBody>
      </p:sp>
      <p:pic>
        <p:nvPicPr>
          <p:cNvPr id="5122" name="Picture 2" descr="G:\SEPULTURES_portraits_par-nom\Gandolfo Augustine\Restauration tombe\Pose grille tombe A.Gandolfo\pose grille _ Ets Guillot _ 23-02-16 (4).JPG"/>
          <p:cNvPicPr>
            <a:picLocks noChangeAspect="1" noChangeArrowheads="1"/>
          </p:cNvPicPr>
          <p:nvPr/>
        </p:nvPicPr>
        <p:blipFill>
          <a:blip r:embed="rId2" cstate="print"/>
          <a:srcRect/>
          <a:stretch>
            <a:fillRect/>
          </a:stretch>
        </p:blipFill>
        <p:spPr bwMode="auto">
          <a:xfrm>
            <a:off x="0" y="1714488"/>
            <a:ext cx="5334037" cy="4000528"/>
          </a:xfrm>
          <a:prstGeom prst="rect">
            <a:avLst/>
          </a:prstGeom>
          <a:noFill/>
        </p:spPr>
      </p:pic>
      <p:pic>
        <p:nvPicPr>
          <p:cNvPr id="5123" name="Picture 3" descr="G:\SEPULTURES_portraits_par-nom\Gandolfo Augustine\Restauration tombe\Pose grille tombe A.Gandolfo\pose grille _ Ets Guillot _ 23-02-16 (13).JPG"/>
          <p:cNvPicPr>
            <a:picLocks noGrp="1" noChangeAspect="1" noChangeArrowheads="1"/>
          </p:cNvPicPr>
          <p:nvPr>
            <p:ph idx="1"/>
          </p:nvPr>
        </p:nvPicPr>
        <p:blipFill>
          <a:blip r:embed="rId3" cstate="print"/>
          <a:srcRect r="40810"/>
          <a:stretch>
            <a:fillRect/>
          </a:stretch>
        </p:blipFill>
        <p:spPr bwMode="auto">
          <a:xfrm>
            <a:off x="5429256" y="1214422"/>
            <a:ext cx="3571900" cy="4525963"/>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143000"/>
          </a:xfrm>
        </p:spPr>
        <p:txBody>
          <a:bodyPr/>
          <a:lstStyle/>
          <a:p>
            <a:r>
              <a:rPr lang="fr-FR" sz="3600" b="1" i="1" dirty="0" smtClean="0">
                <a:solidFill>
                  <a:schemeClr val="tx1"/>
                </a:solidFill>
                <a:latin typeface="Times New Roman" pitchFamily="18" charset="0"/>
                <a:ea typeface="+mn-ea"/>
                <a:cs typeface="Times New Roman" pitchFamily="18" charset="0"/>
              </a:rPr>
              <a:t>Remplacement de la statue disparue </a:t>
            </a:r>
            <a:br>
              <a:rPr lang="fr-FR" sz="3600" b="1" i="1" dirty="0" smtClean="0">
                <a:solidFill>
                  <a:schemeClr val="tx1"/>
                </a:solidFill>
                <a:latin typeface="Times New Roman" pitchFamily="18" charset="0"/>
                <a:ea typeface="+mn-ea"/>
                <a:cs typeface="Times New Roman" pitchFamily="18" charset="0"/>
              </a:rPr>
            </a:br>
            <a:r>
              <a:rPr lang="fr-FR" sz="3600" b="1" i="1" dirty="0" smtClean="0">
                <a:solidFill>
                  <a:schemeClr val="tx1"/>
                </a:solidFill>
                <a:latin typeface="Times New Roman" pitchFamily="18" charset="0"/>
                <a:ea typeface="+mn-ea"/>
                <a:cs typeface="Times New Roman" pitchFamily="18" charset="0"/>
              </a:rPr>
              <a:t>de la lionne</a:t>
            </a:r>
          </a:p>
        </p:txBody>
      </p:sp>
      <p:sp>
        <p:nvSpPr>
          <p:cNvPr id="3" name="Espace réservé du contenu 2"/>
          <p:cNvSpPr>
            <a:spLocks noGrp="1"/>
          </p:cNvSpPr>
          <p:nvPr>
            <p:ph idx="1"/>
          </p:nvPr>
        </p:nvSpPr>
        <p:spPr>
          <a:xfrm>
            <a:off x="428596" y="1285860"/>
            <a:ext cx="8229600" cy="5214974"/>
          </a:xfrm>
        </p:spPr>
        <p:txBody>
          <a:bodyPr/>
          <a:lstStyle/>
          <a:p>
            <a:pPr marL="0" indent="0" algn="ctr">
              <a:buNone/>
            </a:pPr>
            <a:r>
              <a:rPr lang="fr-FR" sz="2400" b="1" dirty="0" smtClean="0">
                <a:latin typeface="Times New Roman" pitchFamily="18" charset="0"/>
                <a:cs typeface="Times New Roman" pitchFamily="18" charset="0"/>
              </a:rPr>
              <a:t>Un témoin nous ayant confirmé la présence de la statue d’une lionne sur la stèle et nous ayant fourni un croquis, nous envisageons de la remplacer grâce aux talents d’un jeune sculpteur</a:t>
            </a:r>
            <a:r>
              <a:rPr lang="fr-FR" sz="2800" b="1" dirty="0" smtClean="0">
                <a:latin typeface="Times New Roman" pitchFamily="18" charset="0"/>
                <a:cs typeface="Times New Roman" pitchFamily="18" charset="0"/>
              </a:rPr>
              <a:t>.</a:t>
            </a:r>
            <a:endParaRPr lang="fr-FR" sz="2800" b="1" dirty="0">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2" cstate="print"/>
          <a:srcRect/>
          <a:stretch>
            <a:fillRect/>
          </a:stretch>
        </p:blipFill>
        <p:spPr bwMode="auto">
          <a:xfrm>
            <a:off x="714348" y="2714620"/>
            <a:ext cx="2844000" cy="36000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a:srcRect/>
          <a:stretch>
            <a:fillRect/>
          </a:stretch>
        </p:blipFill>
        <p:spPr bwMode="auto">
          <a:xfrm>
            <a:off x="5214942" y="2428868"/>
            <a:ext cx="3322456" cy="3714776"/>
          </a:xfrm>
          <a:prstGeom prst="rect">
            <a:avLst/>
          </a:prstGeom>
          <a:noFill/>
          <a:ln w="9525">
            <a:noFill/>
            <a:miter lim="800000"/>
            <a:headEnd/>
            <a:tailEnd/>
          </a:ln>
          <a:effectLst/>
        </p:spPr>
      </p:pic>
      <p:pic>
        <p:nvPicPr>
          <p:cNvPr id="3079" name="Picture 7"/>
          <p:cNvPicPr>
            <a:picLocks noChangeAspect="1" noChangeArrowheads="1"/>
          </p:cNvPicPr>
          <p:nvPr/>
        </p:nvPicPr>
        <p:blipFill>
          <a:blip r:embed="rId4"/>
          <a:srcRect/>
          <a:stretch>
            <a:fillRect/>
          </a:stretch>
        </p:blipFill>
        <p:spPr bwMode="auto">
          <a:xfrm>
            <a:off x="5715008" y="6143644"/>
            <a:ext cx="3314700" cy="4191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429256" y="357166"/>
            <a:ext cx="3429024" cy="2492990"/>
          </a:xfrm>
          <a:prstGeom prst="rect">
            <a:avLst/>
          </a:prstGeom>
          <a:noFill/>
        </p:spPr>
        <p:txBody>
          <a:bodyPr wrap="square" rtlCol="0">
            <a:spAutoFit/>
          </a:bodyPr>
          <a:lstStyle/>
          <a:p>
            <a:pPr algn="ctr"/>
            <a:r>
              <a:rPr lang="fr-FR" sz="2800" dirty="0" smtClean="0">
                <a:latin typeface="AR BLANCA" pitchFamily="2" charset="0"/>
                <a:cs typeface="Times New Roman" pitchFamily="18" charset="0"/>
              </a:rPr>
              <a:t>125 ans après le drame d’avril 1891 </a:t>
            </a:r>
            <a:r>
              <a:rPr lang="fr-FR" dirty="0" smtClean="0">
                <a:latin typeface="Times New Roman" pitchFamily="18" charset="0"/>
                <a:cs typeface="Times New Roman" pitchFamily="18" charset="0"/>
              </a:rPr>
              <a:t>…. </a:t>
            </a:r>
            <a:r>
              <a:rPr lang="fr-FR" sz="2000" i="1" dirty="0" smtClean="0">
                <a:latin typeface="Times New Roman" pitchFamily="18" charset="0"/>
                <a:cs typeface="Times New Roman" pitchFamily="18" charset="0"/>
              </a:rPr>
              <a:t>alors que s’achève la Foire des Rameaux 2016, une main inconnue a déposer des roses blanches sur la tombe restaurée d’Augustine !</a:t>
            </a:r>
            <a:endParaRPr lang="fr-FR" sz="2000" i="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l="29104" t="17859" r="11364" b="4749"/>
          <a:stretch>
            <a:fillRect/>
          </a:stretch>
        </p:blipFill>
        <p:spPr bwMode="auto">
          <a:xfrm>
            <a:off x="5959938" y="3071810"/>
            <a:ext cx="2755466" cy="2571768"/>
          </a:xfrm>
          <a:prstGeom prst="ellipse">
            <a:avLst/>
          </a:prstGeom>
          <a:noFill/>
          <a:ln w="9525">
            <a:noFill/>
            <a:miter lim="800000"/>
            <a:headEnd/>
            <a:tailEnd/>
          </a:ln>
          <a:effectLst/>
        </p:spPr>
      </p:pic>
      <p:pic>
        <p:nvPicPr>
          <p:cNvPr id="2052" name="Picture 4" descr="C:\Users\Marie-Claire\Desktop\Photos St Roch à classer\2016.04.14 (20).JPG"/>
          <p:cNvPicPr>
            <a:picLocks noGrp="1" noChangeAspect="1" noChangeArrowheads="1"/>
          </p:cNvPicPr>
          <p:nvPr>
            <p:ph idx="1"/>
          </p:nvPr>
        </p:nvPicPr>
        <p:blipFill>
          <a:blip r:embed="rId3" cstate="print"/>
          <a:srcRect l="17345" r="23263"/>
          <a:stretch>
            <a:fillRect/>
          </a:stretch>
        </p:blipFill>
        <p:spPr bwMode="auto">
          <a:xfrm>
            <a:off x="571472" y="428603"/>
            <a:ext cx="4500594" cy="5974927"/>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142852"/>
            <a:ext cx="8786874" cy="1143000"/>
          </a:xfrm>
        </p:spPr>
        <p:txBody>
          <a:bodyPr/>
          <a:lstStyle/>
          <a:p>
            <a:r>
              <a:rPr lang="fr-FR" b="1" i="1" dirty="0" smtClean="0">
                <a:latin typeface="Times New Roman" pitchFamily="18" charset="0"/>
                <a:cs typeface="Times New Roman" pitchFamily="18" charset="0"/>
              </a:rPr>
              <a:t/>
            </a:r>
            <a:br>
              <a:rPr lang="fr-FR" b="1" i="1" dirty="0" smtClean="0">
                <a:latin typeface="Times New Roman" pitchFamily="18" charset="0"/>
                <a:cs typeface="Times New Roman" pitchFamily="18" charset="0"/>
              </a:rPr>
            </a:br>
            <a:r>
              <a:rPr lang="fr-FR" sz="3200" b="1" i="1" dirty="0" smtClean="0">
                <a:latin typeface="Times New Roman" pitchFamily="18" charset="0"/>
                <a:cs typeface="Times New Roman" pitchFamily="18" charset="0"/>
              </a:rPr>
              <a:t>Le médaillon du Dr Bally en cours de restauration, </a:t>
            </a:r>
            <a:r>
              <a:rPr lang="fr-FR" sz="2800" b="1" i="1" dirty="0" smtClean="0">
                <a:latin typeface="Times New Roman" pitchFamily="18" charset="0"/>
                <a:cs typeface="Times New Roman" pitchFamily="18" charset="0"/>
              </a:rPr>
              <a:t>par M. Frédéric Barbet</a:t>
            </a:r>
            <a:r>
              <a:rPr lang="fr-FR" b="1" i="1" dirty="0" smtClean="0">
                <a:latin typeface="Times New Roman" pitchFamily="18" charset="0"/>
                <a:cs typeface="Times New Roman" pitchFamily="18" charset="0"/>
              </a:rPr>
              <a:t/>
            </a:r>
            <a:br>
              <a:rPr lang="fr-FR" b="1" i="1" dirty="0" smtClean="0">
                <a:latin typeface="Times New Roman" pitchFamily="18" charset="0"/>
                <a:cs typeface="Times New Roman" pitchFamily="18" charset="0"/>
              </a:rPr>
            </a:br>
            <a:endParaRPr lang="fr-FR" dirty="0"/>
          </a:p>
        </p:txBody>
      </p:sp>
      <p:pic>
        <p:nvPicPr>
          <p:cNvPr id="7170" name="Picture 2" descr="G:\SEPULTURES_portraits_par-nom\Bally_Jacques_Romain\Photos stèle\DSC02096.JPG"/>
          <p:cNvPicPr>
            <a:picLocks noGrp="1" noChangeAspect="1" noChangeArrowheads="1"/>
          </p:cNvPicPr>
          <p:nvPr>
            <p:ph idx="1"/>
          </p:nvPr>
        </p:nvPicPr>
        <p:blipFill>
          <a:blip r:embed="rId2" cstate="print">
            <a:lum bright="10000"/>
          </a:blip>
          <a:srcRect/>
          <a:stretch>
            <a:fillRect/>
          </a:stretch>
        </p:blipFill>
        <p:spPr bwMode="auto">
          <a:xfrm>
            <a:off x="571472" y="1500174"/>
            <a:ext cx="3448050" cy="4597401"/>
          </a:xfrm>
          <a:prstGeom prst="rect">
            <a:avLst/>
          </a:prstGeom>
          <a:noFill/>
        </p:spPr>
      </p:pic>
      <p:pic>
        <p:nvPicPr>
          <p:cNvPr id="7171" name="Picture 3" descr="G:\SEPULTURES_portraits_par-nom\Bally_Jacques_Romain\Photos stèle\photo_profil_mai 2013.JPG"/>
          <p:cNvPicPr>
            <a:picLocks noChangeAspect="1" noChangeArrowheads="1"/>
          </p:cNvPicPr>
          <p:nvPr/>
        </p:nvPicPr>
        <p:blipFill>
          <a:blip r:embed="rId3" cstate="print"/>
          <a:srcRect/>
          <a:stretch>
            <a:fillRect/>
          </a:stretch>
        </p:blipFill>
        <p:spPr bwMode="auto">
          <a:xfrm>
            <a:off x="4929190" y="1499563"/>
            <a:ext cx="3071834" cy="462087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7356" y="214290"/>
            <a:ext cx="6515088" cy="500066"/>
          </a:xfrm>
        </p:spPr>
        <p:txBody>
          <a:bodyPr/>
          <a:lstStyle/>
          <a:p>
            <a:pPr algn="l"/>
            <a:r>
              <a:rPr lang="fr-FR" sz="3200" b="1" i="1" dirty="0" smtClean="0">
                <a:latin typeface="Times New Roman" pitchFamily="18" charset="0"/>
                <a:cs typeface="Times New Roman" pitchFamily="18" charset="0"/>
              </a:rPr>
              <a:t>La dépose du médaillon, </a:t>
            </a:r>
            <a:r>
              <a:rPr lang="fr-FR" sz="2800" b="1" i="1" dirty="0" smtClean="0">
                <a:latin typeface="Times New Roman" pitchFamily="18" charset="0"/>
                <a:cs typeface="Times New Roman" pitchFamily="18" charset="0"/>
              </a:rPr>
              <a:t>le 1</a:t>
            </a:r>
            <a:r>
              <a:rPr lang="fr-FR" sz="2800" b="1" i="1" baseline="30000" dirty="0" smtClean="0">
                <a:latin typeface="Times New Roman" pitchFamily="18" charset="0"/>
                <a:cs typeface="Times New Roman" pitchFamily="18" charset="0"/>
              </a:rPr>
              <a:t>er</a:t>
            </a:r>
            <a:r>
              <a:rPr lang="fr-FR" sz="2800" b="1" i="1" dirty="0" smtClean="0">
                <a:latin typeface="Times New Roman" pitchFamily="18" charset="0"/>
                <a:cs typeface="Times New Roman" pitchFamily="18" charset="0"/>
              </a:rPr>
              <a:t>/10/15</a:t>
            </a:r>
          </a:p>
        </p:txBody>
      </p:sp>
      <p:pic>
        <p:nvPicPr>
          <p:cNvPr id="8194" name="Picture 2" descr="G:\SEPULTURES_portraits_par-nom\Bally_Jacques_Romain\restauration médaillon_2015\restauration médaillon_Bally (2).JPG"/>
          <p:cNvPicPr>
            <a:picLocks noGrp="1" noChangeAspect="1" noChangeArrowheads="1"/>
          </p:cNvPicPr>
          <p:nvPr>
            <p:ph idx="1"/>
          </p:nvPr>
        </p:nvPicPr>
        <p:blipFill>
          <a:blip r:embed="rId2" cstate="print">
            <a:lum bright="10000" contrast="10000"/>
          </a:blip>
          <a:srcRect l="24602" r="3582"/>
          <a:stretch>
            <a:fillRect/>
          </a:stretch>
        </p:blipFill>
        <p:spPr bwMode="auto">
          <a:xfrm>
            <a:off x="357158" y="1071546"/>
            <a:ext cx="4453868" cy="4929222"/>
          </a:xfrm>
          <a:prstGeom prst="rect">
            <a:avLst/>
          </a:prstGeom>
          <a:noFill/>
        </p:spPr>
      </p:pic>
      <p:pic>
        <p:nvPicPr>
          <p:cNvPr id="8195" name="Picture 3" descr="G:\SEPULTURES_portraits_par-nom\Bally_Jacques_Romain\restauration médaillon_2015\restauration médaillon_Bally (5).JPG"/>
          <p:cNvPicPr>
            <a:picLocks noChangeAspect="1" noChangeArrowheads="1"/>
          </p:cNvPicPr>
          <p:nvPr/>
        </p:nvPicPr>
        <p:blipFill>
          <a:blip r:embed="rId3" cstate="print"/>
          <a:srcRect l="17860" r="13679"/>
          <a:stretch>
            <a:fillRect/>
          </a:stretch>
        </p:blipFill>
        <p:spPr bwMode="auto">
          <a:xfrm>
            <a:off x="4941646" y="1357298"/>
            <a:ext cx="3912597" cy="4286280"/>
          </a:xfrm>
          <a:prstGeom prst="round2Diag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1714480" y="3643314"/>
            <a:ext cx="6969968" cy="863600"/>
          </a:xfrm>
        </p:spPr>
        <p:txBody>
          <a:bodyPr/>
          <a:lstStyle/>
          <a:p>
            <a:pPr algn="r">
              <a:buFontTx/>
              <a:buNone/>
            </a:pPr>
            <a:r>
              <a:rPr lang="fr-FR" sz="4800" i="1" dirty="0" smtClean="0">
                <a:latin typeface="Times New Roman" pitchFamily="18" charset="0"/>
              </a:rPr>
              <a:t>Rapport moral &amp; d’activités</a:t>
            </a:r>
          </a:p>
        </p:txBody>
      </p:sp>
      <p:pic>
        <p:nvPicPr>
          <p:cNvPr id="10243" name="Picture 4" descr="vue-adb"/>
          <p:cNvPicPr>
            <a:picLocks noGrp="1" noChangeAspect="1" noChangeArrowheads="1"/>
          </p:cNvPicPr>
          <p:nvPr>
            <p:ph type="title"/>
          </p:nvPr>
        </p:nvPicPr>
        <p:blipFill>
          <a:blip r:embed="rId3" cstate="print"/>
          <a:srcRect/>
          <a:stretch>
            <a:fillRect/>
          </a:stretch>
        </p:blipFill>
        <p:spPr>
          <a:xfrm>
            <a:off x="250825" y="188912"/>
            <a:ext cx="4106861" cy="2900387"/>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i="1" dirty="0" smtClean="0">
                <a:latin typeface="Times New Roman" pitchFamily="18" charset="0"/>
                <a:cs typeface="Times New Roman" pitchFamily="18" charset="0"/>
              </a:rPr>
              <a:t>La reconstitution du médaillon </a:t>
            </a:r>
            <a:br>
              <a:rPr lang="fr-FR" sz="3200" b="1" i="1" dirty="0" smtClean="0">
                <a:latin typeface="Times New Roman" pitchFamily="18" charset="0"/>
                <a:cs typeface="Times New Roman" pitchFamily="18" charset="0"/>
              </a:rPr>
            </a:br>
            <a:r>
              <a:rPr lang="fr-FR" sz="3200" b="1" i="1" dirty="0" smtClean="0">
                <a:latin typeface="Times New Roman" pitchFamily="18" charset="0"/>
                <a:cs typeface="Times New Roman" pitchFamily="18" charset="0"/>
              </a:rPr>
              <a:t>Visite de l’atelier de M. Barbet, </a:t>
            </a:r>
            <a:r>
              <a:rPr lang="fr-FR" sz="2800" b="1" i="1" dirty="0" smtClean="0">
                <a:latin typeface="Times New Roman" pitchFamily="18" charset="0"/>
                <a:cs typeface="Times New Roman" pitchFamily="18" charset="0"/>
              </a:rPr>
              <a:t>le 9/12/15</a:t>
            </a:r>
          </a:p>
        </p:txBody>
      </p:sp>
      <p:pic>
        <p:nvPicPr>
          <p:cNvPr id="9218" name="Picture 2" descr="G:\SEPULTURES_portraits_par-nom\Bally_Jacques_Romain\restauration médaillon_2015\Viste atelier F-Barbet_déc-15 (15).JPG"/>
          <p:cNvPicPr>
            <a:picLocks noGrp="1" noChangeAspect="1" noChangeArrowheads="1"/>
          </p:cNvPicPr>
          <p:nvPr>
            <p:ph idx="1"/>
          </p:nvPr>
        </p:nvPicPr>
        <p:blipFill>
          <a:blip r:embed="rId2" cstate="print"/>
          <a:srcRect r="10031"/>
          <a:stretch>
            <a:fillRect/>
          </a:stretch>
        </p:blipFill>
        <p:spPr bwMode="auto">
          <a:xfrm>
            <a:off x="214282" y="1571612"/>
            <a:ext cx="5500726" cy="4585515"/>
          </a:xfrm>
          <a:prstGeom prst="rect">
            <a:avLst/>
          </a:prstGeom>
          <a:noFill/>
        </p:spPr>
      </p:pic>
      <p:pic>
        <p:nvPicPr>
          <p:cNvPr id="9219" name="Picture 3" descr="G:\SEPULTURES_portraits_par-nom\Bally_Jacques_Romain\restauration médaillon_2015\Viste atelier F-Barbet_déc-15 (17).JPG"/>
          <p:cNvPicPr>
            <a:picLocks noChangeAspect="1" noChangeArrowheads="1"/>
          </p:cNvPicPr>
          <p:nvPr/>
        </p:nvPicPr>
        <p:blipFill>
          <a:blip r:embed="rId3" cstate="print"/>
          <a:srcRect r="6250"/>
          <a:stretch>
            <a:fillRect/>
          </a:stretch>
        </p:blipFill>
        <p:spPr bwMode="auto">
          <a:xfrm>
            <a:off x="5857883" y="1571612"/>
            <a:ext cx="2857521" cy="2286016"/>
          </a:xfrm>
          <a:prstGeom prst="rect">
            <a:avLst/>
          </a:prstGeom>
          <a:noFill/>
        </p:spPr>
      </p:pic>
      <p:pic>
        <p:nvPicPr>
          <p:cNvPr id="1026" name="Picture 2" descr="G:\SEPULTURES_portraits_par-nom\Bally_Jacques_Romain\restauration médaillon_2015\Viste atelier F-Barbet_déc-15 (6).JPG"/>
          <p:cNvPicPr>
            <a:picLocks noChangeAspect="1" noChangeArrowheads="1"/>
          </p:cNvPicPr>
          <p:nvPr/>
        </p:nvPicPr>
        <p:blipFill>
          <a:blip r:embed="rId4" cstate="print"/>
          <a:srcRect l="31254" t="12568" r="6379" b="20908"/>
          <a:stretch>
            <a:fillRect/>
          </a:stretch>
        </p:blipFill>
        <p:spPr bwMode="auto">
          <a:xfrm>
            <a:off x="5857884" y="3929066"/>
            <a:ext cx="2857520" cy="228601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85728"/>
            <a:ext cx="8229600" cy="725470"/>
          </a:xfrm>
        </p:spPr>
        <p:txBody>
          <a:bodyPr/>
          <a:lstStyle/>
          <a:p>
            <a:pPr algn="l"/>
            <a:r>
              <a:rPr lang="fr-FR" sz="3200" b="1" i="1" dirty="0" smtClean="0">
                <a:latin typeface="Times New Roman" pitchFamily="18" charset="0"/>
                <a:cs typeface="Times New Roman" pitchFamily="18" charset="0"/>
              </a:rPr>
              <a:t>La reconstitution du visage, </a:t>
            </a:r>
            <a:r>
              <a:rPr lang="fr-FR" sz="2400" b="1" i="1" dirty="0" smtClean="0">
                <a:latin typeface="Times New Roman" pitchFamily="18" charset="0"/>
                <a:cs typeface="Times New Roman" pitchFamily="18" charset="0"/>
              </a:rPr>
              <a:t>le 18/03/16</a:t>
            </a:r>
          </a:p>
        </p:txBody>
      </p:sp>
      <p:pic>
        <p:nvPicPr>
          <p:cNvPr id="4" name="Espace réservé du contenu 3" descr="_MG_9435_1.jpg"/>
          <p:cNvPicPr>
            <a:picLocks noGrp="1"/>
          </p:cNvPicPr>
          <p:nvPr>
            <p:ph idx="1"/>
          </p:nvPr>
        </p:nvPicPr>
        <p:blipFill>
          <a:blip r:embed="rId2"/>
          <a:srcRect l="14993" r="16101"/>
          <a:stretch>
            <a:fillRect/>
          </a:stretch>
        </p:blipFill>
        <p:spPr>
          <a:xfrm>
            <a:off x="285720" y="1214422"/>
            <a:ext cx="4643470" cy="4680000"/>
          </a:xfrm>
          <a:prstGeom prst="rect">
            <a:avLst/>
          </a:prstGeom>
          <a:noFill/>
          <a:ln>
            <a:noFill/>
          </a:ln>
        </p:spPr>
      </p:pic>
      <p:pic>
        <p:nvPicPr>
          <p:cNvPr id="2050" name="Picture 2" descr="G:\SEPULTURES_portraits_par-nom\Bally_Jacques_Romain\restauration médaillon_2015\DSC07854.JPG"/>
          <p:cNvPicPr>
            <a:picLocks noChangeAspect="1" noChangeArrowheads="1"/>
          </p:cNvPicPr>
          <p:nvPr/>
        </p:nvPicPr>
        <p:blipFill>
          <a:blip r:embed="rId3" cstate="print"/>
          <a:srcRect/>
          <a:stretch>
            <a:fillRect/>
          </a:stretch>
        </p:blipFill>
        <p:spPr bwMode="auto">
          <a:xfrm>
            <a:off x="5429256" y="2000240"/>
            <a:ext cx="3429025" cy="4572032"/>
          </a:xfrm>
          <a:prstGeom prst="rect">
            <a:avLst/>
          </a:prstGeom>
          <a:noFill/>
        </p:spPr>
      </p:pic>
      <p:sp>
        <p:nvSpPr>
          <p:cNvPr id="7" name="ZoneTexte 6"/>
          <p:cNvSpPr txBox="1"/>
          <p:nvPr/>
        </p:nvSpPr>
        <p:spPr>
          <a:xfrm>
            <a:off x="5143504" y="1214422"/>
            <a:ext cx="3786214" cy="707886"/>
          </a:xfrm>
          <a:prstGeom prst="rect">
            <a:avLst/>
          </a:prstGeom>
          <a:noFill/>
        </p:spPr>
        <p:txBody>
          <a:bodyPr wrap="square" rtlCol="0">
            <a:spAutoFit/>
          </a:bodyPr>
          <a:lstStyle/>
          <a:p>
            <a:pPr algn="ctr"/>
            <a:r>
              <a:rPr lang="fr-FR" sz="2000" dirty="0" smtClean="0">
                <a:latin typeface="Times New Roman" pitchFamily="18" charset="0"/>
                <a:cs typeface="Times New Roman" pitchFamily="18" charset="0"/>
              </a:rPr>
              <a:t>La stèle va bientôt retrouver le médaillon restauré !</a:t>
            </a:r>
            <a:endParaRPr lang="fr-FR" sz="2000" dirty="0">
              <a:latin typeface="Times New Roman" pitchFamily="18" charset="0"/>
              <a:cs typeface="Times New Roman" pitchFamily="18" charset="0"/>
            </a:endParaRPr>
          </a:p>
        </p:txBody>
      </p:sp>
      <p:sp>
        <p:nvSpPr>
          <p:cNvPr id="8" name="Rectangle 7"/>
          <p:cNvSpPr/>
          <p:nvPr/>
        </p:nvSpPr>
        <p:spPr>
          <a:xfrm>
            <a:off x="214282" y="6000768"/>
            <a:ext cx="4786314" cy="646331"/>
          </a:xfrm>
          <a:prstGeom prst="rect">
            <a:avLst/>
          </a:prstGeom>
        </p:spPr>
        <p:txBody>
          <a:bodyPr wrap="square">
            <a:spAutoFit/>
          </a:bodyPr>
          <a:lstStyle/>
          <a:p>
            <a:pPr algn="ctr"/>
            <a:r>
              <a:rPr lang="fr-FR" b="1" i="1" dirty="0" smtClean="0">
                <a:latin typeface="Times New Roman" pitchFamily="18" charset="0"/>
                <a:cs typeface="Times New Roman" pitchFamily="18" charset="0"/>
              </a:rPr>
              <a:t>Le financement de la restauration a été assuré parla Direction des cimetières</a:t>
            </a:r>
            <a:endParaRPr lang="fr-FR" b="1" i="1" dirty="0">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1000108"/>
          </a:xfrm>
        </p:spPr>
        <p:txBody>
          <a:bodyPr/>
          <a:lstStyle/>
          <a:p>
            <a:r>
              <a:rPr lang="fr-FR" sz="3600" b="1" i="1" dirty="0" smtClean="0">
                <a:latin typeface="Times New Roman" pitchFamily="18" charset="0"/>
                <a:cs typeface="Times New Roman" pitchFamily="18" charset="0"/>
              </a:rPr>
              <a:t>La chapelle de Louis Crozet</a:t>
            </a:r>
            <a:endParaRPr lang="fr-FR" sz="3600" b="1" i="1" dirty="0">
              <a:latin typeface="Times New Roman" pitchFamily="18" charset="0"/>
              <a:cs typeface="Times New Roman" pitchFamily="18" charset="0"/>
            </a:endParaRPr>
          </a:p>
        </p:txBody>
      </p:sp>
      <p:pic>
        <p:nvPicPr>
          <p:cNvPr id="4098" name="Picture 2" descr="G:\SEPULTURES_portraits_par-nom\crozet\dossier restauration\Chapelle Crozet_estimation travaux_16-02-16.JPG"/>
          <p:cNvPicPr>
            <a:picLocks noGrp="1" noChangeAspect="1" noChangeArrowheads="1"/>
          </p:cNvPicPr>
          <p:nvPr>
            <p:ph idx="1"/>
          </p:nvPr>
        </p:nvPicPr>
        <p:blipFill>
          <a:blip r:embed="rId3" cstate="print"/>
          <a:srcRect l="13929" r="13929"/>
          <a:stretch>
            <a:fillRect/>
          </a:stretch>
        </p:blipFill>
        <p:spPr bwMode="auto">
          <a:xfrm>
            <a:off x="0" y="1643050"/>
            <a:ext cx="3714744" cy="4057724"/>
          </a:xfrm>
          <a:prstGeom prst="round2SameRect">
            <a:avLst/>
          </a:prstGeom>
          <a:noFill/>
        </p:spPr>
      </p:pic>
      <p:pic>
        <p:nvPicPr>
          <p:cNvPr id="4099" name="Picture 3"/>
          <p:cNvPicPr>
            <a:picLocks noChangeAspect="1" noChangeArrowheads="1"/>
          </p:cNvPicPr>
          <p:nvPr/>
        </p:nvPicPr>
        <p:blipFill>
          <a:blip r:embed="rId4" cstate="print"/>
          <a:srcRect/>
          <a:stretch>
            <a:fillRect/>
          </a:stretch>
        </p:blipFill>
        <p:spPr bwMode="auto">
          <a:xfrm>
            <a:off x="3962045" y="1643050"/>
            <a:ext cx="5181956" cy="4000528"/>
          </a:xfrm>
          <a:prstGeom prst="round2DiagRect">
            <a:avLst/>
          </a:prstGeom>
          <a:noFill/>
          <a:ln w="9525">
            <a:noFill/>
            <a:miter lim="800000"/>
            <a:headEnd/>
            <a:tailEnd/>
          </a:ln>
          <a:effectLst/>
        </p:spPr>
      </p:pic>
      <p:sp>
        <p:nvSpPr>
          <p:cNvPr id="6" name="ZoneTexte 5"/>
          <p:cNvSpPr txBox="1"/>
          <p:nvPr/>
        </p:nvSpPr>
        <p:spPr>
          <a:xfrm>
            <a:off x="285720" y="857232"/>
            <a:ext cx="8572560" cy="646331"/>
          </a:xfrm>
          <a:prstGeom prst="rect">
            <a:avLst/>
          </a:prstGeom>
          <a:noFill/>
        </p:spPr>
        <p:txBody>
          <a:bodyPr wrap="square" rtlCol="0">
            <a:spAutoFit/>
          </a:bodyPr>
          <a:lstStyle/>
          <a:p>
            <a:r>
              <a:rPr lang="fr-FR" b="1" dirty="0" smtClean="0">
                <a:latin typeface="Times New Roman" pitchFamily="18" charset="0"/>
                <a:cs typeface="Times New Roman" pitchFamily="18" charset="0"/>
              </a:rPr>
              <a:t>Nous avons fait faire une estimation des travaux pour restaurer la chapelle Crozet par Frédéric Barbet. </a:t>
            </a:r>
            <a:endParaRPr lang="fr-FR" dirty="0">
              <a:latin typeface="Times New Roman" pitchFamily="18" charset="0"/>
              <a:cs typeface="Times New Roman" pitchFamily="18" charset="0"/>
            </a:endParaRPr>
          </a:p>
        </p:txBody>
      </p:sp>
      <p:sp>
        <p:nvSpPr>
          <p:cNvPr id="11" name="ZoneTexte 10"/>
          <p:cNvSpPr txBox="1"/>
          <p:nvPr/>
        </p:nvSpPr>
        <p:spPr>
          <a:xfrm>
            <a:off x="285720" y="5857892"/>
            <a:ext cx="8429684" cy="830997"/>
          </a:xfrm>
          <a:prstGeom prst="rect">
            <a:avLst/>
          </a:prstGeom>
          <a:noFill/>
        </p:spPr>
        <p:txBody>
          <a:bodyPr wrap="square" rtlCol="0">
            <a:spAutoFit/>
          </a:bodyPr>
          <a:lstStyle/>
          <a:p>
            <a:pPr algn="ctr"/>
            <a:r>
              <a:rPr lang="fr-FR" sz="1600" b="1" dirty="0" smtClean="0">
                <a:latin typeface="Times New Roman" pitchFamily="18" charset="0"/>
                <a:cs typeface="Times New Roman" pitchFamily="18" charset="0"/>
              </a:rPr>
              <a:t>Visite sur le terrain, le 10/02/2016, avec F. Barbet, P. </a:t>
            </a:r>
            <a:r>
              <a:rPr lang="fr-FR" sz="1600" b="1" dirty="0" err="1" smtClean="0">
                <a:latin typeface="Times New Roman" pitchFamily="18" charset="0"/>
                <a:cs typeface="Times New Roman" pitchFamily="18" charset="0"/>
              </a:rPr>
              <a:t>Lebihan</a:t>
            </a:r>
            <a:r>
              <a:rPr lang="fr-FR" sz="1600" b="1" dirty="0" smtClean="0">
                <a:latin typeface="Times New Roman" pitchFamily="18" charset="0"/>
                <a:cs typeface="Times New Roman" pitchFamily="18" charset="0"/>
              </a:rPr>
              <a:t>, président de l’association Stendhal, Mme </a:t>
            </a:r>
            <a:r>
              <a:rPr lang="fr-FR" sz="1600" b="1" dirty="0" err="1" smtClean="0">
                <a:latin typeface="Times New Roman" pitchFamily="18" charset="0"/>
                <a:cs typeface="Times New Roman" pitchFamily="18" charset="0"/>
              </a:rPr>
              <a:t>Delplanques</a:t>
            </a:r>
            <a:r>
              <a:rPr lang="fr-FR" sz="1600" b="1" dirty="0" smtClean="0">
                <a:latin typeface="Times New Roman" pitchFamily="18" charset="0"/>
                <a:cs typeface="Times New Roman" pitchFamily="18" charset="0"/>
              </a:rPr>
              <a:t>, directrice des cimetières et M. </a:t>
            </a:r>
            <a:r>
              <a:rPr lang="fr-FR" sz="1600" b="1" dirty="0" err="1" smtClean="0">
                <a:latin typeface="Times New Roman" pitchFamily="18" charset="0"/>
                <a:cs typeface="Times New Roman" pitchFamily="18" charset="0"/>
              </a:rPr>
              <a:t>Papagno</a:t>
            </a:r>
            <a:r>
              <a:rPr lang="fr-FR" sz="1600" b="1" dirty="0" smtClean="0">
                <a:latin typeface="Times New Roman" pitchFamily="18" charset="0"/>
                <a:cs typeface="Times New Roman" pitchFamily="18" charset="0"/>
              </a:rPr>
              <a:t>, responsable technique du cimetière Saint-Roch</a:t>
            </a:r>
            <a:endParaRPr lang="fr-FR" sz="1600" b="1"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sz="4000" b="1" dirty="0" smtClean="0">
                <a:latin typeface="Times New Roman" pitchFamily="18" charset="0"/>
                <a:cs typeface="Times New Roman" pitchFamily="18" charset="0"/>
              </a:rPr>
              <a:t>Inventaires de tombes remarquables </a:t>
            </a:r>
            <a:br>
              <a:rPr lang="fr-FR" sz="4000" b="1" dirty="0" smtClean="0">
                <a:latin typeface="Times New Roman" pitchFamily="18" charset="0"/>
                <a:cs typeface="Times New Roman" pitchFamily="18" charset="0"/>
              </a:rPr>
            </a:br>
            <a:r>
              <a:rPr lang="fr-FR" sz="4000" b="1" dirty="0" smtClean="0">
                <a:latin typeface="Times New Roman" pitchFamily="18" charset="0"/>
                <a:cs typeface="Times New Roman" pitchFamily="18" charset="0"/>
              </a:rPr>
              <a:t>à restaurer </a:t>
            </a:r>
            <a:endParaRPr lang="fr-FR" sz="4000" b="1" dirty="0">
              <a:latin typeface="Times New Roman" pitchFamily="18" charset="0"/>
              <a:cs typeface="Times New Roman" pitchFamily="18" charset="0"/>
            </a:endParaRPr>
          </a:p>
        </p:txBody>
      </p:sp>
      <p:sp>
        <p:nvSpPr>
          <p:cNvPr id="3" name="Espace réservé du contenu 2"/>
          <p:cNvSpPr>
            <a:spLocks noGrp="1"/>
          </p:cNvSpPr>
          <p:nvPr>
            <p:ph idx="1"/>
          </p:nvPr>
        </p:nvSpPr>
        <p:spPr>
          <a:xfrm>
            <a:off x="142844" y="1285860"/>
            <a:ext cx="8786874" cy="4525963"/>
          </a:xfrm>
        </p:spPr>
        <p:txBody>
          <a:bodyPr/>
          <a:lstStyle/>
          <a:p>
            <a:pPr marL="0" indent="0">
              <a:buNone/>
            </a:pPr>
            <a:r>
              <a:rPr lang="fr-FR" sz="2000" b="1" i="1" dirty="0" smtClean="0">
                <a:latin typeface="Times New Roman" pitchFamily="18" charset="0"/>
                <a:cs typeface="Times New Roman" pitchFamily="18" charset="0"/>
              </a:rPr>
              <a:t>Projet de reprise de concessions perpétuelles : nous avons en avons sélectionnées et proposées une quinzaine à la Direction des cimetières :</a:t>
            </a:r>
          </a:p>
          <a:p>
            <a:pPr marL="0" indent="0">
              <a:buNone/>
            </a:pPr>
            <a:endParaRPr lang="fr-FR" sz="2000" b="1" i="1" dirty="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a:srcRect t="10811"/>
          <a:stretch>
            <a:fillRect/>
          </a:stretch>
        </p:blipFill>
        <p:spPr bwMode="auto">
          <a:xfrm>
            <a:off x="142844" y="2071678"/>
            <a:ext cx="4714874" cy="2274608"/>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l="2875" r="5139"/>
          <a:stretch>
            <a:fillRect/>
          </a:stretch>
        </p:blipFill>
        <p:spPr bwMode="auto">
          <a:xfrm>
            <a:off x="4429124" y="2071678"/>
            <a:ext cx="4572000" cy="2160000"/>
          </a:xfrm>
          <a:prstGeom prst="rect">
            <a:avLst/>
          </a:prstGeom>
          <a:noFill/>
          <a:ln w="9525">
            <a:noFill/>
            <a:miter lim="800000"/>
            <a:headEnd/>
            <a:tailEnd/>
          </a:ln>
          <a:effectLst/>
        </p:spPr>
      </p:pic>
      <p:sp>
        <p:nvSpPr>
          <p:cNvPr id="10" name="ZoneTexte 9"/>
          <p:cNvSpPr txBox="1"/>
          <p:nvPr/>
        </p:nvSpPr>
        <p:spPr>
          <a:xfrm>
            <a:off x="214282" y="6286520"/>
            <a:ext cx="4714908" cy="338554"/>
          </a:xfrm>
          <a:prstGeom prst="rect">
            <a:avLst/>
          </a:prstGeom>
          <a:noFill/>
        </p:spPr>
        <p:txBody>
          <a:bodyPr wrap="square" rtlCol="0">
            <a:spAutoFit/>
          </a:bodyPr>
          <a:lstStyle/>
          <a:p>
            <a:r>
              <a:rPr lang="fr-FR" sz="1600" b="1" dirty="0" smtClean="0">
                <a:latin typeface="Times New Roman" pitchFamily="18" charset="0"/>
                <a:cs typeface="Times New Roman" pitchFamily="18" charset="0"/>
              </a:rPr>
              <a:t>Quelques exemples de tombes sélectionnées </a:t>
            </a:r>
            <a:endParaRPr lang="fr-FR" sz="1600" b="1"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4"/>
          <a:srcRect/>
          <a:stretch>
            <a:fillRect/>
          </a:stretch>
        </p:blipFill>
        <p:spPr bwMode="auto">
          <a:xfrm>
            <a:off x="0" y="4071942"/>
            <a:ext cx="4584906" cy="2160000"/>
          </a:xfrm>
          <a:prstGeom prst="rect">
            <a:avLst/>
          </a:prstGeom>
          <a:noFill/>
          <a:ln w="9525">
            <a:noFill/>
            <a:miter lim="800000"/>
            <a:headEnd/>
            <a:tailEnd/>
          </a:ln>
          <a:effectLst/>
        </p:spPr>
      </p:pic>
      <p:pic>
        <p:nvPicPr>
          <p:cNvPr id="8" name="Picture 2"/>
          <p:cNvPicPr>
            <a:picLocks noChangeAspect="1" noChangeArrowheads="1"/>
          </p:cNvPicPr>
          <p:nvPr/>
        </p:nvPicPr>
        <p:blipFill>
          <a:blip r:embed="rId5"/>
          <a:srcRect/>
          <a:stretch>
            <a:fillRect/>
          </a:stretch>
        </p:blipFill>
        <p:spPr bwMode="auto">
          <a:xfrm>
            <a:off x="4559294" y="4357694"/>
            <a:ext cx="4584706" cy="21600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74638"/>
            <a:ext cx="8715436" cy="1143000"/>
          </a:xfrm>
        </p:spPr>
        <p:txBody>
          <a:bodyPr/>
          <a:lstStyle/>
          <a:p>
            <a:pPr algn="l"/>
            <a:r>
              <a:rPr lang="fr-FR" sz="2400" b="1" dirty="0" smtClean="0">
                <a:latin typeface="Times New Roman" pitchFamily="18" charset="0"/>
                <a:cs typeface="Times New Roman" pitchFamily="18" charset="0"/>
              </a:rPr>
              <a:t>La Direction des cimetières en a retenues que deux compte tenu de nombreux critères entrant en jeu pour la reprise des perpétuelles :</a:t>
            </a:r>
            <a:endParaRPr lang="fr-FR" sz="2400" b="1"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srcRect l="3701" r="3930"/>
          <a:stretch>
            <a:fillRect/>
          </a:stretch>
        </p:blipFill>
        <p:spPr bwMode="auto">
          <a:xfrm>
            <a:off x="2143108" y="1214422"/>
            <a:ext cx="6973448" cy="385765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2500306"/>
            <a:ext cx="5327153" cy="3286148"/>
          </a:xfrm>
          <a:prstGeom prst="rect">
            <a:avLst/>
          </a:prstGeom>
          <a:noFill/>
          <a:ln w="9525">
            <a:noFill/>
            <a:miter lim="800000"/>
            <a:headEnd/>
            <a:tailEnd/>
          </a:ln>
          <a:effectLst/>
        </p:spPr>
      </p:pic>
      <p:sp>
        <p:nvSpPr>
          <p:cNvPr id="7" name="ZoneTexte 6"/>
          <p:cNvSpPr txBox="1"/>
          <p:nvPr/>
        </p:nvSpPr>
        <p:spPr>
          <a:xfrm>
            <a:off x="142844" y="6215082"/>
            <a:ext cx="8715404" cy="369332"/>
          </a:xfrm>
          <a:prstGeom prst="rect">
            <a:avLst/>
          </a:prstGeom>
          <a:noFill/>
        </p:spPr>
        <p:txBody>
          <a:bodyPr wrap="square" rtlCol="0">
            <a:spAutoFit/>
          </a:bodyPr>
          <a:lstStyle/>
          <a:p>
            <a:pPr algn="r"/>
            <a:r>
              <a:rPr lang="fr-FR" b="1" dirty="0" smtClean="0">
                <a:latin typeface="Times New Roman" pitchFamily="18" charset="0"/>
                <a:cs typeface="Times New Roman" pitchFamily="18" charset="0"/>
              </a:rPr>
              <a:t>Aucune suite ne sera donné à ce projet de reprise pour l’instant !</a:t>
            </a:r>
            <a:endParaRPr lang="fr-FR" b="1" i="1"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dirty="0" smtClean="0">
                <a:latin typeface="Times New Roman" pitchFamily="18" charset="0"/>
                <a:cs typeface="Times New Roman" pitchFamily="18" charset="0"/>
              </a:rPr>
              <a:t>Lettre au Maire sur la fermeture du cimetière Saint-Roch le dimanche et les jours fériés</a:t>
            </a:r>
            <a:endParaRPr lang="fr-FR" sz="3200" b="1" dirty="0">
              <a:latin typeface="Times New Roman" pitchFamily="18" charset="0"/>
              <a:cs typeface="Times New Roman" pitchFamily="18" charset="0"/>
            </a:endParaRPr>
          </a:p>
        </p:txBody>
      </p:sp>
      <p:pic>
        <p:nvPicPr>
          <p:cNvPr id="2050" name="Picture 2" descr="G:\VANDALISME\20160222_164204.jpg"/>
          <p:cNvPicPr>
            <a:picLocks noGrp="1" noChangeAspect="1" noChangeArrowheads="1"/>
          </p:cNvPicPr>
          <p:nvPr>
            <p:ph idx="1"/>
          </p:nvPr>
        </p:nvPicPr>
        <p:blipFill>
          <a:blip r:embed="rId2" cstate="print"/>
          <a:srcRect l="14486" r="8271"/>
          <a:stretch>
            <a:fillRect/>
          </a:stretch>
        </p:blipFill>
        <p:spPr bwMode="auto">
          <a:xfrm>
            <a:off x="1071538" y="1600200"/>
            <a:ext cx="6858048" cy="499416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85728"/>
            <a:ext cx="8229600" cy="1357322"/>
          </a:xfrm>
        </p:spPr>
        <p:txBody>
          <a:bodyPr/>
          <a:lstStyle/>
          <a:p>
            <a:r>
              <a:rPr lang="fr-FR" sz="3600" b="1" dirty="0" smtClean="0">
                <a:solidFill>
                  <a:schemeClr val="bg2">
                    <a:lumMod val="75000"/>
                  </a:schemeClr>
                </a:solidFill>
                <a:latin typeface="Times New Roman" pitchFamily="18" charset="0"/>
                <a:cs typeface="Times New Roman" pitchFamily="18" charset="0"/>
              </a:rPr>
              <a:t>Relations avec les autres associations </a:t>
            </a:r>
            <a:br>
              <a:rPr lang="fr-FR" sz="3600" b="1" dirty="0" smtClean="0">
                <a:solidFill>
                  <a:schemeClr val="bg2">
                    <a:lumMod val="75000"/>
                  </a:schemeClr>
                </a:solidFill>
                <a:latin typeface="Times New Roman" pitchFamily="18" charset="0"/>
                <a:cs typeface="Times New Roman" pitchFamily="18" charset="0"/>
              </a:rPr>
            </a:br>
            <a:r>
              <a:rPr lang="fr-FR" sz="2400" b="1" dirty="0" smtClean="0">
                <a:solidFill>
                  <a:schemeClr val="bg2">
                    <a:lumMod val="75000"/>
                  </a:schemeClr>
                </a:solidFill>
                <a:latin typeface="Times New Roman" pitchFamily="18" charset="0"/>
                <a:cs typeface="Times New Roman" pitchFamily="18" charset="0"/>
              </a:rPr>
              <a:t>Représentation de notre association aux assemblée générales, aux différentes réunions et rencontres de :</a:t>
            </a:r>
            <a:endParaRPr lang="fr-FR" sz="2400" dirty="0">
              <a:solidFill>
                <a:schemeClr val="bg2">
                  <a:lumMod val="75000"/>
                </a:schemeClr>
              </a:solidFill>
            </a:endParaRPr>
          </a:p>
        </p:txBody>
      </p:sp>
      <p:sp>
        <p:nvSpPr>
          <p:cNvPr id="4" name="Rectangle 3"/>
          <p:cNvSpPr/>
          <p:nvPr/>
        </p:nvSpPr>
        <p:spPr>
          <a:xfrm>
            <a:off x="500034" y="1357298"/>
            <a:ext cx="8501122" cy="5032147"/>
          </a:xfrm>
          <a:prstGeom prst="rect">
            <a:avLst/>
          </a:prstGeom>
        </p:spPr>
        <p:txBody>
          <a:bodyPr wrap="square">
            <a:spAutoFit/>
          </a:bodyPr>
          <a:lstStyle/>
          <a:p>
            <a:pPr marL="263525" indent="-263525"/>
            <a:endParaRPr lang="fr-FR" sz="2600" b="1" i="1" dirty="0" smtClean="0">
              <a:latin typeface="Times New Roman" pitchFamily="18" charset="0"/>
              <a:cs typeface="Times New Roman" pitchFamily="18" charset="0"/>
            </a:endParaRPr>
          </a:p>
          <a:p>
            <a:pPr marL="263525" indent="-263525">
              <a:spcBef>
                <a:spcPts val="0"/>
              </a:spcBef>
              <a:spcAft>
                <a:spcPts val="600"/>
              </a:spcAft>
              <a:buFont typeface="Arial" pitchFamily="34" charset="0"/>
              <a:buChar char="•"/>
            </a:pPr>
            <a:r>
              <a:rPr lang="fr-FR" sz="2600" b="1" i="1" dirty="0" smtClean="0">
                <a:solidFill>
                  <a:srgbClr val="003366"/>
                </a:solidFill>
                <a:latin typeface="Times New Roman" pitchFamily="18" charset="0"/>
                <a:cs typeface="Times New Roman" pitchFamily="18" charset="0"/>
              </a:rPr>
              <a:t>Patrimoine et Développement,  </a:t>
            </a:r>
          </a:p>
          <a:p>
            <a:pPr marL="263525" indent="-263525">
              <a:spcBef>
                <a:spcPts val="0"/>
              </a:spcBef>
              <a:spcAft>
                <a:spcPts val="600"/>
              </a:spcAft>
              <a:buFont typeface="Arial" pitchFamily="34" charset="0"/>
              <a:buChar char="•"/>
            </a:pPr>
            <a:r>
              <a:rPr lang="fr-FR" sz="2600" b="1" i="1" dirty="0" smtClean="0">
                <a:solidFill>
                  <a:srgbClr val="003366"/>
                </a:solidFill>
                <a:latin typeface="Times New Roman" pitchFamily="18" charset="0"/>
                <a:cs typeface="Times New Roman" pitchFamily="18" charset="0"/>
              </a:rPr>
              <a:t>Patrimoine </a:t>
            </a:r>
            <a:r>
              <a:rPr lang="fr-FR" sz="2600" b="1" i="1" dirty="0" err="1" smtClean="0">
                <a:solidFill>
                  <a:srgbClr val="003366"/>
                </a:solidFill>
                <a:latin typeface="Times New Roman" pitchFamily="18" charset="0"/>
                <a:cs typeface="Times New Roman" pitchFamily="18" charset="0"/>
              </a:rPr>
              <a:t>Aurhalpin</a:t>
            </a:r>
            <a:r>
              <a:rPr lang="fr-FR" sz="2600" b="1" i="1" dirty="0" smtClean="0">
                <a:solidFill>
                  <a:srgbClr val="003366"/>
                </a:solidFill>
                <a:latin typeface="Times New Roman" pitchFamily="18" charset="0"/>
                <a:cs typeface="Times New Roman" pitchFamily="18" charset="0"/>
              </a:rPr>
              <a:t>,</a:t>
            </a:r>
          </a:p>
          <a:p>
            <a:pPr marL="263525" indent="-263525">
              <a:spcBef>
                <a:spcPts val="0"/>
              </a:spcBef>
              <a:spcAft>
                <a:spcPts val="600"/>
              </a:spcAft>
              <a:buFont typeface="Arial" pitchFamily="34" charset="0"/>
              <a:buChar char="•"/>
            </a:pPr>
            <a:r>
              <a:rPr lang="fr-FR" sz="2600" b="1" i="1" dirty="0" smtClean="0">
                <a:solidFill>
                  <a:srgbClr val="003366"/>
                </a:solidFill>
                <a:latin typeface="Times New Roman" pitchFamily="18" charset="0"/>
                <a:cs typeface="Times New Roman" pitchFamily="18" charset="0"/>
              </a:rPr>
              <a:t>Fédération des association du Patrimoine de l’Isère (FAPI)</a:t>
            </a:r>
          </a:p>
          <a:p>
            <a:pPr marL="263525" indent="-263525">
              <a:spcBef>
                <a:spcPts val="0"/>
              </a:spcBef>
              <a:spcAft>
                <a:spcPts val="600"/>
              </a:spcAft>
              <a:buFont typeface="Arial" pitchFamily="34" charset="0"/>
              <a:buChar char="•"/>
            </a:pPr>
            <a:r>
              <a:rPr lang="fr-FR" sz="2600" b="1" i="1" dirty="0" smtClean="0">
                <a:solidFill>
                  <a:srgbClr val="003366"/>
                </a:solidFill>
                <a:latin typeface="Times New Roman" pitchFamily="18" charset="0"/>
                <a:cs typeface="Times New Roman" pitchFamily="18" charset="0"/>
              </a:rPr>
              <a:t>Association de la </a:t>
            </a:r>
            <a:r>
              <a:rPr lang="fr-FR" sz="2600" b="1" i="1" dirty="0" err="1" smtClean="0">
                <a:solidFill>
                  <a:srgbClr val="003366"/>
                </a:solidFill>
                <a:latin typeface="Times New Roman" pitchFamily="18" charset="0"/>
                <a:cs typeface="Times New Roman" pitchFamily="18" charset="0"/>
              </a:rPr>
              <a:t>Casamaures</a:t>
            </a:r>
            <a:endParaRPr lang="fr-FR" sz="2600" b="1" i="1" dirty="0" smtClean="0">
              <a:solidFill>
                <a:srgbClr val="003366"/>
              </a:solidFill>
              <a:latin typeface="Times New Roman" pitchFamily="18" charset="0"/>
              <a:cs typeface="Times New Roman" pitchFamily="18" charset="0"/>
            </a:endParaRPr>
          </a:p>
          <a:p>
            <a:pPr marL="263525" indent="-263525">
              <a:spcBef>
                <a:spcPts val="0"/>
              </a:spcBef>
              <a:spcAft>
                <a:spcPts val="600"/>
              </a:spcAft>
              <a:buFont typeface="Arial" pitchFamily="34" charset="0"/>
              <a:buChar char="•"/>
            </a:pPr>
            <a:r>
              <a:rPr lang="fr-FR" sz="2600" b="1" i="1" dirty="0" smtClean="0">
                <a:solidFill>
                  <a:srgbClr val="003366"/>
                </a:solidFill>
                <a:latin typeface="Times New Roman" pitchFamily="18" charset="0"/>
                <a:cs typeface="Times New Roman" pitchFamily="18" charset="0"/>
              </a:rPr>
              <a:t>Association Stendhal</a:t>
            </a:r>
          </a:p>
          <a:p>
            <a:pPr marL="263525" indent="-263525">
              <a:spcBef>
                <a:spcPts val="0"/>
              </a:spcBef>
              <a:spcAft>
                <a:spcPts val="600"/>
              </a:spcAft>
              <a:buFont typeface="Arial" pitchFamily="34" charset="0"/>
              <a:buChar char="•"/>
            </a:pPr>
            <a:r>
              <a:rPr lang="fr-FR" sz="2600" b="1" i="1" dirty="0" err="1" smtClean="0">
                <a:solidFill>
                  <a:srgbClr val="003366"/>
                </a:solidFill>
                <a:latin typeface="Times New Roman" pitchFamily="18" charset="0"/>
                <a:cs typeface="Times New Roman" pitchFamily="18" charset="0"/>
              </a:rPr>
              <a:t>Ex-Libris</a:t>
            </a:r>
            <a:endParaRPr lang="fr-FR" sz="2600" b="1" i="1" dirty="0" smtClean="0">
              <a:solidFill>
                <a:srgbClr val="003366"/>
              </a:solidFill>
              <a:latin typeface="Times New Roman" pitchFamily="18" charset="0"/>
              <a:cs typeface="Times New Roman" pitchFamily="18" charset="0"/>
            </a:endParaRPr>
          </a:p>
          <a:p>
            <a:pPr marL="263525" indent="-263525">
              <a:spcBef>
                <a:spcPts val="0"/>
              </a:spcBef>
              <a:spcAft>
                <a:spcPts val="600"/>
              </a:spcAft>
              <a:buFont typeface="Arial" pitchFamily="34" charset="0"/>
              <a:buChar char="•"/>
            </a:pPr>
            <a:r>
              <a:rPr lang="fr-FR" sz="2600" b="1" i="1" dirty="0" smtClean="0">
                <a:solidFill>
                  <a:srgbClr val="003366"/>
                </a:solidFill>
                <a:latin typeface="Times New Roman" pitchFamily="18" charset="0"/>
                <a:cs typeface="Times New Roman" pitchFamily="18" charset="0"/>
              </a:rPr>
              <a:t>Association de Sauvegarde du Patrimoine du Gant Grenoblois</a:t>
            </a:r>
          </a:p>
          <a:p>
            <a:pPr marL="263525" indent="-263525">
              <a:spcBef>
                <a:spcPts val="0"/>
              </a:spcBef>
              <a:spcAft>
                <a:spcPts val="600"/>
              </a:spcAft>
              <a:buFont typeface="Arial" pitchFamily="34" charset="0"/>
              <a:buChar char="•"/>
            </a:pPr>
            <a:r>
              <a:rPr lang="fr-FR" sz="2600" b="1" i="1" dirty="0" smtClean="0">
                <a:solidFill>
                  <a:srgbClr val="003366"/>
                </a:solidFill>
                <a:latin typeface="Times New Roman" pitchFamily="18" charset="0"/>
                <a:cs typeface="Times New Roman" pitchFamily="18" charset="0"/>
              </a:rPr>
              <a:t>Association de conservation des monuments napoléoniens</a:t>
            </a:r>
            <a:endParaRPr lang="fr-FR" sz="2800" b="1" i="1" dirty="0" smtClean="0">
              <a:solidFill>
                <a:srgbClr val="003366"/>
              </a:solidFill>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571604" y="4214818"/>
            <a:ext cx="7181428" cy="863600"/>
          </a:xfrm>
        </p:spPr>
        <p:txBody>
          <a:bodyPr/>
          <a:lstStyle/>
          <a:p>
            <a:pPr algn="r">
              <a:buFontTx/>
              <a:buNone/>
            </a:pPr>
            <a:r>
              <a:rPr lang="fr-FR" sz="4800" i="1" dirty="0" smtClean="0">
                <a:latin typeface="Times New Roman" pitchFamily="18" charset="0"/>
              </a:rPr>
              <a:t>Rapport financier</a:t>
            </a:r>
          </a:p>
        </p:txBody>
      </p:sp>
      <p:pic>
        <p:nvPicPr>
          <p:cNvPr id="12291" name="Picture 4" descr="vue-adb"/>
          <p:cNvPicPr>
            <a:picLocks noGrp="1" noChangeAspect="1" noChangeArrowheads="1"/>
          </p:cNvPicPr>
          <p:nvPr>
            <p:ph type="title"/>
          </p:nvPr>
        </p:nvPicPr>
        <p:blipFill>
          <a:blip r:embed="rId3" cstate="print"/>
          <a:srcRect/>
          <a:stretch>
            <a:fillRect/>
          </a:stretch>
        </p:blipFill>
        <p:spPr>
          <a:xfrm>
            <a:off x="250825" y="188913"/>
            <a:ext cx="2665413" cy="1882775"/>
          </a:xfr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srcRect/>
          <a:stretch>
            <a:fillRect/>
          </a:stretch>
        </p:blipFill>
        <p:spPr bwMode="auto">
          <a:xfrm>
            <a:off x="500034" y="214290"/>
            <a:ext cx="8237731" cy="62138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srcRect/>
          <a:stretch>
            <a:fillRect/>
          </a:stretch>
        </p:blipFill>
        <p:spPr bwMode="auto">
          <a:xfrm>
            <a:off x="214282" y="2143116"/>
            <a:ext cx="8701917" cy="4494696"/>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r="53694" b="64789"/>
          <a:stretch>
            <a:fillRect/>
          </a:stretch>
        </p:blipFill>
        <p:spPr bwMode="auto">
          <a:xfrm>
            <a:off x="2285984" y="214290"/>
            <a:ext cx="3929090" cy="1785950"/>
          </a:xfrm>
          <a:prstGeom prst="rect">
            <a:avLst/>
          </a:prstGeom>
          <a:noFill/>
          <a:ln w="15875">
            <a:solidFill>
              <a:schemeClr val="tx1">
                <a:alpha val="49000"/>
              </a:schemeClr>
            </a:solid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6"/>
          <p:cNvSpPr>
            <a:spLocks noGrp="1"/>
          </p:cNvSpPr>
          <p:nvPr>
            <p:ph type="title"/>
          </p:nvPr>
        </p:nvSpPr>
        <p:spPr>
          <a:xfrm>
            <a:off x="142844" y="0"/>
            <a:ext cx="3929058" cy="765175"/>
          </a:xfrm>
        </p:spPr>
        <p:txBody>
          <a:bodyPr/>
          <a:lstStyle/>
          <a:p>
            <a:pPr eaLnBrk="1" hangingPunct="1"/>
            <a:r>
              <a:rPr lang="fr-FR" sz="4000" b="1" dirty="0" smtClean="0">
                <a:latin typeface="Times New Roman" pitchFamily="18" charset="0"/>
              </a:rPr>
              <a:t>Visites 2015</a:t>
            </a:r>
          </a:p>
        </p:txBody>
      </p:sp>
      <p:sp>
        <p:nvSpPr>
          <p:cNvPr id="17411" name="Text Box 6"/>
          <p:cNvSpPr txBox="1">
            <a:spLocks noChangeArrowheads="1"/>
          </p:cNvSpPr>
          <p:nvPr/>
        </p:nvSpPr>
        <p:spPr bwMode="auto">
          <a:xfrm>
            <a:off x="142844" y="928671"/>
            <a:ext cx="3857652" cy="2662267"/>
          </a:xfrm>
          <a:prstGeom prst="rect">
            <a:avLst/>
          </a:prstGeom>
          <a:noFill/>
          <a:ln w="9525">
            <a:noFill/>
            <a:miter lim="800000"/>
            <a:headEnd/>
            <a:tailEnd/>
          </a:ln>
        </p:spPr>
        <p:txBody>
          <a:bodyPr wrap="square">
            <a:spAutoFit/>
          </a:bodyPr>
          <a:lstStyle/>
          <a:p>
            <a:pPr>
              <a:spcBef>
                <a:spcPct val="50000"/>
              </a:spcBef>
            </a:pPr>
            <a:r>
              <a:rPr lang="fr-FR" sz="2400" b="1" i="1" dirty="0" smtClean="0">
                <a:latin typeface="Times New Roman" pitchFamily="18" charset="0"/>
              </a:rPr>
              <a:t>Nombre </a:t>
            </a:r>
            <a:r>
              <a:rPr lang="fr-FR" sz="2400" b="1" i="1" dirty="0">
                <a:latin typeface="Times New Roman" pitchFamily="18" charset="0"/>
              </a:rPr>
              <a:t>de visites </a:t>
            </a:r>
            <a:r>
              <a:rPr lang="fr-FR" sz="2400" b="1" i="1" dirty="0" smtClean="0">
                <a:latin typeface="Times New Roman" pitchFamily="18" charset="0"/>
              </a:rPr>
              <a:t>en 2014</a:t>
            </a:r>
            <a:endParaRPr lang="fr-FR" sz="2400" b="1" dirty="0">
              <a:latin typeface="Times New Roman" pitchFamily="18" charset="0"/>
            </a:endParaRPr>
          </a:p>
          <a:p>
            <a:pPr>
              <a:spcBef>
                <a:spcPts val="600"/>
              </a:spcBef>
            </a:pPr>
            <a:r>
              <a:rPr lang="fr-FR" sz="2400" b="1" dirty="0" smtClean="0">
                <a:latin typeface="Times New Roman" pitchFamily="18" charset="0"/>
              </a:rPr>
              <a:t>21 visites </a:t>
            </a:r>
            <a:r>
              <a:rPr lang="fr-FR" sz="2400" b="1" dirty="0">
                <a:latin typeface="Times New Roman" pitchFamily="18" charset="0"/>
              </a:rPr>
              <a:t>programmées</a:t>
            </a:r>
          </a:p>
          <a:p>
            <a:pPr>
              <a:spcBef>
                <a:spcPts val="600"/>
              </a:spcBef>
            </a:pPr>
            <a:r>
              <a:rPr lang="fr-FR" sz="2400" b="1" dirty="0" smtClean="0">
                <a:latin typeface="Times New Roman" pitchFamily="18" charset="0"/>
              </a:rPr>
              <a:t>4 visite «</a:t>
            </a:r>
            <a:r>
              <a:rPr lang="fr-FR" sz="2400" b="1" dirty="0">
                <a:latin typeface="Times New Roman" pitchFamily="18" charset="0"/>
              </a:rPr>
              <a:t> </a:t>
            </a:r>
            <a:r>
              <a:rPr lang="fr-FR" sz="2400" b="1" dirty="0" smtClean="0">
                <a:latin typeface="Times New Roman" pitchFamily="18" charset="0"/>
              </a:rPr>
              <a:t>privée</a:t>
            </a:r>
            <a:r>
              <a:rPr lang="fr-FR" sz="2400" b="1" dirty="0">
                <a:latin typeface="Times New Roman" pitchFamily="18" charset="0"/>
              </a:rPr>
              <a:t> »</a:t>
            </a:r>
          </a:p>
          <a:p>
            <a:pPr>
              <a:spcBef>
                <a:spcPts val="600"/>
              </a:spcBef>
            </a:pPr>
            <a:r>
              <a:rPr lang="fr-FR" sz="2400" b="1" dirty="0" smtClean="0">
                <a:latin typeface="Times New Roman" pitchFamily="18" charset="0"/>
              </a:rPr>
              <a:t>10 visites </a:t>
            </a:r>
            <a:r>
              <a:rPr lang="fr-FR" sz="2400" b="1" dirty="0">
                <a:latin typeface="Times New Roman" pitchFamily="18" charset="0"/>
              </a:rPr>
              <a:t>pendant les </a:t>
            </a:r>
            <a:r>
              <a:rPr lang="fr-FR" sz="2400" b="1" dirty="0" smtClean="0">
                <a:latin typeface="Times New Roman" pitchFamily="18" charset="0"/>
              </a:rPr>
              <a:t>JPE</a:t>
            </a:r>
          </a:p>
          <a:p>
            <a:pPr>
              <a:spcBef>
                <a:spcPts val="600"/>
              </a:spcBef>
            </a:pPr>
            <a:r>
              <a:rPr lang="fr-FR" sz="2400" b="1" i="1" dirty="0" smtClean="0">
                <a:latin typeface="Times New Roman" pitchFamily="18" charset="0"/>
              </a:rPr>
              <a:t>+ 2 visites hors les murs</a:t>
            </a:r>
            <a:endParaRPr lang="fr-FR" sz="2400" b="1" i="1" dirty="0">
              <a:latin typeface="Times New Roman" pitchFamily="18" charset="0"/>
            </a:endParaRPr>
          </a:p>
          <a:p>
            <a:pPr>
              <a:spcBef>
                <a:spcPct val="50000"/>
              </a:spcBef>
            </a:pPr>
            <a:endParaRPr lang="fr-FR" dirty="0"/>
          </a:p>
        </p:txBody>
      </p:sp>
      <p:sp>
        <p:nvSpPr>
          <p:cNvPr id="14340" name="Rectangle 8"/>
          <p:cNvSpPr>
            <a:spLocks noChangeArrowheads="1"/>
          </p:cNvSpPr>
          <p:nvPr/>
        </p:nvSpPr>
        <p:spPr bwMode="auto">
          <a:xfrm>
            <a:off x="4496539" y="3410902"/>
            <a:ext cx="4647461" cy="3447098"/>
          </a:xfrm>
          <a:prstGeom prst="rect">
            <a:avLst/>
          </a:prstGeom>
          <a:noFill/>
          <a:ln w="9525">
            <a:noFill/>
            <a:miter lim="800000"/>
            <a:headEnd/>
            <a:tailEnd/>
          </a:ln>
        </p:spPr>
        <p:txBody>
          <a:bodyPr wrap="square">
            <a:spAutoFit/>
          </a:bodyPr>
          <a:lstStyle/>
          <a:p>
            <a:pPr marL="177800" indent="-177800">
              <a:tabLst>
                <a:tab pos="177800" algn="l"/>
              </a:tabLst>
              <a:defRPr/>
            </a:pPr>
            <a:r>
              <a:rPr lang="fr-FR" sz="2000" b="1" i="1" dirty="0">
                <a:latin typeface="Times New Roman" pitchFamily="18" charset="0"/>
              </a:rPr>
              <a:t>	Fréquentation des visites</a:t>
            </a:r>
            <a:r>
              <a:rPr lang="fr-FR" sz="2000" i="1" dirty="0">
                <a:latin typeface="Times New Roman" pitchFamily="18" charset="0"/>
              </a:rPr>
              <a:t>  </a:t>
            </a:r>
            <a:r>
              <a:rPr lang="fr-FR" sz="2000" i="1" dirty="0" smtClean="0">
                <a:latin typeface="Times New Roman" pitchFamily="18" charset="0"/>
              </a:rPr>
              <a:t>:</a:t>
            </a:r>
            <a:endParaRPr lang="fr-FR" sz="2000" i="1" dirty="0">
              <a:latin typeface="Times New Roman" pitchFamily="18" charset="0"/>
            </a:endParaRPr>
          </a:p>
          <a:p>
            <a:pPr marL="177800" indent="-177800">
              <a:spcBef>
                <a:spcPts val="0"/>
              </a:spcBef>
              <a:tabLst>
                <a:tab pos="177800" algn="l"/>
              </a:tabLst>
              <a:defRPr/>
            </a:pPr>
            <a:endParaRPr lang="fr-FR" sz="800" b="1" dirty="0">
              <a:latin typeface="Times New Roman" pitchFamily="18" charset="0"/>
            </a:endParaRPr>
          </a:p>
          <a:p>
            <a:pPr marL="177800" indent="-177800">
              <a:spcBef>
                <a:spcPts val="0"/>
              </a:spcBef>
              <a:tabLst>
                <a:tab pos="177800" algn="l"/>
              </a:tabLst>
              <a:defRPr/>
            </a:pPr>
            <a:r>
              <a:rPr lang="fr-FR" sz="2000" b="1" dirty="0">
                <a:latin typeface="Times New Roman" pitchFamily="18" charset="0"/>
              </a:rPr>
              <a:t>	</a:t>
            </a:r>
            <a:r>
              <a:rPr lang="fr-FR" sz="2000" b="1" dirty="0" smtClean="0">
                <a:latin typeface="Times New Roman" pitchFamily="18" charset="0"/>
              </a:rPr>
              <a:t>553 </a:t>
            </a:r>
            <a:r>
              <a:rPr lang="fr-FR" sz="2000" b="1" dirty="0">
                <a:latin typeface="Times New Roman" pitchFamily="18" charset="0"/>
              </a:rPr>
              <a:t>visiteurs </a:t>
            </a:r>
            <a:r>
              <a:rPr lang="fr-FR" sz="2000" b="1" dirty="0" smtClean="0">
                <a:latin typeface="Times New Roman" pitchFamily="18" charset="0"/>
              </a:rPr>
              <a:t>pendant l’année dont :</a:t>
            </a:r>
          </a:p>
          <a:p>
            <a:pPr marL="177800">
              <a:lnSpc>
                <a:spcPct val="150000"/>
              </a:lnSpc>
              <a:spcBef>
                <a:spcPts val="0"/>
              </a:spcBef>
              <a:buFont typeface="Arial" pitchFamily="34" charset="0"/>
              <a:buChar char="•"/>
              <a:tabLst>
                <a:tab pos="361950" algn="l"/>
              </a:tabLst>
              <a:defRPr/>
            </a:pPr>
            <a:r>
              <a:rPr lang="fr-FR" sz="2000" b="1" dirty="0" smtClean="0">
                <a:latin typeface="Times New Roman" pitchFamily="18" charset="0"/>
              </a:rPr>
              <a:t>	284   pour les visites programmées,</a:t>
            </a:r>
            <a:endParaRPr lang="fr-FR" sz="2000" b="1" dirty="0">
              <a:latin typeface="Times New Roman" pitchFamily="18" charset="0"/>
            </a:endParaRPr>
          </a:p>
          <a:p>
            <a:pPr marL="177800">
              <a:spcBef>
                <a:spcPts val="0"/>
              </a:spcBef>
              <a:buFont typeface="Arial" pitchFamily="34" charset="0"/>
              <a:buChar char="•"/>
              <a:tabLst>
                <a:tab pos="361950" algn="l"/>
              </a:tabLst>
              <a:defRPr/>
            </a:pPr>
            <a:r>
              <a:rPr lang="fr-FR" sz="2000" b="1" dirty="0">
                <a:latin typeface="Times New Roman" pitchFamily="18" charset="0"/>
              </a:rPr>
              <a:t> 	</a:t>
            </a:r>
            <a:r>
              <a:rPr lang="fr-FR" sz="2000" b="1" dirty="0" smtClean="0">
                <a:latin typeface="Times New Roman" pitchFamily="18" charset="0"/>
              </a:rPr>
              <a:t>  71   pour la visite privée</a:t>
            </a:r>
          </a:p>
          <a:p>
            <a:pPr marL="177800">
              <a:spcBef>
                <a:spcPts val="0"/>
              </a:spcBef>
              <a:buFont typeface="Arial" pitchFamily="34" charset="0"/>
              <a:buChar char="•"/>
              <a:tabLst>
                <a:tab pos="361950" algn="l"/>
              </a:tabLst>
              <a:defRPr/>
            </a:pPr>
            <a:r>
              <a:rPr lang="fr-FR" sz="2000" b="1" dirty="0" smtClean="0">
                <a:latin typeface="Times New Roman" pitchFamily="18" charset="0"/>
              </a:rPr>
              <a:t>	198   aux des </a:t>
            </a:r>
            <a:r>
              <a:rPr lang="fr-FR" sz="2000" b="1" dirty="0">
                <a:latin typeface="Times New Roman" pitchFamily="18" charset="0"/>
              </a:rPr>
              <a:t>Journées du </a:t>
            </a:r>
            <a:r>
              <a:rPr lang="fr-FR" sz="2000" b="1" dirty="0" smtClean="0">
                <a:latin typeface="Times New Roman" pitchFamily="18" charset="0"/>
              </a:rPr>
              <a:t>Patrimoine</a:t>
            </a:r>
          </a:p>
          <a:p>
            <a:pPr marL="177800" indent="-177800">
              <a:spcBef>
                <a:spcPts val="0"/>
              </a:spcBef>
              <a:tabLst>
                <a:tab pos="444500" algn="l"/>
              </a:tabLst>
              <a:defRPr/>
            </a:pPr>
            <a:r>
              <a:rPr lang="fr-FR" sz="2000" b="1" dirty="0" smtClean="0">
                <a:latin typeface="Times New Roman" pitchFamily="18" charset="0"/>
              </a:rPr>
              <a:t>   + </a:t>
            </a:r>
            <a:r>
              <a:rPr lang="fr-FR" sz="2000" b="1" i="1" dirty="0" smtClean="0">
                <a:latin typeface="Times New Roman" pitchFamily="18" charset="0"/>
              </a:rPr>
              <a:t>110 pour les visites hors les murs </a:t>
            </a:r>
          </a:p>
          <a:p>
            <a:pPr marL="177800">
              <a:spcBef>
                <a:spcPts val="0"/>
              </a:spcBef>
              <a:tabLst>
                <a:tab pos="444500" algn="l"/>
              </a:tabLst>
              <a:defRPr/>
            </a:pPr>
            <a:endParaRPr lang="fr-FR" sz="2000" b="1" i="1" dirty="0" smtClean="0">
              <a:latin typeface="Times New Roman" pitchFamily="18" charset="0"/>
            </a:endParaRPr>
          </a:p>
          <a:p>
            <a:pPr marL="177800">
              <a:spcBef>
                <a:spcPts val="0"/>
              </a:spcBef>
              <a:tabLst>
                <a:tab pos="444500" algn="l"/>
              </a:tabLst>
              <a:defRPr/>
            </a:pPr>
            <a:r>
              <a:rPr lang="fr-FR" sz="2000" b="1" i="1" dirty="0" smtClean="0">
                <a:latin typeface="Times New Roman" pitchFamily="18" charset="0"/>
              </a:rPr>
              <a:t>Soit une hausse de 37 % par rapport à 2014</a:t>
            </a:r>
          </a:p>
          <a:p>
            <a:pPr marL="177800">
              <a:spcBef>
                <a:spcPts val="0"/>
              </a:spcBef>
              <a:tabLst>
                <a:tab pos="444500" algn="l"/>
              </a:tabLst>
              <a:defRPr/>
            </a:pPr>
            <a:endParaRPr lang="fr-FR" sz="2000" b="1" i="1" dirty="0" smtClean="0">
              <a:latin typeface="Times New Roman" pitchFamily="18" charset="0"/>
            </a:endParaRPr>
          </a:p>
        </p:txBody>
      </p:sp>
      <p:pic>
        <p:nvPicPr>
          <p:cNvPr id="98305" name="Picture 1"/>
          <p:cNvPicPr>
            <a:picLocks noChangeAspect="1" noChangeArrowheads="1"/>
          </p:cNvPicPr>
          <p:nvPr/>
        </p:nvPicPr>
        <p:blipFill>
          <a:blip r:embed="rId3" cstate="print"/>
          <a:srcRect b="12766"/>
          <a:stretch>
            <a:fillRect/>
          </a:stretch>
        </p:blipFill>
        <p:spPr bwMode="auto">
          <a:xfrm>
            <a:off x="4500562" y="214290"/>
            <a:ext cx="4504339" cy="3000372"/>
          </a:xfrm>
          <a:prstGeom prst="roundRect">
            <a:avLst/>
          </a:prstGeom>
          <a:noFill/>
          <a:ln w="9525">
            <a:noFill/>
            <a:miter lim="800000"/>
            <a:headEnd/>
            <a:tailEnd/>
          </a:ln>
          <a:effectLst/>
        </p:spPr>
      </p:pic>
      <p:pic>
        <p:nvPicPr>
          <p:cNvPr id="98306" name="Picture 2" descr="C:\Users\Marie-Claire\Documents\DOCUMENTS MCR\ASSOCIATIONS\SAINT_ROCH\2015_années 2015\2015_Evènements_visites 2015\05-02-15-Visite MW_2-05-15\Visite MW_2-05-15 (1).JPG"/>
          <p:cNvPicPr>
            <a:picLocks noChangeAspect="1" noChangeArrowheads="1"/>
          </p:cNvPicPr>
          <p:nvPr/>
        </p:nvPicPr>
        <p:blipFill>
          <a:blip r:embed="rId4" cstate="print"/>
          <a:srcRect l="6666" t="10208" r="5439" b="8659"/>
          <a:stretch>
            <a:fillRect/>
          </a:stretch>
        </p:blipFill>
        <p:spPr bwMode="auto">
          <a:xfrm>
            <a:off x="214282" y="3643314"/>
            <a:ext cx="4230686" cy="2928934"/>
          </a:xfrm>
          <a:prstGeom prst="round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p:cNvPicPr>
            <a:picLocks noGrp="1" noChangeAspect="1" noChangeArrowheads="1"/>
          </p:cNvPicPr>
          <p:nvPr>
            <p:ph idx="1"/>
          </p:nvPr>
        </p:nvPicPr>
        <p:blipFill>
          <a:blip r:embed="rId2"/>
          <a:srcRect/>
          <a:stretch>
            <a:fillRect/>
          </a:stretch>
        </p:blipFill>
        <p:spPr bwMode="auto">
          <a:xfrm>
            <a:off x="285720" y="285728"/>
            <a:ext cx="8548467" cy="607223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642910" y="3714752"/>
            <a:ext cx="8229600" cy="1439862"/>
          </a:xfrm>
        </p:spPr>
        <p:txBody>
          <a:bodyPr/>
          <a:lstStyle/>
          <a:p>
            <a:pPr algn="r">
              <a:buFontTx/>
              <a:buNone/>
            </a:pPr>
            <a:r>
              <a:rPr lang="fr-FR" sz="4000" i="1" dirty="0" smtClean="0">
                <a:latin typeface="Times New Roman" pitchFamily="18" charset="0"/>
              </a:rPr>
              <a:t>Renouvellement du Conseil d’Administration</a:t>
            </a:r>
          </a:p>
          <a:p>
            <a:endParaRPr lang="fr-FR" sz="4000" dirty="0" smtClean="0"/>
          </a:p>
        </p:txBody>
      </p:sp>
      <p:pic>
        <p:nvPicPr>
          <p:cNvPr id="14339" name="Picture 4" descr="vue-adb"/>
          <p:cNvPicPr>
            <a:picLocks noGrp="1" noChangeAspect="1" noChangeArrowheads="1"/>
          </p:cNvPicPr>
          <p:nvPr>
            <p:ph type="title"/>
          </p:nvPr>
        </p:nvPicPr>
        <p:blipFill>
          <a:blip r:embed="rId3" cstate="print"/>
          <a:srcRect/>
          <a:stretch>
            <a:fillRect/>
          </a:stretch>
        </p:blipFill>
        <p:spPr>
          <a:xfrm>
            <a:off x="250825" y="188913"/>
            <a:ext cx="2592388" cy="1778000"/>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725470"/>
          </a:xfrm>
        </p:spPr>
        <p:txBody>
          <a:bodyPr/>
          <a:lstStyle/>
          <a:p>
            <a:r>
              <a:rPr lang="fr-FR" sz="2800" b="1" i="1" dirty="0" smtClean="0">
                <a:solidFill>
                  <a:schemeClr val="tx1"/>
                </a:solidFill>
                <a:latin typeface="Times New Roman" pitchFamily="18" charset="0"/>
                <a:ea typeface="+mn-ea"/>
                <a:cs typeface="+mn-cs"/>
              </a:rPr>
              <a:t>Présentation des membres du Conseil d’administration </a:t>
            </a:r>
          </a:p>
        </p:txBody>
      </p:sp>
      <p:sp>
        <p:nvSpPr>
          <p:cNvPr id="3" name="Espace réservé du contenu 2"/>
          <p:cNvSpPr>
            <a:spLocks noGrp="1"/>
          </p:cNvSpPr>
          <p:nvPr>
            <p:ph idx="1"/>
          </p:nvPr>
        </p:nvSpPr>
        <p:spPr>
          <a:xfrm>
            <a:off x="357158" y="928670"/>
            <a:ext cx="8229600" cy="5072098"/>
          </a:xfrm>
        </p:spPr>
        <p:txBody>
          <a:bodyPr/>
          <a:lstStyle/>
          <a:p>
            <a:r>
              <a:rPr lang="fr-FR" sz="2000" b="1" i="1" dirty="0" smtClean="0">
                <a:latin typeface="Times New Roman" pitchFamily="18" charset="0"/>
                <a:cs typeface="Times New Roman" pitchFamily="18" charset="0"/>
              </a:rPr>
              <a:t>Marie-Claire RIVOIRE - </a:t>
            </a:r>
            <a:r>
              <a:rPr lang="fr-FR" sz="2000" i="1" dirty="0" smtClean="0">
                <a:latin typeface="Times New Roman" pitchFamily="18" charset="0"/>
                <a:cs typeface="Times New Roman" pitchFamily="18" charset="0"/>
              </a:rPr>
              <a:t>Présidente </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Monique BONVALLET - </a:t>
            </a:r>
            <a:r>
              <a:rPr lang="fr-FR" sz="2000" i="1" dirty="0" smtClean="0">
                <a:latin typeface="Times New Roman" pitchFamily="18" charset="0"/>
                <a:cs typeface="Times New Roman" pitchFamily="18" charset="0"/>
              </a:rPr>
              <a:t>Vice-présidente</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Delphine CHEMERY - </a:t>
            </a:r>
            <a:r>
              <a:rPr lang="fr-FR" sz="2000" i="1" dirty="0" smtClean="0">
                <a:latin typeface="Times New Roman" pitchFamily="18" charset="0"/>
                <a:cs typeface="Times New Roman" pitchFamily="18" charset="0"/>
              </a:rPr>
              <a:t>Secrétaire </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Michel MERCIER - </a:t>
            </a:r>
            <a:r>
              <a:rPr lang="fr-FR" sz="2000" i="1" dirty="0" smtClean="0">
                <a:latin typeface="Times New Roman" pitchFamily="18" charset="0"/>
                <a:cs typeface="Times New Roman" pitchFamily="18" charset="0"/>
              </a:rPr>
              <a:t>Secrétaire adjoint - Guide Conférencier</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Anaïs GUI-DIBY - </a:t>
            </a:r>
            <a:r>
              <a:rPr lang="fr-FR" sz="2000" i="1" dirty="0" smtClean="0">
                <a:latin typeface="Times New Roman" pitchFamily="18" charset="0"/>
                <a:cs typeface="Times New Roman" pitchFamily="18" charset="0"/>
              </a:rPr>
              <a:t>Trésorière</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Jacques TEISSEIRE de VALDRÔME - </a:t>
            </a:r>
            <a:r>
              <a:rPr lang="fr-FR" sz="2000" i="1" dirty="0" smtClean="0">
                <a:latin typeface="Times New Roman" pitchFamily="18" charset="0"/>
                <a:cs typeface="Times New Roman" pitchFamily="18" charset="0"/>
              </a:rPr>
              <a:t>Trésorier adjoint</a:t>
            </a:r>
            <a:endParaRPr lang="fr-FR" sz="2000" dirty="0" smtClean="0">
              <a:latin typeface="Times New Roman" pitchFamily="18" charset="0"/>
              <a:cs typeface="Times New Roman" pitchFamily="18" charset="0"/>
            </a:endParaRPr>
          </a:p>
          <a:p>
            <a:pPr>
              <a:buNone/>
            </a:pP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Jean-Louis - BOFFARD</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Laurent - BOVAGNE - </a:t>
            </a:r>
            <a:r>
              <a:rPr lang="fr-FR" sz="2000" i="1" dirty="0" err="1" smtClean="0">
                <a:latin typeface="Times New Roman" pitchFamily="18" charset="0"/>
                <a:cs typeface="Times New Roman" pitchFamily="18" charset="0"/>
              </a:rPr>
              <a:t>Web-Master</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Fabien - DEQUIER - </a:t>
            </a:r>
            <a:r>
              <a:rPr lang="fr-FR" sz="2000" i="1" dirty="0" smtClean="0">
                <a:latin typeface="Times New Roman" pitchFamily="18" charset="0"/>
                <a:cs typeface="Times New Roman" pitchFamily="18" charset="0"/>
              </a:rPr>
              <a:t>Guide Conférencier</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Solange HOLLARD </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Marie-Thérèse LAVAUDEN</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Jean-Michel PY - </a:t>
            </a:r>
            <a:r>
              <a:rPr lang="fr-FR" sz="2000" i="1" dirty="0" smtClean="0">
                <a:latin typeface="Times New Roman" pitchFamily="18" charset="0"/>
                <a:cs typeface="Times New Roman" pitchFamily="18" charset="0"/>
              </a:rPr>
              <a:t>Représentant Patrimoine et Développement</a:t>
            </a:r>
          </a:p>
          <a:p>
            <a:r>
              <a:rPr lang="fr-FR" sz="2000" b="1" i="1" dirty="0" smtClean="0">
                <a:latin typeface="Times New Roman" pitchFamily="18" charset="0"/>
                <a:cs typeface="Times New Roman" pitchFamily="18" charset="0"/>
              </a:rPr>
              <a:t>Jean-Louis REYMOND - </a:t>
            </a:r>
            <a:r>
              <a:rPr lang="fr-FR" sz="2000" i="1" dirty="0" smtClean="0">
                <a:latin typeface="Times New Roman" pitchFamily="18" charset="0"/>
                <a:cs typeface="Times New Roman" pitchFamily="18" charset="0"/>
              </a:rPr>
              <a:t>Représentant association Stendhal</a:t>
            </a:r>
            <a:endParaRPr lang="fr-FR" sz="2000" dirty="0" smtClean="0">
              <a:latin typeface="Times New Roman" pitchFamily="18" charset="0"/>
              <a:cs typeface="Times New Roman" pitchFamily="18" charset="0"/>
            </a:endParaRPr>
          </a:p>
          <a:p>
            <a:r>
              <a:rPr lang="fr-FR" sz="2000" b="1" i="1" dirty="0" smtClean="0">
                <a:latin typeface="Times New Roman" pitchFamily="18" charset="0"/>
                <a:cs typeface="Times New Roman" pitchFamily="18" charset="0"/>
              </a:rPr>
              <a:t>Maurice - WANTELLET- </a:t>
            </a:r>
            <a:r>
              <a:rPr lang="fr-FR" sz="2000" i="1" dirty="0" smtClean="0">
                <a:latin typeface="Times New Roman" pitchFamily="18" charset="0"/>
                <a:cs typeface="Times New Roman" pitchFamily="18" charset="0"/>
              </a:rPr>
              <a:t>Guide Conférencier</a:t>
            </a:r>
            <a:endParaRPr lang="fr-FR" sz="2000" dirty="0" smtClean="0">
              <a:latin typeface="Times New Roman" pitchFamily="18" charset="0"/>
              <a:cs typeface="Times New Roman" pitchFamily="18" charset="0"/>
            </a:endParaRPr>
          </a:p>
          <a:p>
            <a:pPr>
              <a:buNone/>
            </a:pPr>
            <a:endParaRPr lang="fr-F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Marie-Claire\Documents\DOCUMENTS MCR\ASSOCIATIONS\SAINT_ROCH\2016_année 2016\ASSEMBLEE GENERALE\Illustrations rapport AG\2015_Evènements_visites 2015\09-09-15-Réunion travail_09-09-15\2015.09.09 001.JPG"/>
          <p:cNvPicPr>
            <a:picLocks noChangeAspect="1" noChangeArrowheads="1"/>
          </p:cNvPicPr>
          <p:nvPr/>
        </p:nvPicPr>
        <p:blipFill>
          <a:blip r:embed="rId2" cstate="print">
            <a:lum bright="10000"/>
          </a:blip>
          <a:srcRect t="14000" b="10000"/>
          <a:stretch>
            <a:fillRect/>
          </a:stretch>
        </p:blipFill>
        <p:spPr bwMode="auto">
          <a:xfrm>
            <a:off x="3571868" y="3857628"/>
            <a:ext cx="5400253" cy="2714644"/>
          </a:xfrm>
          <a:prstGeom prst="roundRect">
            <a:avLst/>
          </a:prstGeom>
          <a:noFill/>
        </p:spPr>
      </p:pic>
      <p:pic>
        <p:nvPicPr>
          <p:cNvPr id="1026" name="Picture 2" descr="C:\Users\Marie-Claire\Documents\DOCUMENTS MCR\ASSOCIATIONS\SAINT_ROCH\2016_année 2016\2016-évènements _ visites 2016\Réunions CA _\20160321_143857.jpg"/>
          <p:cNvPicPr>
            <a:picLocks noGrp="1" noChangeAspect="1" noChangeArrowheads="1"/>
          </p:cNvPicPr>
          <p:nvPr>
            <p:ph idx="1"/>
          </p:nvPr>
        </p:nvPicPr>
        <p:blipFill>
          <a:blip r:embed="rId3" cstate="print">
            <a:lum bright="10000"/>
          </a:blip>
          <a:srcRect t="14583" r="-2344" b="-2083"/>
          <a:stretch>
            <a:fillRect/>
          </a:stretch>
        </p:blipFill>
        <p:spPr bwMode="auto">
          <a:xfrm rot="10800000">
            <a:off x="2143108" y="214290"/>
            <a:ext cx="6684511" cy="3214710"/>
          </a:xfrm>
          <a:prstGeom prst="snipRoundRect">
            <a:avLst/>
          </a:prstGeom>
          <a:noFill/>
        </p:spPr>
      </p:pic>
      <p:pic>
        <p:nvPicPr>
          <p:cNvPr id="1027" name="Picture 3"/>
          <p:cNvPicPr>
            <a:picLocks noChangeAspect="1" noChangeArrowheads="1"/>
          </p:cNvPicPr>
          <p:nvPr/>
        </p:nvPicPr>
        <p:blipFill>
          <a:blip r:embed="rId4" cstate="print"/>
          <a:srcRect t="15875" r="38608"/>
          <a:stretch>
            <a:fillRect/>
          </a:stretch>
        </p:blipFill>
        <p:spPr bwMode="auto">
          <a:xfrm>
            <a:off x="142844" y="3857628"/>
            <a:ext cx="3336543" cy="2571768"/>
          </a:xfrm>
          <a:prstGeom prst="round2DiagRect">
            <a:avLst/>
          </a:prstGeom>
          <a:noFill/>
          <a:ln w="9525">
            <a:noFill/>
            <a:miter lim="800000"/>
            <a:headEnd/>
            <a:tailEnd/>
          </a:ln>
          <a:effectLst/>
        </p:spPr>
      </p:pic>
      <p:sp>
        <p:nvSpPr>
          <p:cNvPr id="9" name="ZoneTexte 8"/>
          <p:cNvSpPr txBox="1"/>
          <p:nvPr/>
        </p:nvSpPr>
        <p:spPr>
          <a:xfrm>
            <a:off x="142844" y="1071546"/>
            <a:ext cx="2071702" cy="1569660"/>
          </a:xfrm>
          <a:prstGeom prst="rect">
            <a:avLst/>
          </a:prstGeom>
          <a:noFill/>
        </p:spPr>
        <p:txBody>
          <a:bodyPr wrap="square" rtlCol="0">
            <a:spAutoFit/>
          </a:bodyPr>
          <a:lstStyle/>
          <a:p>
            <a:pPr algn="r"/>
            <a:r>
              <a:rPr lang="fr-FR" sz="3200" b="1" i="1" dirty="0" smtClean="0">
                <a:latin typeface="Times New Roman" pitchFamily="18" charset="0"/>
                <a:cs typeface="+mn-cs"/>
              </a:rPr>
              <a:t>Réunions de travail studieuses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28596" y="357166"/>
            <a:ext cx="8229600" cy="634082"/>
          </a:xfrm>
        </p:spPr>
        <p:txBody>
          <a:bodyPr/>
          <a:lstStyle/>
          <a:p>
            <a:pPr algn="l"/>
            <a:r>
              <a:rPr lang="fr-FR" sz="2800" b="1" i="1" dirty="0" smtClean="0">
                <a:solidFill>
                  <a:schemeClr val="tx1"/>
                </a:solidFill>
                <a:latin typeface="Times New Roman" pitchFamily="18" charset="0"/>
              </a:rPr>
              <a:t>Sont en fin de mandat en 2016 et se représentent </a:t>
            </a:r>
            <a:r>
              <a:rPr lang="fr-FR" sz="2800" i="1" dirty="0" smtClean="0">
                <a:solidFill>
                  <a:schemeClr val="tx1"/>
                </a:solidFill>
                <a:latin typeface="Times New Roman" pitchFamily="18" charset="0"/>
              </a:rPr>
              <a:t>:</a:t>
            </a:r>
          </a:p>
        </p:txBody>
      </p:sp>
      <p:sp>
        <p:nvSpPr>
          <p:cNvPr id="15363" name="Rectangle 3"/>
          <p:cNvSpPr>
            <a:spLocks noGrp="1" noChangeArrowheads="1"/>
          </p:cNvSpPr>
          <p:nvPr>
            <p:ph type="body" idx="1"/>
          </p:nvPr>
        </p:nvSpPr>
        <p:spPr>
          <a:xfrm>
            <a:off x="214282" y="928670"/>
            <a:ext cx="8568952" cy="5572164"/>
          </a:xfrm>
        </p:spPr>
        <p:txBody>
          <a:bodyPr/>
          <a:lstStyle/>
          <a:p>
            <a:pPr>
              <a:spcBef>
                <a:spcPts val="600"/>
              </a:spcBef>
            </a:pPr>
            <a:endParaRPr lang="fr-FR" sz="2800" b="1" i="1" dirty="0" smtClean="0">
              <a:latin typeface="Times New Roman" pitchFamily="18" charset="0"/>
            </a:endParaRPr>
          </a:p>
          <a:p>
            <a:pPr>
              <a:spcBef>
                <a:spcPts val="600"/>
              </a:spcBef>
            </a:pPr>
            <a:r>
              <a:rPr lang="fr-FR" sz="2800" b="1" i="1" dirty="0" smtClean="0">
                <a:latin typeface="Times New Roman" pitchFamily="18" charset="0"/>
              </a:rPr>
              <a:t>Anaïs Gui-</a:t>
            </a:r>
            <a:r>
              <a:rPr lang="fr-FR" sz="2800" b="1" i="1" dirty="0" err="1" smtClean="0">
                <a:latin typeface="Times New Roman" pitchFamily="18" charset="0"/>
              </a:rPr>
              <a:t>Diby</a:t>
            </a:r>
            <a:r>
              <a:rPr lang="fr-FR" sz="2800" b="1" i="1" dirty="0" smtClean="0">
                <a:latin typeface="Times New Roman" pitchFamily="18" charset="0"/>
              </a:rPr>
              <a:t> </a:t>
            </a:r>
          </a:p>
          <a:p>
            <a:pPr>
              <a:spcBef>
                <a:spcPts val="600"/>
              </a:spcBef>
              <a:buNone/>
            </a:pPr>
            <a:endParaRPr lang="fr-FR" sz="1400" b="1" i="1" dirty="0" smtClean="0">
              <a:latin typeface="Times New Roman" pitchFamily="18" charset="0"/>
            </a:endParaRPr>
          </a:p>
          <a:p>
            <a:pPr>
              <a:spcBef>
                <a:spcPts val="600"/>
              </a:spcBef>
            </a:pPr>
            <a:r>
              <a:rPr lang="fr-FR" sz="2800" b="1" i="1" dirty="0" smtClean="0">
                <a:latin typeface="Times New Roman" pitchFamily="18" charset="0"/>
              </a:rPr>
              <a:t>Solange </a:t>
            </a:r>
            <a:r>
              <a:rPr lang="fr-FR" sz="2800" b="1" i="1" dirty="0" err="1" smtClean="0">
                <a:latin typeface="Times New Roman" pitchFamily="18" charset="0"/>
              </a:rPr>
              <a:t>Hollard</a:t>
            </a:r>
            <a:r>
              <a:rPr lang="fr-FR" sz="2800" b="1" i="1" dirty="0" smtClean="0">
                <a:latin typeface="Times New Roman" pitchFamily="18" charset="0"/>
              </a:rPr>
              <a:t> </a:t>
            </a:r>
          </a:p>
          <a:p>
            <a:pPr>
              <a:spcBef>
                <a:spcPts val="600"/>
              </a:spcBef>
            </a:pPr>
            <a:endParaRPr lang="fr-FR" sz="1400" b="1" i="1" dirty="0" smtClean="0">
              <a:latin typeface="Times New Roman" pitchFamily="18" charset="0"/>
            </a:endParaRPr>
          </a:p>
          <a:p>
            <a:pPr>
              <a:spcBef>
                <a:spcPts val="600"/>
              </a:spcBef>
            </a:pPr>
            <a:r>
              <a:rPr lang="fr-FR" sz="2800" b="1" i="1" dirty="0" smtClean="0">
                <a:latin typeface="Times New Roman" pitchFamily="18" charset="0"/>
              </a:rPr>
              <a:t>Fabien </a:t>
            </a:r>
            <a:r>
              <a:rPr lang="fr-FR" sz="2800" b="1" i="1" dirty="0" err="1" smtClean="0">
                <a:latin typeface="Times New Roman" pitchFamily="18" charset="0"/>
              </a:rPr>
              <a:t>Déquier</a:t>
            </a:r>
            <a:endParaRPr lang="fr-FR" sz="2800" b="1" i="1" dirty="0" smtClean="0">
              <a:latin typeface="Times New Roman" pitchFamily="18" charset="0"/>
            </a:endParaRPr>
          </a:p>
          <a:p>
            <a:pPr>
              <a:spcBef>
                <a:spcPts val="600"/>
              </a:spcBef>
            </a:pPr>
            <a:endParaRPr lang="fr-FR" sz="1400" b="1" i="1" dirty="0" smtClean="0">
              <a:latin typeface="Times New Roman" pitchFamily="18" charset="0"/>
            </a:endParaRPr>
          </a:p>
          <a:p>
            <a:pPr>
              <a:spcBef>
                <a:spcPts val="0"/>
              </a:spcBef>
            </a:pPr>
            <a:r>
              <a:rPr lang="fr-FR" sz="2800" b="1" dirty="0" smtClean="0">
                <a:latin typeface="Times New Roman" pitchFamily="18" charset="0"/>
              </a:rPr>
              <a:t>2 postes restés vacants </a:t>
            </a:r>
            <a:r>
              <a:rPr lang="fr-FR" sz="2800" dirty="0" smtClean="0">
                <a:latin typeface="Times New Roman" pitchFamily="18" charset="0"/>
              </a:rPr>
              <a:t>sont à pourvoir, des nouvelles candidatures seraient les bienvenues !</a:t>
            </a:r>
          </a:p>
          <a:p>
            <a:pPr>
              <a:spcBef>
                <a:spcPts val="0"/>
              </a:spcBef>
            </a:pPr>
            <a:endParaRPr lang="fr-FR" dirty="0" smtClean="0">
              <a:latin typeface="Times New Roman" pitchFamily="18" charset="0"/>
            </a:endParaRPr>
          </a:p>
          <a:p>
            <a:pPr marL="0" indent="0">
              <a:spcBef>
                <a:spcPct val="0"/>
              </a:spcBef>
              <a:buFont typeface="Arial" pitchFamily="34" charset="0"/>
              <a:buChar char="•"/>
            </a:pPr>
            <a:r>
              <a:rPr lang="fr-FR" sz="2800" b="1" i="1" dirty="0" smtClean="0">
                <a:latin typeface="Times New Roman" pitchFamily="18" charset="0"/>
              </a:rPr>
              <a:t>  Le C.A. propose de nommer Maurice </a:t>
            </a:r>
            <a:r>
              <a:rPr lang="fr-FR" sz="2800" b="1" i="1" dirty="0" err="1" smtClean="0">
                <a:latin typeface="Times New Roman" pitchFamily="18" charset="0"/>
              </a:rPr>
              <a:t>Wantellet</a:t>
            </a:r>
            <a:endParaRPr lang="fr-FR" sz="2800" b="1" i="1" dirty="0" smtClean="0">
              <a:latin typeface="Times New Roman" pitchFamily="18" charset="0"/>
            </a:endParaRPr>
          </a:p>
          <a:p>
            <a:pPr marL="92075" indent="-92075" algn="ctr">
              <a:spcBef>
                <a:spcPct val="0"/>
              </a:spcBef>
              <a:buNone/>
            </a:pPr>
            <a:r>
              <a:rPr lang="fr-FR" sz="2800" b="1" i="1" dirty="0" smtClean="0">
                <a:latin typeface="Times New Roman" pitchFamily="18" charset="0"/>
              </a:rPr>
              <a:t>Membre d'Honneur </a:t>
            </a:r>
          </a:p>
          <a:p>
            <a:pPr>
              <a:spcBef>
                <a:spcPct val="0"/>
              </a:spcBef>
              <a:buNone/>
            </a:pPr>
            <a:endParaRPr lang="fr-FR" sz="2800" i="1" dirty="0" smtClean="0">
              <a:latin typeface="Times New Roman" pitchFamily="18" charset="0"/>
            </a:endParaRPr>
          </a:p>
        </p:txBody>
      </p:sp>
      <p:pic>
        <p:nvPicPr>
          <p:cNvPr id="1028" name="Picture 4" descr="C:\Users\Marie-Claire\Documents\DOCUMENTS MCR\ASSOCIATIONS\SAINT_ROCH\2016_année 2016\ASSEMBLEE GENERALE\Illustrations rapport AG\Membres CA\16.09.09 192.JPG"/>
          <p:cNvPicPr>
            <a:picLocks noChangeAspect="1" noChangeArrowheads="1"/>
          </p:cNvPicPr>
          <p:nvPr/>
        </p:nvPicPr>
        <p:blipFill>
          <a:blip r:embed="rId3" cstate="print"/>
          <a:srcRect t="1454" r="20018" b="23139"/>
          <a:stretch>
            <a:fillRect/>
          </a:stretch>
        </p:blipFill>
        <p:spPr bwMode="auto">
          <a:xfrm>
            <a:off x="7594616" y="4786322"/>
            <a:ext cx="1549384" cy="1801140"/>
          </a:xfrm>
          <a:prstGeom prst="ellipse">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4643438" y="3571876"/>
            <a:ext cx="3943320" cy="1643074"/>
          </a:xfrm>
        </p:spPr>
        <p:txBody>
          <a:bodyPr/>
          <a:lstStyle/>
          <a:p>
            <a:pPr algn="r">
              <a:buFontTx/>
              <a:buNone/>
            </a:pPr>
            <a:r>
              <a:rPr lang="fr-FR" sz="4400" i="1" dirty="0" smtClean="0">
                <a:latin typeface="Times New Roman" pitchFamily="18" charset="0"/>
              </a:rPr>
              <a:t>Projets en cours </a:t>
            </a:r>
          </a:p>
          <a:p>
            <a:pPr algn="r">
              <a:buFontTx/>
              <a:buNone/>
            </a:pPr>
            <a:r>
              <a:rPr lang="fr-FR" sz="4400" i="1" dirty="0" smtClean="0">
                <a:latin typeface="Times New Roman" pitchFamily="18" charset="0"/>
              </a:rPr>
              <a:t>et à venir 2016</a:t>
            </a:r>
          </a:p>
        </p:txBody>
      </p:sp>
      <p:pic>
        <p:nvPicPr>
          <p:cNvPr id="16387" name="Picture 4" descr="vue-adb"/>
          <p:cNvPicPr>
            <a:picLocks noGrp="1" noChangeAspect="1" noChangeArrowheads="1"/>
          </p:cNvPicPr>
          <p:nvPr>
            <p:ph type="title"/>
          </p:nvPr>
        </p:nvPicPr>
        <p:blipFill>
          <a:blip r:embed="rId3" cstate="print"/>
          <a:srcRect/>
          <a:stretch>
            <a:fillRect/>
          </a:stretch>
        </p:blipFill>
        <p:spPr>
          <a:xfrm>
            <a:off x="250825" y="188913"/>
            <a:ext cx="2854325" cy="2016125"/>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1357290" y="0"/>
            <a:ext cx="7786710" cy="1143000"/>
          </a:xfrm>
        </p:spPr>
        <p:txBody>
          <a:bodyPr/>
          <a:lstStyle/>
          <a:p>
            <a:r>
              <a:rPr lang="fr-FR" sz="3200" b="1" i="1" dirty="0" smtClean="0">
                <a:solidFill>
                  <a:srgbClr val="008080"/>
                </a:solidFill>
                <a:latin typeface="Century Gothic" pitchFamily="34" charset="0"/>
              </a:rPr>
              <a:t>Le Printemps des cimetières </a:t>
            </a:r>
            <a:r>
              <a:rPr lang="fr-FR" b="1" i="1" dirty="0" smtClean="0"/>
              <a:t/>
            </a:r>
            <a:br>
              <a:rPr lang="fr-FR" b="1" i="1" dirty="0" smtClean="0"/>
            </a:br>
            <a:r>
              <a:rPr lang="fr-FR" sz="2000" i="1" dirty="0" smtClean="0">
                <a:latin typeface="Century Gothic" pitchFamily="34" charset="0"/>
              </a:rPr>
              <a:t>Rendez-vous au </a:t>
            </a:r>
            <a:r>
              <a:rPr lang="fr-FR" sz="2000" i="1" dirty="0" err="1" smtClean="0">
                <a:latin typeface="Century Gothic" pitchFamily="34" charset="0"/>
              </a:rPr>
              <a:t>coeur</a:t>
            </a:r>
            <a:r>
              <a:rPr lang="fr-FR" sz="2000" i="1" dirty="0" smtClean="0">
                <a:latin typeface="Century Gothic" pitchFamily="34" charset="0"/>
              </a:rPr>
              <a:t> des jardins de pierre... </a:t>
            </a:r>
            <a:endParaRPr lang="fr-FR" sz="2000" dirty="0">
              <a:latin typeface="Century Gothic" pitchFamily="34" charset="0"/>
            </a:endParaRPr>
          </a:p>
        </p:txBody>
      </p:sp>
      <p:sp>
        <p:nvSpPr>
          <p:cNvPr id="8" name="ZoneTexte 7"/>
          <p:cNvSpPr txBox="1"/>
          <p:nvPr/>
        </p:nvSpPr>
        <p:spPr>
          <a:xfrm>
            <a:off x="3071802" y="928670"/>
            <a:ext cx="4000528" cy="523220"/>
          </a:xfrm>
          <a:prstGeom prst="rect">
            <a:avLst/>
          </a:prstGeom>
          <a:noFill/>
        </p:spPr>
        <p:txBody>
          <a:bodyPr wrap="square" rtlCol="0">
            <a:spAutoFit/>
          </a:bodyPr>
          <a:lstStyle/>
          <a:p>
            <a:r>
              <a:rPr lang="fr-FR" sz="2800" b="1" dirty="0" smtClean="0">
                <a:solidFill>
                  <a:srgbClr val="008080"/>
                </a:solidFill>
                <a:latin typeface="Times New Roman" pitchFamily="18" charset="0"/>
                <a:cs typeface="Times New Roman" pitchFamily="18" charset="0"/>
              </a:rPr>
              <a:t>le dimanche 22 mai 2015</a:t>
            </a:r>
            <a:endParaRPr lang="fr-FR" sz="2800" b="1" dirty="0">
              <a:solidFill>
                <a:srgbClr val="008080"/>
              </a:solidFill>
              <a:latin typeface="Times New Roman" pitchFamily="18" charset="0"/>
              <a:cs typeface="Times New Roman" pitchFamily="18" charset="0"/>
            </a:endParaRPr>
          </a:p>
        </p:txBody>
      </p:sp>
      <p:sp>
        <p:nvSpPr>
          <p:cNvPr id="10" name="ZoneTexte 9"/>
          <p:cNvSpPr txBox="1"/>
          <p:nvPr/>
        </p:nvSpPr>
        <p:spPr>
          <a:xfrm>
            <a:off x="428596" y="2928934"/>
            <a:ext cx="2928958" cy="2677656"/>
          </a:xfrm>
          <a:prstGeom prst="rect">
            <a:avLst/>
          </a:prstGeom>
          <a:noFill/>
        </p:spPr>
        <p:txBody>
          <a:bodyPr wrap="square" rtlCol="0">
            <a:spAutoFit/>
          </a:bodyPr>
          <a:lstStyle/>
          <a:p>
            <a:pPr algn="ctr"/>
            <a:r>
              <a:rPr lang="fr-FR" sz="2400" b="1" dirty="0" smtClean="0">
                <a:solidFill>
                  <a:srgbClr val="008080"/>
                </a:solidFill>
                <a:latin typeface="Times New Roman" pitchFamily="18" charset="0"/>
                <a:cs typeface="Times New Roman" pitchFamily="18" charset="0"/>
              </a:rPr>
              <a:t>Sont partenaires pour cette journée : L’office du Tourisme de Grenoble, </a:t>
            </a:r>
          </a:p>
          <a:p>
            <a:pPr algn="ctr"/>
            <a:r>
              <a:rPr lang="fr-FR" sz="2400" b="1" dirty="0" smtClean="0">
                <a:solidFill>
                  <a:srgbClr val="008080"/>
                </a:solidFill>
                <a:latin typeface="Times New Roman" pitchFamily="18" charset="0"/>
                <a:cs typeface="Times New Roman" pitchFamily="18" charset="0"/>
              </a:rPr>
              <a:t>le Musée archéologique, </a:t>
            </a:r>
          </a:p>
          <a:p>
            <a:pPr algn="ctr"/>
            <a:r>
              <a:rPr lang="fr-FR" sz="2400" b="1" dirty="0" err="1" smtClean="0">
                <a:solidFill>
                  <a:srgbClr val="008080"/>
                </a:solidFill>
                <a:latin typeface="Times New Roman" pitchFamily="18" charset="0"/>
                <a:cs typeface="Times New Roman" pitchFamily="18" charset="0"/>
              </a:rPr>
              <a:t>lA</a:t>
            </a:r>
            <a:r>
              <a:rPr lang="fr-FR" sz="2400" b="1" dirty="0" smtClean="0">
                <a:solidFill>
                  <a:srgbClr val="008080"/>
                </a:solidFill>
                <a:latin typeface="Times New Roman" pitchFamily="18" charset="0"/>
                <a:cs typeface="Times New Roman" pitchFamily="18" charset="0"/>
              </a:rPr>
              <a:t> Ville de Grenoble</a:t>
            </a:r>
            <a:endParaRPr lang="fr-FR" sz="2400" b="1" dirty="0">
              <a:solidFill>
                <a:srgbClr val="008080"/>
              </a:solidFill>
              <a:latin typeface="Times New Roman" pitchFamily="18" charset="0"/>
              <a:cs typeface="Times New Roman" pitchFamily="18" charset="0"/>
            </a:endParaRPr>
          </a:p>
        </p:txBody>
      </p:sp>
      <p:pic>
        <p:nvPicPr>
          <p:cNvPr id="11" name="Picture 2"/>
          <p:cNvPicPr>
            <a:picLocks noChangeAspect="1" noChangeArrowheads="1"/>
          </p:cNvPicPr>
          <p:nvPr/>
        </p:nvPicPr>
        <p:blipFill>
          <a:blip r:embed="rId2"/>
          <a:srcRect l="22841" t="9949" r="32290" b="23406"/>
          <a:stretch>
            <a:fillRect/>
          </a:stretch>
        </p:blipFill>
        <p:spPr bwMode="auto">
          <a:xfrm>
            <a:off x="0" y="0"/>
            <a:ext cx="1857388" cy="271464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t="14159"/>
          <a:stretch>
            <a:fillRect/>
          </a:stretch>
        </p:blipFill>
        <p:spPr bwMode="auto">
          <a:xfrm>
            <a:off x="4143372" y="1500174"/>
            <a:ext cx="3571900" cy="5073866"/>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857232"/>
          </a:xfrm>
        </p:spPr>
        <p:txBody>
          <a:bodyPr/>
          <a:lstStyle/>
          <a:p>
            <a:r>
              <a:rPr lang="fr-FR" sz="4000" b="1" dirty="0" smtClean="0">
                <a:latin typeface="Times New Roman" pitchFamily="18" charset="0"/>
                <a:cs typeface="Times New Roman" pitchFamily="18" charset="0"/>
              </a:rPr>
              <a:t>Nouveau thème de visite 2016</a:t>
            </a:r>
            <a:endParaRPr lang="fr-FR" sz="4000" b="1" dirty="0">
              <a:latin typeface="Times New Roman" pitchFamily="18" charset="0"/>
              <a:cs typeface="Times New Roman" pitchFamily="18" charset="0"/>
            </a:endParaRPr>
          </a:p>
        </p:txBody>
      </p:sp>
      <p:sp>
        <p:nvSpPr>
          <p:cNvPr id="3" name="Espace réservé du contenu 2"/>
          <p:cNvSpPr>
            <a:spLocks noGrp="1"/>
          </p:cNvSpPr>
          <p:nvPr>
            <p:ph idx="1"/>
          </p:nvPr>
        </p:nvSpPr>
        <p:spPr>
          <a:xfrm>
            <a:off x="0" y="857232"/>
            <a:ext cx="9144000" cy="4525963"/>
          </a:xfrm>
        </p:spPr>
        <p:txBody>
          <a:bodyPr/>
          <a:lstStyle/>
          <a:p>
            <a:pPr algn="ctr">
              <a:buNone/>
            </a:pPr>
            <a:r>
              <a:rPr lang="fr-FR" sz="3000" b="1" i="1" dirty="0" smtClean="0">
                <a:solidFill>
                  <a:schemeClr val="tx2"/>
                </a:solidFill>
                <a:latin typeface="Times New Roman" pitchFamily="18" charset="0"/>
                <a:ea typeface="+mj-ea"/>
                <a:cs typeface="Times New Roman" pitchFamily="18" charset="0"/>
              </a:rPr>
              <a:t>Les médecins à Saint-Roch, </a:t>
            </a:r>
            <a:r>
              <a:rPr lang="fr-FR" sz="2800" b="1" i="1" dirty="0" smtClean="0">
                <a:solidFill>
                  <a:schemeClr val="tx2"/>
                </a:solidFill>
                <a:latin typeface="Times New Roman" pitchFamily="18" charset="0"/>
                <a:ea typeface="+mj-ea"/>
                <a:cs typeface="Times New Roman" pitchFamily="18" charset="0"/>
              </a:rPr>
              <a:t>par Jean-Louis Reymond</a:t>
            </a:r>
          </a:p>
        </p:txBody>
      </p:sp>
      <p:sp>
        <p:nvSpPr>
          <p:cNvPr id="4" name="ZoneTexte 3"/>
          <p:cNvSpPr txBox="1"/>
          <p:nvPr/>
        </p:nvSpPr>
        <p:spPr>
          <a:xfrm>
            <a:off x="142844" y="3143248"/>
            <a:ext cx="2000264" cy="523220"/>
          </a:xfrm>
          <a:prstGeom prst="rect">
            <a:avLst/>
          </a:prstGeom>
          <a:noFill/>
        </p:spPr>
        <p:txBody>
          <a:bodyPr wrap="square" rtlCol="0">
            <a:spAutoFit/>
          </a:bodyPr>
          <a:lstStyle/>
          <a:p>
            <a:pPr algn="r"/>
            <a:r>
              <a:rPr lang="fr-FR" sz="1400" dirty="0" smtClean="0"/>
              <a:t>ARTHUR BORDIER (1841-1910)</a:t>
            </a:r>
            <a:endParaRPr lang="fr-FR" sz="1400" dirty="0"/>
          </a:p>
        </p:txBody>
      </p:sp>
      <p:pic>
        <p:nvPicPr>
          <p:cNvPr id="5123" name="Picture 3"/>
          <p:cNvPicPr>
            <a:picLocks noChangeAspect="1" noChangeArrowheads="1"/>
          </p:cNvPicPr>
          <p:nvPr/>
        </p:nvPicPr>
        <p:blipFill>
          <a:blip r:embed="rId2"/>
          <a:srcRect l="20713" r="24332" b="10619"/>
          <a:stretch>
            <a:fillRect/>
          </a:stretch>
        </p:blipFill>
        <p:spPr bwMode="auto">
          <a:xfrm>
            <a:off x="214282" y="3786190"/>
            <a:ext cx="1785950" cy="2527288"/>
          </a:xfrm>
          <a:prstGeom prst="roundRect">
            <a:avLst/>
          </a:prstGeom>
          <a:noFill/>
          <a:ln w="9525">
            <a:noFill/>
            <a:miter lim="800000"/>
            <a:headEnd/>
            <a:tailEnd/>
          </a:ln>
          <a:effectLst/>
        </p:spPr>
      </p:pic>
      <p:pic>
        <p:nvPicPr>
          <p:cNvPr id="5124" name="Picture 4"/>
          <p:cNvPicPr>
            <a:picLocks noChangeAspect="1" noChangeArrowheads="1"/>
          </p:cNvPicPr>
          <p:nvPr/>
        </p:nvPicPr>
        <p:blipFill>
          <a:blip r:embed="rId3" cstate="print"/>
          <a:srcRect/>
          <a:stretch>
            <a:fillRect/>
          </a:stretch>
        </p:blipFill>
        <p:spPr bwMode="auto">
          <a:xfrm>
            <a:off x="2143108" y="2000240"/>
            <a:ext cx="2428892" cy="4323962"/>
          </a:xfrm>
          <a:prstGeom prst="round2SameRect">
            <a:avLst/>
          </a:prstGeom>
          <a:noFill/>
          <a:ln w="9525">
            <a:noFill/>
            <a:miter lim="800000"/>
            <a:headEnd/>
            <a:tailEnd/>
          </a:ln>
          <a:effectLst/>
        </p:spPr>
      </p:pic>
      <p:pic>
        <p:nvPicPr>
          <p:cNvPr id="5125" name="Picture 5"/>
          <p:cNvPicPr>
            <a:picLocks noChangeAspect="1" noChangeArrowheads="1"/>
          </p:cNvPicPr>
          <p:nvPr/>
        </p:nvPicPr>
        <p:blipFill>
          <a:blip r:embed="rId4" cstate="print"/>
          <a:srcRect/>
          <a:stretch>
            <a:fillRect/>
          </a:stretch>
        </p:blipFill>
        <p:spPr bwMode="auto">
          <a:xfrm>
            <a:off x="4786314" y="3071810"/>
            <a:ext cx="2441791" cy="3286148"/>
          </a:xfrm>
          <a:prstGeom prst="round2SameRect">
            <a:avLst/>
          </a:prstGeom>
          <a:noFill/>
          <a:ln w="9525">
            <a:noFill/>
            <a:miter lim="800000"/>
            <a:headEnd/>
            <a:tailEnd/>
          </a:ln>
          <a:effectLst/>
        </p:spPr>
      </p:pic>
      <p:pic>
        <p:nvPicPr>
          <p:cNvPr id="5126" name="Picture 6"/>
          <p:cNvPicPr>
            <a:picLocks noChangeAspect="1" noChangeArrowheads="1"/>
          </p:cNvPicPr>
          <p:nvPr/>
        </p:nvPicPr>
        <p:blipFill>
          <a:blip r:embed="rId5"/>
          <a:srcRect l="13636" t="13112" r="7954" b="16082"/>
          <a:stretch>
            <a:fillRect/>
          </a:stretch>
        </p:blipFill>
        <p:spPr bwMode="auto">
          <a:xfrm>
            <a:off x="7286644" y="4357694"/>
            <a:ext cx="1714512" cy="2012713"/>
          </a:xfrm>
          <a:prstGeom prst="roundRect">
            <a:avLst/>
          </a:prstGeom>
          <a:noFill/>
          <a:ln w="9525">
            <a:noFill/>
            <a:miter lim="800000"/>
            <a:headEnd/>
            <a:tailEnd/>
          </a:ln>
          <a:effectLst/>
        </p:spPr>
      </p:pic>
      <p:sp>
        <p:nvSpPr>
          <p:cNvPr id="15" name="ZoneTexte 14"/>
          <p:cNvSpPr txBox="1"/>
          <p:nvPr/>
        </p:nvSpPr>
        <p:spPr>
          <a:xfrm>
            <a:off x="7286644" y="3714752"/>
            <a:ext cx="1714512" cy="523220"/>
          </a:xfrm>
          <a:prstGeom prst="rect">
            <a:avLst/>
          </a:prstGeom>
          <a:noFill/>
        </p:spPr>
        <p:txBody>
          <a:bodyPr wrap="square" rtlCol="0">
            <a:spAutoFit/>
          </a:bodyPr>
          <a:lstStyle/>
          <a:p>
            <a:r>
              <a:rPr lang="fr-FR" sz="1400" dirty="0" smtClean="0"/>
              <a:t>PIERRE DOYON (1827-1907)</a:t>
            </a:r>
            <a:endParaRPr lang="fr-FR" sz="1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dirty="0" smtClean="0">
                <a:latin typeface="Times New Roman" pitchFamily="18" charset="0"/>
                <a:cs typeface="Times New Roman" pitchFamily="18" charset="0"/>
              </a:rPr>
              <a:t>Nouvelle organisation des visites</a:t>
            </a:r>
          </a:p>
        </p:txBody>
      </p:sp>
      <p:sp>
        <p:nvSpPr>
          <p:cNvPr id="3" name="Espace réservé du contenu 2"/>
          <p:cNvSpPr>
            <a:spLocks noGrp="1"/>
          </p:cNvSpPr>
          <p:nvPr>
            <p:ph idx="1"/>
          </p:nvPr>
        </p:nvSpPr>
        <p:spPr>
          <a:xfrm>
            <a:off x="285720" y="1600200"/>
            <a:ext cx="8572560" cy="4525963"/>
          </a:xfrm>
        </p:spPr>
        <p:txBody>
          <a:bodyPr/>
          <a:lstStyle/>
          <a:p>
            <a:pPr marL="358775" indent="-358775">
              <a:spcBef>
                <a:spcPts val="0"/>
              </a:spcBef>
              <a:buFont typeface="Wingdings" pitchFamily="2" charset="2"/>
              <a:buChar char="Ø"/>
            </a:pPr>
            <a:r>
              <a:rPr lang="fr-FR" sz="2800" dirty="0" smtClean="0">
                <a:latin typeface="Times New Roman" pitchFamily="18" charset="0"/>
                <a:cs typeface="Times New Roman" pitchFamily="18" charset="0"/>
              </a:rPr>
              <a:t> Grouper les visites publiques un dimanche ou sur un</a:t>
            </a:r>
          </a:p>
          <a:p>
            <a:pPr marL="450850" indent="-450850">
              <a:spcBef>
                <a:spcPts val="0"/>
              </a:spcBef>
              <a:buNone/>
            </a:pPr>
            <a:r>
              <a:rPr lang="fr-FR" sz="2800" dirty="0" smtClean="0">
                <a:latin typeface="Times New Roman" pitchFamily="18" charset="0"/>
                <a:cs typeface="Times New Roman" pitchFamily="18" charset="0"/>
              </a:rPr>
              <a:t>	week-end, deux fois par an :</a:t>
            </a:r>
          </a:p>
          <a:p>
            <a:pPr marL="450850" indent="-450850">
              <a:spcBef>
                <a:spcPts val="0"/>
              </a:spcBef>
              <a:buNone/>
            </a:pPr>
            <a:r>
              <a:rPr lang="fr-FR" sz="2800" i="1" dirty="0" smtClean="0">
                <a:latin typeface="Times New Roman" pitchFamily="18" charset="0"/>
                <a:cs typeface="Times New Roman" pitchFamily="18" charset="0"/>
              </a:rPr>
              <a:t>	Printemps des cimetières et Journées du Patrimoine</a:t>
            </a:r>
          </a:p>
          <a:p>
            <a:pPr marL="450850" indent="-450850">
              <a:spcBef>
                <a:spcPts val="0"/>
              </a:spcBef>
              <a:buNone/>
            </a:pPr>
            <a:endParaRPr lang="fr-FR" sz="2800" i="1" dirty="0" smtClean="0">
              <a:latin typeface="Times New Roman" pitchFamily="18" charset="0"/>
              <a:cs typeface="Times New Roman" pitchFamily="18" charset="0"/>
            </a:endParaRPr>
          </a:p>
          <a:p>
            <a:pPr marL="450850" indent="-450850">
              <a:spcBef>
                <a:spcPts val="0"/>
              </a:spcBef>
              <a:buFont typeface="Wingdings" pitchFamily="2" charset="2"/>
              <a:buChar char="Ø"/>
            </a:pPr>
            <a:r>
              <a:rPr lang="fr-FR" sz="2800" dirty="0" smtClean="0">
                <a:latin typeface="Times New Roman" pitchFamily="18" charset="0"/>
                <a:cs typeface="Times New Roman" pitchFamily="18" charset="0"/>
              </a:rPr>
              <a:t>Favoriser les visites privées sur rendez-vous.</a:t>
            </a:r>
          </a:p>
          <a:p>
            <a:pPr marL="450850" indent="-450850">
              <a:spcBef>
                <a:spcPts val="0"/>
              </a:spcBef>
              <a:buFont typeface="Wingdings" pitchFamily="2" charset="2"/>
              <a:buChar char="Ø"/>
            </a:pPr>
            <a:endParaRPr lang="fr-FR" sz="2800" dirty="0" smtClean="0">
              <a:latin typeface="Times New Roman" pitchFamily="18" charset="0"/>
              <a:cs typeface="Times New Roman" pitchFamily="18" charset="0"/>
            </a:endParaRPr>
          </a:p>
          <a:p>
            <a:pPr marL="450850" indent="-450850">
              <a:spcBef>
                <a:spcPts val="0"/>
              </a:spcBef>
              <a:buFont typeface="Wingdings" pitchFamily="2" charset="2"/>
              <a:buChar char="Ø"/>
            </a:pPr>
            <a:r>
              <a:rPr lang="fr-FR" sz="2800" dirty="0" smtClean="0">
                <a:latin typeface="Times New Roman" pitchFamily="18" charset="0"/>
                <a:cs typeface="Times New Roman" pitchFamily="18" charset="0"/>
              </a:rPr>
              <a:t>Programmer et proposer des visites aux adhérents et/ou au public ponctuellement.</a:t>
            </a:r>
          </a:p>
          <a:p>
            <a:pPr>
              <a:buNone/>
            </a:pPr>
            <a:endParaRPr lang="fr-F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a:xfrm>
            <a:off x="500034" y="0"/>
            <a:ext cx="8229600" cy="725470"/>
          </a:xfrm>
        </p:spPr>
        <p:txBody>
          <a:bodyPr/>
          <a:lstStyle/>
          <a:p>
            <a:r>
              <a:rPr lang="fr-FR" sz="4000" b="1" i="1" dirty="0" smtClean="0">
                <a:latin typeface="Times New Roman" pitchFamily="18" charset="0"/>
                <a:cs typeface="Times New Roman" pitchFamily="18" charset="0"/>
              </a:rPr>
              <a:t>Projets de restauration en cours</a:t>
            </a:r>
          </a:p>
        </p:txBody>
      </p:sp>
      <p:pic>
        <p:nvPicPr>
          <p:cNvPr id="2050" name="Picture 2" descr="G:\SEPULTURES_portraits_par-nom\Luzet Isaure\Tombes I-Luzet\tombe Isaure Luzet_07-15 (1).JPG"/>
          <p:cNvPicPr>
            <a:picLocks noGrp="1" noChangeAspect="1" noChangeArrowheads="1"/>
          </p:cNvPicPr>
          <p:nvPr>
            <p:ph idx="1"/>
          </p:nvPr>
        </p:nvPicPr>
        <p:blipFill>
          <a:blip r:embed="rId2" cstate="print"/>
          <a:srcRect/>
          <a:stretch>
            <a:fillRect/>
          </a:stretch>
        </p:blipFill>
        <p:spPr bwMode="auto">
          <a:xfrm>
            <a:off x="3714744" y="1142984"/>
            <a:ext cx="5189717" cy="5143536"/>
          </a:xfrm>
          <a:prstGeom prst="snip2SameRect">
            <a:avLst>
              <a:gd name="adj1" fmla="val 16667"/>
              <a:gd name="adj2" fmla="val 0"/>
            </a:avLst>
          </a:prstGeom>
          <a:noFill/>
        </p:spPr>
      </p:pic>
      <p:sp>
        <p:nvSpPr>
          <p:cNvPr id="10" name="Rectangle 9"/>
          <p:cNvSpPr/>
          <p:nvPr/>
        </p:nvSpPr>
        <p:spPr>
          <a:xfrm>
            <a:off x="0" y="714356"/>
            <a:ext cx="4643470" cy="646331"/>
          </a:xfrm>
          <a:prstGeom prst="rect">
            <a:avLst/>
          </a:prstGeom>
        </p:spPr>
        <p:txBody>
          <a:bodyPr wrap="square">
            <a:spAutoFit/>
          </a:bodyPr>
          <a:lstStyle/>
          <a:p>
            <a:pPr algn="ctr">
              <a:buNone/>
            </a:pPr>
            <a:r>
              <a:rPr lang="fr-FR" sz="3600" b="1" i="1" dirty="0" smtClean="0">
                <a:solidFill>
                  <a:schemeClr val="tx2"/>
                </a:solidFill>
                <a:latin typeface="Times New Roman" pitchFamily="18" charset="0"/>
                <a:cs typeface="Times New Roman" pitchFamily="18" charset="0"/>
              </a:rPr>
              <a:t>Tombe d’Isaure </a:t>
            </a:r>
            <a:r>
              <a:rPr lang="fr-FR" sz="3600" b="1" i="1" dirty="0" err="1" smtClean="0">
                <a:solidFill>
                  <a:schemeClr val="tx2"/>
                </a:solidFill>
                <a:latin typeface="Times New Roman" pitchFamily="18" charset="0"/>
                <a:cs typeface="Times New Roman" pitchFamily="18" charset="0"/>
              </a:rPr>
              <a:t>Luzet</a:t>
            </a:r>
            <a:endParaRPr lang="fr-FR" sz="3600" b="1" i="1" dirty="0" smtClean="0">
              <a:solidFill>
                <a:schemeClr val="tx2"/>
              </a:solidFill>
              <a:latin typeface="Times New Roman" pitchFamily="18" charset="0"/>
              <a:cs typeface="Times New Roman" pitchFamily="18" charset="0"/>
            </a:endParaRPr>
          </a:p>
        </p:txBody>
      </p:sp>
      <p:sp>
        <p:nvSpPr>
          <p:cNvPr id="7" name="ZoneTexte 6"/>
          <p:cNvSpPr txBox="1"/>
          <p:nvPr/>
        </p:nvSpPr>
        <p:spPr>
          <a:xfrm>
            <a:off x="500034" y="2000241"/>
            <a:ext cx="3071834" cy="4062651"/>
          </a:xfrm>
          <a:prstGeom prst="rect">
            <a:avLst/>
          </a:prstGeom>
          <a:noFill/>
        </p:spPr>
        <p:txBody>
          <a:bodyPr wrap="square" rtlCol="0">
            <a:spAutoFit/>
          </a:bodyPr>
          <a:lstStyle/>
          <a:p>
            <a:pPr algn="r"/>
            <a:r>
              <a:rPr lang="fr-FR" sz="2400" dirty="0" smtClean="0">
                <a:latin typeface="Times New Roman" pitchFamily="18" charset="0"/>
                <a:cs typeface="Times New Roman" pitchFamily="18" charset="0"/>
              </a:rPr>
              <a:t>Sur les </a:t>
            </a:r>
            <a:r>
              <a:rPr lang="fr-FR" sz="2400" b="1" dirty="0" smtClean="0">
                <a:latin typeface="Times New Roman" pitchFamily="18" charset="0"/>
                <a:cs typeface="Times New Roman" pitchFamily="18" charset="0"/>
              </a:rPr>
              <a:t>6 000 € </a:t>
            </a:r>
            <a:r>
              <a:rPr lang="fr-FR" sz="2400" dirty="0" smtClean="0">
                <a:latin typeface="Times New Roman" pitchFamily="18" charset="0"/>
                <a:cs typeface="Times New Roman" pitchFamily="18" charset="0"/>
              </a:rPr>
              <a:t>de travaux budgétés, </a:t>
            </a:r>
          </a:p>
          <a:p>
            <a:pPr algn="r"/>
            <a:r>
              <a:rPr lang="fr-FR" sz="2400" b="1" dirty="0" smtClean="0">
                <a:latin typeface="Times New Roman" pitchFamily="18" charset="0"/>
                <a:cs typeface="Times New Roman" pitchFamily="18" charset="0"/>
              </a:rPr>
              <a:t>1 800 € </a:t>
            </a:r>
            <a:r>
              <a:rPr lang="fr-FR" sz="2400" dirty="0" smtClean="0">
                <a:latin typeface="Times New Roman" pitchFamily="18" charset="0"/>
                <a:cs typeface="Times New Roman" pitchFamily="18" charset="0"/>
              </a:rPr>
              <a:t>de subventions ont été obtenus,</a:t>
            </a:r>
          </a:p>
          <a:p>
            <a:pPr algn="r"/>
            <a:r>
              <a:rPr lang="fr-FR" sz="2400" b="1" dirty="0" smtClean="0">
                <a:latin typeface="Times New Roman" pitchFamily="18" charset="0"/>
                <a:cs typeface="Times New Roman" pitchFamily="18" charset="0"/>
              </a:rPr>
              <a:t>2000 € </a:t>
            </a:r>
            <a:r>
              <a:rPr lang="fr-FR" sz="2400" dirty="0" smtClean="0">
                <a:latin typeface="Times New Roman" pitchFamily="18" charset="0"/>
                <a:cs typeface="Times New Roman" pitchFamily="18" charset="0"/>
              </a:rPr>
              <a:t>sont encore espérés.</a:t>
            </a:r>
          </a:p>
          <a:p>
            <a:pPr algn="r"/>
            <a:r>
              <a:rPr lang="fr-FR" sz="2400" dirty="0" smtClean="0">
                <a:latin typeface="Times New Roman" pitchFamily="18" charset="0"/>
                <a:cs typeface="Times New Roman" pitchFamily="18" charset="0"/>
              </a:rPr>
              <a:t>Un appel à dons est envisagé pour boucler le budget. </a:t>
            </a:r>
          </a:p>
          <a:p>
            <a:pPr algn="r"/>
            <a:endParaRPr lang="fr-FR" sz="2400" dirty="0" smtClean="0">
              <a:latin typeface="Times New Roman" pitchFamily="18" charset="0"/>
              <a:cs typeface="Times New Roman" pitchFamily="18" charset="0"/>
            </a:endParaRPr>
          </a:p>
          <a:p>
            <a:endParaRPr lang="fr-FR"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85728"/>
            <a:ext cx="8229600" cy="571504"/>
          </a:xfrm>
        </p:spPr>
        <p:txBody>
          <a:bodyPr/>
          <a:lstStyle/>
          <a:p>
            <a:r>
              <a:rPr lang="fr-FR" sz="2000" b="1" dirty="0" smtClean="0">
                <a:latin typeface="Times New Roman" pitchFamily="18" charset="0"/>
                <a:cs typeface="Times New Roman" pitchFamily="18" charset="0"/>
              </a:rPr>
              <a:t/>
            </a:r>
            <a:br>
              <a:rPr lang="fr-FR" sz="2000" b="1" dirty="0" smtClean="0">
                <a:latin typeface="Times New Roman" pitchFamily="18" charset="0"/>
                <a:cs typeface="Times New Roman" pitchFamily="18" charset="0"/>
              </a:rPr>
            </a:br>
            <a:r>
              <a:rPr lang="fr-FR" sz="2000" b="1" dirty="0" smtClean="0">
                <a:latin typeface="Times New Roman" pitchFamily="18" charset="0"/>
                <a:cs typeface="Times New Roman" pitchFamily="18" charset="0"/>
              </a:rPr>
              <a:t/>
            </a:r>
            <a:br>
              <a:rPr lang="fr-FR" sz="2000" b="1" dirty="0" smtClean="0">
                <a:latin typeface="Times New Roman" pitchFamily="18" charset="0"/>
                <a:cs typeface="Times New Roman" pitchFamily="18" charset="0"/>
              </a:rPr>
            </a:br>
            <a:r>
              <a:rPr lang="fr-FR" sz="2000" b="1" dirty="0" smtClean="0">
                <a:latin typeface="Times New Roman" pitchFamily="18" charset="0"/>
                <a:cs typeface="Times New Roman" pitchFamily="18" charset="0"/>
              </a:rPr>
              <a:t/>
            </a:r>
            <a:br>
              <a:rPr lang="fr-FR" sz="2000" b="1" dirty="0" smtClean="0">
                <a:latin typeface="Times New Roman" pitchFamily="18" charset="0"/>
                <a:cs typeface="Times New Roman" pitchFamily="18" charset="0"/>
              </a:rPr>
            </a:br>
            <a:r>
              <a:rPr lang="fr-FR" sz="3200" b="1" dirty="0" smtClean="0">
                <a:latin typeface="Times New Roman" pitchFamily="18" charset="0"/>
                <a:cs typeface="Times New Roman" pitchFamily="18" charset="0"/>
              </a:rPr>
              <a:t>Nouveau thème de visite : Les architectes</a:t>
            </a:r>
            <a:br>
              <a:rPr lang="fr-FR" sz="3200" b="1" dirty="0" smtClean="0">
                <a:latin typeface="Times New Roman" pitchFamily="18" charset="0"/>
                <a:cs typeface="Times New Roman" pitchFamily="18" charset="0"/>
              </a:rPr>
            </a:br>
            <a:r>
              <a:rPr lang="fr-FR" sz="3200" b="1" dirty="0" smtClean="0">
                <a:latin typeface="Times New Roman" pitchFamily="18" charset="0"/>
                <a:cs typeface="Times New Roman" pitchFamily="18" charset="0"/>
              </a:rPr>
              <a:t>par Michel Mercier</a:t>
            </a:r>
            <a:br>
              <a:rPr lang="fr-FR" sz="3200" b="1" dirty="0" smtClean="0">
                <a:latin typeface="Times New Roman" pitchFamily="18" charset="0"/>
                <a:cs typeface="Times New Roman" pitchFamily="18" charset="0"/>
              </a:rPr>
            </a:br>
            <a:endParaRPr lang="fr-FR" sz="3200" dirty="0"/>
          </a:p>
        </p:txBody>
      </p:sp>
      <p:pic>
        <p:nvPicPr>
          <p:cNvPr id="118788" name="Picture 4" descr="C:\Users\Marie-Claire\Documents\DOCUMENTS MCR\ASSOCIATIONS\SAINT_ROCH\2016_année 2016\ASSEMBLEE GENERALE\Illustrations rapport AG\2015_Evènements_visites 2015\09-19-20_15-visite JEP_2015\JEP Visite archi (2).JPG"/>
          <p:cNvPicPr>
            <a:picLocks noGrp="1" noChangeAspect="1" noChangeArrowheads="1"/>
          </p:cNvPicPr>
          <p:nvPr>
            <p:ph idx="1"/>
          </p:nvPr>
        </p:nvPicPr>
        <p:blipFill>
          <a:blip r:embed="rId2" cstate="print"/>
          <a:srcRect/>
          <a:stretch>
            <a:fillRect/>
          </a:stretch>
        </p:blipFill>
        <p:spPr bwMode="auto">
          <a:xfrm>
            <a:off x="785786" y="1500174"/>
            <a:ext cx="7500990" cy="5000660"/>
          </a:xfrm>
          <a:prstGeom prst="round2Diag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lstStyle/>
          <a:p>
            <a:r>
              <a:rPr lang="fr-FR" sz="3600" b="1" i="1" dirty="0" smtClean="0">
                <a:latin typeface="Times New Roman" pitchFamily="18" charset="0"/>
                <a:cs typeface="Times New Roman" pitchFamily="18" charset="0"/>
              </a:rPr>
              <a:t>Des propositions de restaurations</a:t>
            </a:r>
            <a:endParaRPr lang="fr-FR" sz="3600" b="1" i="1" dirty="0">
              <a:latin typeface="Times New Roman" pitchFamily="18" charset="0"/>
              <a:cs typeface="Times New Roman" pitchFamily="18" charset="0"/>
            </a:endParaRPr>
          </a:p>
        </p:txBody>
      </p:sp>
      <p:pic>
        <p:nvPicPr>
          <p:cNvPr id="3074" name="Picture 2" descr="G:\SEPULTURES_portraits_par-nom\Basset Urbain\DSC07663.JPG"/>
          <p:cNvPicPr>
            <a:picLocks noGrp="1" noChangeAspect="1" noChangeArrowheads="1"/>
          </p:cNvPicPr>
          <p:nvPr>
            <p:ph idx="1"/>
          </p:nvPr>
        </p:nvPicPr>
        <p:blipFill>
          <a:blip r:embed="rId2" cstate="print"/>
          <a:srcRect/>
          <a:stretch>
            <a:fillRect/>
          </a:stretch>
        </p:blipFill>
        <p:spPr bwMode="auto">
          <a:xfrm>
            <a:off x="928662" y="1071546"/>
            <a:ext cx="3290904" cy="4857784"/>
          </a:xfrm>
          <a:prstGeom prst="rect">
            <a:avLst/>
          </a:prstGeom>
          <a:noFill/>
        </p:spPr>
      </p:pic>
      <p:sp>
        <p:nvSpPr>
          <p:cNvPr id="5" name="ZoneTexte 4"/>
          <p:cNvSpPr txBox="1"/>
          <p:nvPr/>
        </p:nvSpPr>
        <p:spPr>
          <a:xfrm>
            <a:off x="857224" y="6000768"/>
            <a:ext cx="3357586" cy="646331"/>
          </a:xfrm>
          <a:prstGeom prst="rect">
            <a:avLst/>
          </a:prstGeom>
          <a:noFill/>
        </p:spPr>
        <p:txBody>
          <a:bodyPr wrap="square" rtlCol="0">
            <a:spAutoFit/>
          </a:bodyPr>
          <a:lstStyle/>
          <a:p>
            <a:r>
              <a:rPr lang="fr-FR" b="1" i="1" dirty="0" smtClean="0">
                <a:latin typeface="Times New Roman" pitchFamily="18" charset="0"/>
                <a:cs typeface="Times New Roman" pitchFamily="18" charset="0"/>
              </a:rPr>
              <a:t>Tombe d’Urbain Basset </a:t>
            </a:r>
            <a:br>
              <a:rPr lang="fr-FR" b="1" i="1" dirty="0" smtClean="0">
                <a:latin typeface="Times New Roman" pitchFamily="18" charset="0"/>
                <a:cs typeface="Times New Roman" pitchFamily="18" charset="0"/>
              </a:rPr>
            </a:br>
            <a:r>
              <a:rPr lang="fr-FR" b="1" i="1" dirty="0" smtClean="0">
                <a:latin typeface="Times New Roman" pitchFamily="18" charset="0"/>
                <a:cs typeface="Times New Roman" pitchFamily="18" charset="0"/>
              </a:rPr>
              <a:t>Sculpteur</a:t>
            </a:r>
            <a:endParaRPr lang="fr-FR" b="1" i="1" dirty="0">
              <a:latin typeface="Times New Roman" pitchFamily="18" charset="0"/>
              <a:cs typeface="Times New Roman" pitchFamily="18" charset="0"/>
            </a:endParaRPr>
          </a:p>
        </p:txBody>
      </p:sp>
      <p:pic>
        <p:nvPicPr>
          <p:cNvPr id="3075" name="Picture 3" descr="G:\SEPULTURES_portraits_par-nom\D'Apvril\apvril-cw (2).JPG"/>
          <p:cNvPicPr>
            <a:picLocks noChangeAspect="1" noChangeArrowheads="1"/>
          </p:cNvPicPr>
          <p:nvPr/>
        </p:nvPicPr>
        <p:blipFill>
          <a:blip r:embed="rId3" cstate="print"/>
          <a:srcRect r="16341"/>
          <a:stretch>
            <a:fillRect/>
          </a:stretch>
        </p:blipFill>
        <p:spPr bwMode="auto">
          <a:xfrm>
            <a:off x="5143503" y="1071546"/>
            <a:ext cx="2699125" cy="4857784"/>
          </a:xfrm>
          <a:prstGeom prst="rect">
            <a:avLst/>
          </a:prstGeom>
          <a:noFill/>
        </p:spPr>
      </p:pic>
      <p:sp>
        <p:nvSpPr>
          <p:cNvPr id="7" name="ZoneTexte 6"/>
          <p:cNvSpPr txBox="1"/>
          <p:nvPr/>
        </p:nvSpPr>
        <p:spPr>
          <a:xfrm>
            <a:off x="4929190" y="6000768"/>
            <a:ext cx="2928958" cy="646331"/>
          </a:xfrm>
          <a:prstGeom prst="rect">
            <a:avLst/>
          </a:prstGeom>
          <a:noFill/>
        </p:spPr>
        <p:txBody>
          <a:bodyPr wrap="square" rtlCol="0">
            <a:spAutoFit/>
          </a:bodyPr>
          <a:lstStyle/>
          <a:p>
            <a:pPr algn="r"/>
            <a:r>
              <a:rPr lang="fr-FR" b="1" i="1" dirty="0" smtClean="0">
                <a:latin typeface="Times New Roman" pitchFamily="18" charset="0"/>
                <a:cs typeface="Times New Roman" pitchFamily="18" charset="0"/>
              </a:rPr>
              <a:t>Tombe d’Edouard D’</a:t>
            </a:r>
            <a:r>
              <a:rPr lang="fr-FR" b="1" i="1" dirty="0" err="1" smtClean="0">
                <a:latin typeface="Times New Roman" pitchFamily="18" charset="0"/>
                <a:cs typeface="Times New Roman" pitchFamily="18" charset="0"/>
              </a:rPr>
              <a:t>Apvril</a:t>
            </a:r>
            <a:endParaRPr lang="fr-FR" b="1" i="1" dirty="0" smtClean="0">
              <a:latin typeface="Times New Roman" pitchFamily="18" charset="0"/>
              <a:cs typeface="Times New Roman" pitchFamily="18" charset="0"/>
            </a:endParaRPr>
          </a:p>
          <a:p>
            <a:pPr algn="r"/>
            <a:r>
              <a:rPr lang="fr-FR" b="1" i="1" dirty="0" smtClean="0">
                <a:latin typeface="Times New Roman" pitchFamily="18" charset="0"/>
                <a:cs typeface="Times New Roman" pitchFamily="18" charset="0"/>
              </a:rPr>
              <a:t>Artiste-peintre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00034" y="142853"/>
            <a:ext cx="8501122" cy="1569660"/>
          </a:xfrm>
          <a:prstGeom prst="rect">
            <a:avLst/>
          </a:prstGeom>
          <a:noFill/>
        </p:spPr>
        <p:txBody>
          <a:bodyPr wrap="square" rtlCol="0">
            <a:spAutoFit/>
          </a:bodyPr>
          <a:lstStyle/>
          <a:p>
            <a:pPr algn="ctr"/>
            <a:r>
              <a:rPr lang="fr-FR" sz="2400" b="1" dirty="0" smtClean="0">
                <a:latin typeface="Times New Roman" pitchFamily="18" charset="0"/>
                <a:cs typeface="Times New Roman" pitchFamily="18" charset="0"/>
              </a:rPr>
              <a:t>Projet de la plantation d’un arbre dans le cimetière Saint-Roch en mémoire d’Hubert </a:t>
            </a:r>
            <a:r>
              <a:rPr lang="fr-FR" sz="2400" b="1" dirty="0" err="1" smtClean="0">
                <a:latin typeface="Times New Roman" pitchFamily="18" charset="0"/>
                <a:cs typeface="Times New Roman" pitchFamily="18" charset="0"/>
              </a:rPr>
              <a:t>Dubedout</a:t>
            </a:r>
            <a:r>
              <a:rPr lang="fr-FR" sz="2400" b="1" dirty="0" smtClean="0">
                <a:latin typeface="Times New Roman" pitchFamily="18" charset="0"/>
                <a:cs typeface="Times New Roman" pitchFamily="18" charset="0"/>
              </a:rPr>
              <a:t> (1922-1986)</a:t>
            </a:r>
          </a:p>
          <a:p>
            <a:pPr algn="ctr"/>
            <a:r>
              <a:rPr lang="fr-FR" sz="2400" b="1" dirty="0" smtClean="0">
                <a:latin typeface="Times New Roman" pitchFamily="18" charset="0"/>
                <a:cs typeface="Times New Roman" pitchFamily="18" charset="0"/>
              </a:rPr>
              <a:t>Maire de Grenoble de 1965 à 1983</a:t>
            </a:r>
            <a:br>
              <a:rPr lang="fr-FR" sz="2400" b="1" dirty="0" smtClean="0">
                <a:latin typeface="Times New Roman" pitchFamily="18" charset="0"/>
                <a:cs typeface="Times New Roman" pitchFamily="18" charset="0"/>
              </a:rPr>
            </a:br>
            <a:endParaRPr lang="fr-FR" sz="2400" b="1" dirty="0">
              <a:latin typeface="Times New Roman" pitchFamily="18" charset="0"/>
              <a:cs typeface="Times New Roman" pitchFamily="18" charset="0"/>
            </a:endParaRPr>
          </a:p>
        </p:txBody>
      </p:sp>
      <p:pic>
        <p:nvPicPr>
          <p:cNvPr id="5122" name="Picture 2" descr="C:\Users\Marie-Claire\Desktop\Photos St Roch à classer\Photos pour HD\20160312_150152.jpg"/>
          <p:cNvPicPr>
            <a:picLocks noChangeAspect="1" noChangeArrowheads="1"/>
          </p:cNvPicPr>
          <p:nvPr/>
        </p:nvPicPr>
        <p:blipFill>
          <a:blip r:embed="rId3" cstate="print"/>
          <a:srcRect l="28067" t="5953" r="10702"/>
          <a:stretch>
            <a:fillRect/>
          </a:stretch>
        </p:blipFill>
        <p:spPr bwMode="auto">
          <a:xfrm>
            <a:off x="6143636" y="2857496"/>
            <a:ext cx="2811300" cy="2428892"/>
          </a:xfrm>
          <a:prstGeom prst="roundRect">
            <a:avLst/>
          </a:prstGeom>
          <a:noFill/>
        </p:spPr>
      </p:pic>
      <p:sp>
        <p:nvSpPr>
          <p:cNvPr id="8" name="ZoneTexte 7"/>
          <p:cNvSpPr txBox="1"/>
          <p:nvPr/>
        </p:nvSpPr>
        <p:spPr>
          <a:xfrm>
            <a:off x="6072198" y="2071678"/>
            <a:ext cx="2714644" cy="646331"/>
          </a:xfrm>
          <a:prstGeom prst="rect">
            <a:avLst/>
          </a:prstGeom>
          <a:noFill/>
        </p:spPr>
        <p:txBody>
          <a:bodyPr wrap="square" rtlCol="0">
            <a:spAutoFit/>
          </a:bodyPr>
          <a:lstStyle/>
          <a:p>
            <a:r>
              <a:rPr lang="fr-FR" b="1" i="1" dirty="0" smtClean="0">
                <a:latin typeface="Times New Roman" pitchFamily="18" charset="0"/>
                <a:cs typeface="Times New Roman" pitchFamily="18" charset="0"/>
              </a:rPr>
              <a:t>Emplacement envisagé dans le cimetière</a:t>
            </a:r>
            <a:endParaRPr lang="fr-FR" b="1" i="1" dirty="0">
              <a:latin typeface="Times New Roman" pitchFamily="18" charset="0"/>
              <a:cs typeface="Times New Roman" pitchFamily="18" charset="0"/>
            </a:endParaRPr>
          </a:p>
        </p:txBody>
      </p:sp>
      <p:pic>
        <p:nvPicPr>
          <p:cNvPr id="5123" name="Picture 3" descr="C:\Users\Marie-Claire\Desktop\Photos St Roch à classer\Photos pour HD\20160312_145933.jpg"/>
          <p:cNvPicPr>
            <a:picLocks noChangeAspect="1" noChangeArrowheads="1"/>
          </p:cNvPicPr>
          <p:nvPr/>
        </p:nvPicPr>
        <p:blipFill>
          <a:blip r:embed="rId4" cstate="print"/>
          <a:srcRect l="3084" t="18640" r="46421" b="11906"/>
          <a:stretch>
            <a:fillRect/>
          </a:stretch>
        </p:blipFill>
        <p:spPr bwMode="auto">
          <a:xfrm rot="5400000">
            <a:off x="2960563" y="2182917"/>
            <a:ext cx="3508626" cy="2714644"/>
          </a:xfrm>
          <a:prstGeom prst="round2DiagRect">
            <a:avLst/>
          </a:prstGeom>
          <a:noFill/>
        </p:spPr>
      </p:pic>
      <p:pic>
        <p:nvPicPr>
          <p:cNvPr id="5124" name="Picture 4" descr="C:\Users\Marie-Claire\Desktop\Photos St Roch à classer\20160409_194116.jpg"/>
          <p:cNvPicPr>
            <a:picLocks noChangeAspect="1" noChangeArrowheads="1"/>
          </p:cNvPicPr>
          <p:nvPr/>
        </p:nvPicPr>
        <p:blipFill>
          <a:blip r:embed="rId5" cstate="print"/>
          <a:srcRect/>
          <a:stretch>
            <a:fillRect/>
          </a:stretch>
        </p:blipFill>
        <p:spPr bwMode="auto">
          <a:xfrm rot="5400000">
            <a:off x="-832484" y="2689816"/>
            <a:ext cx="5111787" cy="2875379"/>
          </a:xfrm>
          <a:prstGeom prst="rect">
            <a:avLst/>
          </a:prstGeom>
          <a:noFill/>
        </p:spPr>
      </p:pic>
      <p:sp>
        <p:nvSpPr>
          <p:cNvPr id="11" name="ZoneTexte 10"/>
          <p:cNvSpPr txBox="1"/>
          <p:nvPr/>
        </p:nvSpPr>
        <p:spPr>
          <a:xfrm>
            <a:off x="3143240" y="5786454"/>
            <a:ext cx="4929222" cy="928670"/>
          </a:xfrm>
          <a:prstGeom prst="rect">
            <a:avLst/>
          </a:prstGeom>
          <a:noFill/>
        </p:spPr>
        <p:txBody>
          <a:bodyPr wrap="square" rtlCol="0">
            <a:spAutoFit/>
          </a:bodyPr>
          <a:lstStyle/>
          <a:p>
            <a:r>
              <a:rPr lang="fr-FR" b="1" i="1" dirty="0" smtClean="0">
                <a:latin typeface="Times New Roman" pitchFamily="18" charset="0"/>
                <a:cs typeface="Times New Roman" pitchFamily="18" charset="0"/>
              </a:rPr>
              <a:t>Dans le même esprit commémoratif que l’arbre planté en mémoire du Docteur </a:t>
            </a:r>
            <a:r>
              <a:rPr lang="fr-FR" b="1" i="1" dirty="0" err="1" smtClean="0">
                <a:latin typeface="Times New Roman" pitchFamily="18" charset="0"/>
                <a:cs typeface="Times New Roman" pitchFamily="18" charset="0"/>
              </a:rPr>
              <a:t>Michallon</a:t>
            </a:r>
            <a:r>
              <a:rPr lang="fr-FR" b="1" i="1" dirty="0" smtClean="0">
                <a:latin typeface="Times New Roman" pitchFamily="18" charset="0"/>
                <a:cs typeface="Times New Roman" pitchFamily="18" charset="0"/>
              </a:rPr>
              <a:t>  dans le parc à son nom.</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2132856"/>
            <a:ext cx="7416824" cy="369332"/>
          </a:xfrm>
          <a:prstGeom prst="rect">
            <a:avLst/>
          </a:prstGeom>
          <a:noFill/>
        </p:spPr>
        <p:txBody>
          <a:bodyPr wrap="square" rtlCol="0">
            <a:spAutoFit/>
          </a:bodyPr>
          <a:lstStyle/>
          <a:p>
            <a:endParaRPr lang="fr-FR" dirty="0"/>
          </a:p>
        </p:txBody>
      </p:sp>
      <p:sp>
        <p:nvSpPr>
          <p:cNvPr id="4" name="Rectangle 3"/>
          <p:cNvSpPr/>
          <p:nvPr/>
        </p:nvSpPr>
        <p:spPr>
          <a:xfrm>
            <a:off x="142844" y="857233"/>
            <a:ext cx="8786874" cy="5601533"/>
          </a:xfrm>
          <a:prstGeom prst="rect">
            <a:avLst/>
          </a:prstGeom>
        </p:spPr>
        <p:txBody>
          <a:bodyPr wrap="square">
            <a:spAutoFit/>
          </a:bodyPr>
          <a:lstStyle/>
          <a:p>
            <a:pPr lvl="0" algn="just"/>
            <a:endParaRPr lang="fr-FR" b="1" i="1" dirty="0" smtClean="0">
              <a:latin typeface="Times New Roman" pitchFamily="18" charset="0"/>
              <a:ea typeface="Calibri" pitchFamily="34" charset="0"/>
              <a:cs typeface="Times New Roman" pitchFamily="18" charset="0"/>
            </a:endParaRPr>
          </a:p>
          <a:p>
            <a:pPr lvl="0">
              <a:spcBef>
                <a:spcPts val="0"/>
              </a:spcBef>
              <a:buFont typeface="Wingdings" pitchFamily="2" charset="2"/>
              <a:buChar char="ü"/>
            </a:pPr>
            <a:r>
              <a:rPr lang="fr-FR" sz="2400" b="1" i="1" dirty="0" smtClean="0">
                <a:latin typeface="Times New Roman" pitchFamily="18" charset="0"/>
                <a:ea typeface="Calibri" pitchFamily="34" charset="0"/>
                <a:cs typeface="Times New Roman" pitchFamily="18" charset="0"/>
              </a:rPr>
              <a:t>  </a:t>
            </a:r>
            <a:r>
              <a:rPr lang="fr-FR" sz="2000" b="1" i="1" dirty="0" smtClean="0">
                <a:latin typeface="Times New Roman" pitchFamily="18" charset="0"/>
                <a:ea typeface="Calibri" pitchFamily="34" charset="0"/>
                <a:cs typeface="Times New Roman" pitchFamily="18" charset="0"/>
              </a:rPr>
              <a:t>LES PEINTRES</a:t>
            </a:r>
            <a:r>
              <a:rPr lang="fr-FR" sz="2400" b="1" i="1" dirty="0" smtClean="0">
                <a:latin typeface="Times New Roman" pitchFamily="18" charset="0"/>
                <a:ea typeface="Calibri" pitchFamily="34" charset="0"/>
                <a:cs typeface="Times New Roman" pitchFamily="18" charset="0"/>
              </a:rPr>
              <a:t>, </a:t>
            </a:r>
            <a:r>
              <a:rPr lang="fr-FR" sz="2000" b="1" i="1" dirty="0" smtClean="0">
                <a:latin typeface="Times New Roman" pitchFamily="18" charset="0"/>
                <a:ea typeface="Calibri" pitchFamily="34" charset="0"/>
                <a:cs typeface="Times New Roman" pitchFamily="18" charset="0"/>
              </a:rPr>
              <a:t>par Maurice </a:t>
            </a:r>
            <a:r>
              <a:rPr lang="fr-FR" sz="2000" b="1" i="1" dirty="0" err="1" smtClean="0">
                <a:latin typeface="Times New Roman" pitchFamily="18" charset="0"/>
                <a:ea typeface="Calibri" pitchFamily="34" charset="0"/>
                <a:cs typeface="Times New Roman" pitchFamily="18" charset="0"/>
              </a:rPr>
              <a:t>Wantellet</a:t>
            </a:r>
            <a:r>
              <a:rPr lang="fr-FR" sz="2000" b="1" i="1" dirty="0" smtClean="0">
                <a:latin typeface="Times New Roman" pitchFamily="18" charset="0"/>
                <a:ea typeface="Calibri" pitchFamily="34" charset="0"/>
                <a:cs typeface="Times New Roman" pitchFamily="18" charset="0"/>
              </a:rPr>
              <a:t> et Delphine </a:t>
            </a:r>
            <a:r>
              <a:rPr lang="fr-FR" sz="2000" b="1" i="1" dirty="0" err="1" smtClean="0">
                <a:latin typeface="Times New Roman" pitchFamily="18" charset="0"/>
                <a:ea typeface="Calibri" pitchFamily="34" charset="0"/>
                <a:cs typeface="Times New Roman" pitchFamily="18" charset="0"/>
              </a:rPr>
              <a:t>Chemery</a:t>
            </a:r>
            <a:endParaRPr lang="fr-FR" sz="2000" b="1" i="1" dirty="0" smtClean="0">
              <a:latin typeface="Times New Roman" pitchFamily="18" charset="0"/>
              <a:ea typeface="Calibri" pitchFamily="34" charset="0"/>
              <a:cs typeface="Times New Roman" pitchFamily="18" charset="0"/>
            </a:endParaRPr>
          </a:p>
          <a:p>
            <a:pPr lvl="0">
              <a:spcBef>
                <a:spcPts val="1200"/>
              </a:spcBef>
            </a:pPr>
            <a:endParaRPr lang="fr-FR" sz="800" b="1" i="1" dirty="0" smtClean="0">
              <a:latin typeface="Times New Roman" pitchFamily="18" charset="0"/>
              <a:ea typeface="Calibri" pitchFamily="34" charset="0"/>
              <a:cs typeface="Times New Roman" pitchFamily="18" charset="0"/>
            </a:endParaRPr>
          </a:p>
          <a:p>
            <a:pPr lvl="0" eaLnBrk="0" hangingPunct="0">
              <a:spcBef>
                <a:spcPts val="0"/>
              </a:spcBef>
              <a:buFont typeface="Wingdings" pitchFamily="2" charset="2"/>
              <a:buChar char="ü"/>
            </a:pPr>
            <a:r>
              <a:rPr lang="fr-FR" sz="2400" b="1" i="1" dirty="0" smtClean="0">
                <a:latin typeface="Times New Roman" pitchFamily="18" charset="0"/>
                <a:ea typeface="Calibri" pitchFamily="34" charset="0"/>
                <a:cs typeface="Times New Roman" pitchFamily="18" charset="0"/>
              </a:rPr>
              <a:t>  </a:t>
            </a:r>
            <a:r>
              <a:rPr lang="fr-FR" sz="2000" b="1" i="1" dirty="0" smtClean="0">
                <a:latin typeface="Times New Roman" pitchFamily="18" charset="0"/>
                <a:ea typeface="Calibri" pitchFamily="34" charset="0"/>
                <a:cs typeface="Times New Roman" pitchFamily="18" charset="0"/>
              </a:rPr>
              <a:t>SUR L’ENTOURAGE DE STENDHAL</a:t>
            </a:r>
            <a:r>
              <a:rPr lang="fr-FR" sz="2400" b="1" i="1" dirty="0" smtClean="0">
                <a:latin typeface="Times New Roman" pitchFamily="18" charset="0"/>
                <a:ea typeface="Calibri" pitchFamily="34" charset="0"/>
                <a:cs typeface="Times New Roman" pitchFamily="18" charset="0"/>
              </a:rPr>
              <a:t>, </a:t>
            </a:r>
            <a:r>
              <a:rPr lang="fr-FR" sz="2000" b="1" i="1" dirty="0" smtClean="0">
                <a:latin typeface="Times New Roman" pitchFamily="18" charset="0"/>
                <a:ea typeface="Calibri" pitchFamily="34" charset="0"/>
                <a:cs typeface="Times New Roman" pitchFamily="18" charset="0"/>
              </a:rPr>
              <a:t>par Huguette Perrin et D. </a:t>
            </a:r>
            <a:r>
              <a:rPr lang="fr-FR" sz="2000" b="1" i="1" dirty="0" err="1" smtClean="0">
                <a:latin typeface="Times New Roman" pitchFamily="18" charset="0"/>
                <a:ea typeface="Calibri" pitchFamily="34" charset="0"/>
                <a:cs typeface="Times New Roman" pitchFamily="18" charset="0"/>
              </a:rPr>
              <a:t>Chemery</a:t>
            </a:r>
            <a:endParaRPr lang="fr-FR" sz="2000" b="1" i="1" dirty="0" smtClean="0">
              <a:latin typeface="Times New Roman" pitchFamily="18" charset="0"/>
              <a:ea typeface="Calibri" pitchFamily="34" charset="0"/>
              <a:cs typeface="Times New Roman" pitchFamily="18" charset="0"/>
            </a:endParaRPr>
          </a:p>
          <a:p>
            <a:pPr lvl="0">
              <a:spcBef>
                <a:spcPts val="1200"/>
              </a:spcBef>
            </a:pPr>
            <a:r>
              <a:rPr lang="fr-FR" sz="2400" b="1" dirty="0" smtClean="0">
                <a:solidFill>
                  <a:srgbClr val="C00000"/>
                </a:solidFill>
                <a:latin typeface="Times New Roman" pitchFamily="18" charset="0"/>
                <a:ea typeface="Calibri" pitchFamily="34" charset="0"/>
                <a:cs typeface="Times New Roman" pitchFamily="18" charset="0"/>
              </a:rPr>
              <a:t>A l’étude ou en projet</a:t>
            </a:r>
          </a:p>
          <a:p>
            <a:pPr marL="358775" lvl="0" indent="-358775">
              <a:spcBef>
                <a:spcPts val="1200"/>
              </a:spcBef>
              <a:buFont typeface="Wingdings" pitchFamily="2" charset="2"/>
              <a:buChar char="Ø"/>
            </a:pPr>
            <a:r>
              <a:rPr lang="fr-FR" sz="2400" b="1" i="1" dirty="0" smtClean="0">
                <a:latin typeface="Times New Roman" pitchFamily="18" charset="0"/>
                <a:ea typeface="Calibri" pitchFamily="34" charset="0"/>
                <a:cs typeface="Times New Roman" pitchFamily="18" charset="0"/>
              </a:rPr>
              <a:t>Sur l’histoire des cimetières de Grenoble et de Saint-Roch</a:t>
            </a:r>
          </a:p>
          <a:p>
            <a:pPr marL="358775" lvl="0" indent="-358775" eaLnBrk="0" hangingPunct="0">
              <a:spcBef>
                <a:spcPts val="1200"/>
              </a:spcBef>
              <a:buFont typeface="Wingdings" pitchFamily="2" charset="2"/>
              <a:buChar char="Ø"/>
            </a:pPr>
            <a:r>
              <a:rPr lang="fr-FR" sz="2400" b="1" i="1" dirty="0" smtClean="0">
                <a:latin typeface="Times New Roman" pitchFamily="18" charset="0"/>
                <a:ea typeface="Calibri" pitchFamily="34" charset="0"/>
                <a:cs typeface="Times New Roman" pitchFamily="18" charset="0"/>
              </a:rPr>
              <a:t>Brochure sous forme de catalogue à partir de l’exposition</a:t>
            </a:r>
          </a:p>
          <a:p>
            <a:pPr marL="358775" lvl="0" indent="-358775" eaLnBrk="0" hangingPunct="0">
              <a:spcBef>
                <a:spcPts val="1200"/>
              </a:spcBef>
              <a:buFont typeface="Wingdings" pitchFamily="2" charset="2"/>
              <a:buChar char="Ø"/>
            </a:pPr>
            <a:endParaRPr lang="fr-FR" sz="2400" b="1" i="1" dirty="0" smtClean="0">
              <a:latin typeface="Times New Roman" pitchFamily="18" charset="0"/>
              <a:ea typeface="Calibri" pitchFamily="34" charset="0"/>
              <a:cs typeface="Times New Roman" pitchFamily="18" charset="0"/>
            </a:endParaRPr>
          </a:p>
          <a:p>
            <a:pPr marL="358775" lvl="0" indent="-358775" eaLnBrk="0" hangingPunct="0">
              <a:spcBef>
                <a:spcPts val="1200"/>
              </a:spcBef>
              <a:buFont typeface="Wingdings" pitchFamily="2" charset="2"/>
              <a:buChar char="Ø"/>
            </a:pPr>
            <a:endParaRPr lang="fr-FR" sz="2400" dirty="0" smtClean="0">
              <a:latin typeface="Times New Roman" pitchFamily="18" charset="0"/>
              <a:ea typeface="Calibri" pitchFamily="34" charset="0"/>
              <a:cs typeface="Times New Roman" pitchFamily="18" charset="0"/>
            </a:endParaRPr>
          </a:p>
          <a:p>
            <a:pPr lvl="0" eaLnBrk="0" hangingPunct="0"/>
            <a:r>
              <a:rPr lang="fr-FR" sz="2400" b="1" i="1" dirty="0" smtClean="0">
                <a:latin typeface="Times New Roman" pitchFamily="18" charset="0"/>
                <a:ea typeface="Calibri" pitchFamily="34" charset="0"/>
                <a:cs typeface="Times New Roman" pitchFamily="18" charset="0"/>
              </a:rPr>
              <a:t>La création d’une exposition sur le thème des gantiers, en hommage à </a:t>
            </a:r>
            <a:r>
              <a:rPr lang="fr-FR" sz="2400" b="1" i="1" dirty="0" err="1" smtClean="0">
                <a:latin typeface="Times New Roman" pitchFamily="18" charset="0"/>
                <a:ea typeface="Calibri" pitchFamily="34" charset="0"/>
                <a:cs typeface="Times New Roman" pitchFamily="18" charset="0"/>
              </a:rPr>
              <a:t>Valéria</a:t>
            </a:r>
            <a:r>
              <a:rPr lang="fr-FR" sz="2400" b="1" i="1" dirty="0" smtClean="0">
                <a:latin typeface="Times New Roman" pitchFamily="18" charset="0"/>
                <a:ea typeface="Calibri" pitchFamily="34" charset="0"/>
                <a:cs typeface="Times New Roman" pitchFamily="18" charset="0"/>
              </a:rPr>
              <a:t> </a:t>
            </a:r>
            <a:r>
              <a:rPr lang="fr-FR" sz="2400" b="1" i="1" dirty="0" err="1" smtClean="0">
                <a:latin typeface="Times New Roman" pitchFamily="18" charset="0"/>
                <a:ea typeface="Calibri" pitchFamily="34" charset="0"/>
                <a:cs typeface="Times New Roman" pitchFamily="18" charset="0"/>
              </a:rPr>
              <a:t>Ostapenko</a:t>
            </a:r>
            <a:r>
              <a:rPr lang="fr-FR" sz="2400" b="1" i="1" dirty="0" smtClean="0">
                <a:latin typeface="Times New Roman" pitchFamily="18" charset="0"/>
                <a:ea typeface="Calibri" pitchFamily="34" charset="0"/>
                <a:cs typeface="Times New Roman" pitchFamily="18" charset="0"/>
              </a:rPr>
              <a:t>, en collaboration avec l’association ASP2G, est toujours inscrite dans nos projets.</a:t>
            </a:r>
          </a:p>
          <a:p>
            <a:pPr lvl="0" algn="just" eaLnBrk="0" hangingPunct="0"/>
            <a:endParaRPr lang="fr-FR" sz="3200" dirty="0" smtClean="0">
              <a:latin typeface="Arial" pitchFamily="34" charset="0"/>
              <a:cs typeface="Arial" pitchFamily="34" charset="0"/>
            </a:endParaRPr>
          </a:p>
        </p:txBody>
      </p:sp>
      <p:sp>
        <p:nvSpPr>
          <p:cNvPr id="5" name="ZoneTexte 4"/>
          <p:cNvSpPr txBox="1"/>
          <p:nvPr/>
        </p:nvSpPr>
        <p:spPr>
          <a:xfrm>
            <a:off x="571472" y="428604"/>
            <a:ext cx="7786742" cy="461665"/>
          </a:xfrm>
          <a:prstGeom prst="rect">
            <a:avLst/>
          </a:prstGeom>
          <a:noFill/>
          <a:ln>
            <a:solidFill>
              <a:schemeClr val="tx1"/>
            </a:solidFill>
          </a:ln>
        </p:spPr>
        <p:txBody>
          <a:bodyPr wrap="square" rtlCol="0">
            <a:spAutoFit/>
          </a:bodyPr>
          <a:lstStyle/>
          <a:p>
            <a:pPr algn="ctr"/>
            <a:r>
              <a:rPr lang="fr-FR" sz="2400" b="1" dirty="0" smtClean="0">
                <a:solidFill>
                  <a:srgbClr val="C00000"/>
                </a:solidFill>
                <a:latin typeface="Times New Roman" pitchFamily="18" charset="0"/>
                <a:cs typeface="Times New Roman" pitchFamily="18" charset="0"/>
              </a:rPr>
              <a:t>BROCHURES EN COURS DE REALISATION </a:t>
            </a:r>
          </a:p>
        </p:txBody>
      </p:sp>
      <p:sp>
        <p:nvSpPr>
          <p:cNvPr id="8" name="ZoneTexte 7"/>
          <p:cNvSpPr txBox="1"/>
          <p:nvPr/>
        </p:nvSpPr>
        <p:spPr>
          <a:xfrm>
            <a:off x="500034" y="4214818"/>
            <a:ext cx="7786742" cy="461665"/>
          </a:xfrm>
          <a:prstGeom prst="rect">
            <a:avLst/>
          </a:prstGeom>
          <a:noFill/>
          <a:ln>
            <a:solidFill>
              <a:schemeClr val="tx1"/>
            </a:solidFill>
          </a:ln>
        </p:spPr>
        <p:txBody>
          <a:bodyPr wrap="square" rtlCol="0">
            <a:spAutoFit/>
          </a:bodyPr>
          <a:lstStyle/>
          <a:p>
            <a:pPr algn="ctr"/>
            <a:r>
              <a:rPr lang="fr-FR" sz="2400" b="1" dirty="0" smtClean="0">
                <a:solidFill>
                  <a:srgbClr val="C00000"/>
                </a:solidFill>
                <a:latin typeface="Times New Roman" pitchFamily="18" charset="0"/>
                <a:cs typeface="Times New Roman" pitchFamily="18" charset="0"/>
              </a:rPr>
              <a:t>PROJET D’EXPOSITION SUR LES GANTIERS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t="32377"/>
          <a:stretch>
            <a:fillRect/>
          </a:stretch>
        </p:blipFill>
        <p:spPr bwMode="auto">
          <a:xfrm>
            <a:off x="-33238" y="-45890"/>
            <a:ext cx="9478072" cy="690389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itchFamily="18" charset="0"/>
                <a:cs typeface="Times New Roman" pitchFamily="18" charset="0"/>
              </a:rPr>
              <a:t>Présentation de l’ouvrage de Pierre</a:t>
            </a:r>
            <a:r>
              <a:rPr lang="fr-FR" sz="2800" b="1" cap="small" dirty="0" smtClean="0">
                <a:latin typeface="Times New Roman" pitchFamily="18" charset="0"/>
                <a:cs typeface="Times New Roman" pitchFamily="18" charset="0"/>
              </a:rPr>
              <a:t> DELL’ACCIO </a:t>
            </a:r>
            <a:r>
              <a:rPr lang="fr-FR" sz="2800" b="1" dirty="0" smtClean="0">
                <a:latin typeface="Times New Roman" pitchFamily="18" charset="0"/>
                <a:cs typeface="Times New Roman" pitchFamily="18" charset="0"/>
              </a:rPr>
              <a:t>sur</a:t>
            </a:r>
            <a:r>
              <a:rPr lang="fr-FR" sz="2800" b="1" cap="small" dirty="0" smtClean="0">
                <a:latin typeface="Times New Roman" pitchFamily="18" charset="0"/>
                <a:cs typeface="Times New Roman" pitchFamily="18" charset="0"/>
              </a:rPr>
              <a:t> </a:t>
            </a:r>
            <a:r>
              <a:rPr lang="fr-FR" sz="2800" b="1" dirty="0" smtClean="0">
                <a:latin typeface="Times New Roman" pitchFamily="18" charset="0"/>
                <a:cs typeface="Times New Roman" pitchFamily="18" charset="0"/>
              </a:rPr>
              <a:t>Henry ROUSSET, inhumé à Saint-Roch</a:t>
            </a:r>
            <a:endParaRPr lang="fr-FR" b="1" dirty="0"/>
          </a:p>
        </p:txBody>
      </p:sp>
      <p:pic>
        <p:nvPicPr>
          <p:cNvPr id="1028" name="Picture 4" descr="G:\SEPULTURES_portraits_par-nom\Rousset Henry\Rousset_2ème zone_n°22 (3).jpg"/>
          <p:cNvPicPr>
            <a:picLocks noGrp="1" noChangeAspect="1" noChangeArrowheads="1"/>
          </p:cNvPicPr>
          <p:nvPr>
            <p:ph idx="1"/>
          </p:nvPr>
        </p:nvPicPr>
        <p:blipFill>
          <a:blip r:embed="rId2" cstate="print"/>
          <a:srcRect l="5607" r="4720"/>
          <a:stretch>
            <a:fillRect/>
          </a:stretch>
        </p:blipFill>
        <p:spPr bwMode="auto">
          <a:xfrm>
            <a:off x="642910" y="1357298"/>
            <a:ext cx="7715304" cy="4839644"/>
          </a:xfrm>
          <a:prstGeom prst="rect">
            <a:avLst/>
          </a:prstGeom>
          <a:noFill/>
        </p:spPr>
      </p:pic>
      <p:sp>
        <p:nvSpPr>
          <p:cNvPr id="7" name="ZoneTexte 6"/>
          <p:cNvSpPr txBox="1"/>
          <p:nvPr/>
        </p:nvSpPr>
        <p:spPr>
          <a:xfrm>
            <a:off x="3786182" y="6286520"/>
            <a:ext cx="4643470" cy="369332"/>
          </a:xfrm>
          <a:prstGeom prst="rect">
            <a:avLst/>
          </a:prstGeom>
          <a:noFill/>
        </p:spPr>
        <p:txBody>
          <a:bodyPr wrap="square" rtlCol="0">
            <a:spAutoFit/>
          </a:bodyPr>
          <a:lstStyle/>
          <a:p>
            <a:pPr algn="r"/>
            <a:r>
              <a:rPr lang="fr-FR" b="1" dirty="0" smtClean="0">
                <a:latin typeface="Times New Roman" pitchFamily="18" charset="0"/>
                <a:cs typeface="Times New Roman" pitchFamily="18" charset="0"/>
              </a:rPr>
              <a:t>Tombe d’Henry Rousset_2ème </a:t>
            </a:r>
            <a:r>
              <a:rPr lang="fr-FR" b="1" dirty="0" err="1" smtClean="0">
                <a:latin typeface="Times New Roman" pitchFamily="18" charset="0"/>
                <a:cs typeface="Times New Roman" pitchFamily="18" charset="0"/>
              </a:rPr>
              <a:t>zone_n</a:t>
            </a:r>
            <a:r>
              <a:rPr lang="fr-FR" b="1" dirty="0" smtClean="0">
                <a:latin typeface="Times New Roman" pitchFamily="18" charset="0"/>
                <a:cs typeface="Times New Roman" pitchFamily="18" charset="0"/>
              </a:rPr>
              <a:t>°22</a:t>
            </a:r>
            <a:endParaRPr lang="fr-FR" b="1"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3571868" cy="1143000"/>
          </a:xfrm>
        </p:spPr>
        <p:txBody>
          <a:bodyPr/>
          <a:lstStyle/>
          <a:p>
            <a:pPr algn="r"/>
            <a:r>
              <a:rPr lang="fr-FR" sz="2000" i="1" dirty="0" smtClean="0">
                <a:latin typeface="Times New Roman" pitchFamily="18" charset="0"/>
                <a:cs typeface="Times New Roman" pitchFamily="18" charset="0"/>
              </a:rPr>
              <a:t>Fabien </a:t>
            </a:r>
            <a:r>
              <a:rPr lang="fr-FR" sz="2000" i="1" dirty="0" err="1" smtClean="0">
                <a:latin typeface="Times New Roman" pitchFamily="18" charset="0"/>
                <a:cs typeface="Times New Roman" pitchFamily="18" charset="0"/>
              </a:rPr>
              <a:t>Déquier</a:t>
            </a:r>
            <a:r>
              <a:rPr lang="fr-FR" sz="2000" i="1" dirty="0" smtClean="0">
                <a:latin typeface="Times New Roman" pitchFamily="18" charset="0"/>
                <a:cs typeface="Times New Roman" pitchFamily="18" charset="0"/>
              </a:rPr>
              <a:t/>
            </a:r>
            <a:br>
              <a:rPr lang="fr-FR" sz="2000" i="1" dirty="0" smtClean="0">
                <a:latin typeface="Times New Roman" pitchFamily="18" charset="0"/>
                <a:cs typeface="Times New Roman" pitchFamily="18" charset="0"/>
              </a:rPr>
            </a:br>
            <a:r>
              <a:rPr lang="fr-FR" sz="2000" i="1" dirty="0" smtClean="0">
                <a:latin typeface="Times New Roman" pitchFamily="18" charset="0"/>
                <a:cs typeface="Times New Roman" pitchFamily="18" charset="0"/>
              </a:rPr>
              <a:t>Visite sur les sculpteurs</a:t>
            </a:r>
            <a:endParaRPr lang="fr-FR" sz="2000" i="1" dirty="0">
              <a:latin typeface="Times New Roman" pitchFamily="18" charset="0"/>
              <a:cs typeface="Times New Roman" pitchFamily="18" charset="0"/>
            </a:endParaRPr>
          </a:p>
        </p:txBody>
      </p:sp>
      <p:pic>
        <p:nvPicPr>
          <p:cNvPr id="4" name="Picture 3" descr="C:\Users\Marie-Claire\Documents\DOCUMENTS MCR\ASSOCIATIONS\SAINT_ROCH\2016_année 2016\ASSEMBLEE GENERALE\Illustrations rapport AG\2015_Evènements_visites 2015\10-30-15-Visite_30-10-15\Huguette\Visite entourage Stendhal Huguette Perrin 30 - Copie.JPG"/>
          <p:cNvPicPr>
            <a:picLocks noChangeAspect="1" noChangeArrowheads="1"/>
          </p:cNvPicPr>
          <p:nvPr/>
        </p:nvPicPr>
        <p:blipFill>
          <a:blip r:embed="rId2" cstate="print"/>
          <a:srcRect r="10308"/>
          <a:stretch>
            <a:fillRect/>
          </a:stretch>
        </p:blipFill>
        <p:spPr bwMode="auto">
          <a:xfrm>
            <a:off x="0" y="2196410"/>
            <a:ext cx="3571868" cy="4661590"/>
          </a:xfrm>
          <a:prstGeom prst="round2DiagRect">
            <a:avLst/>
          </a:prstGeom>
          <a:noFill/>
        </p:spPr>
      </p:pic>
      <p:pic>
        <p:nvPicPr>
          <p:cNvPr id="119811" name="Picture 3" descr="C:\Users\Marie-Claire\Documents\DOCUMENTS MCR\ASSOCIATIONS\SAINT_ROCH\2016_année 2016\ASSEMBLEE GENERALE\Illustrations rapport AG\2015_Evènements_visites 2015\09-19-20_15-visite JEP_2015\visites_JEP-15 (9) - Copie.JPG"/>
          <p:cNvPicPr>
            <a:picLocks noChangeAspect="1" noChangeArrowheads="1"/>
          </p:cNvPicPr>
          <p:nvPr/>
        </p:nvPicPr>
        <p:blipFill>
          <a:blip r:embed="rId3"/>
          <a:srcRect/>
          <a:stretch>
            <a:fillRect/>
          </a:stretch>
        </p:blipFill>
        <p:spPr bwMode="auto">
          <a:xfrm>
            <a:off x="3606138" y="0"/>
            <a:ext cx="5537862" cy="4572008"/>
          </a:xfrm>
          <a:prstGeom prst="round2DiagRect">
            <a:avLst/>
          </a:prstGeom>
          <a:noFill/>
        </p:spPr>
      </p:pic>
      <p:sp>
        <p:nvSpPr>
          <p:cNvPr id="10" name="ZoneTexte 9"/>
          <p:cNvSpPr txBox="1"/>
          <p:nvPr/>
        </p:nvSpPr>
        <p:spPr>
          <a:xfrm>
            <a:off x="3571868" y="5929330"/>
            <a:ext cx="5072098" cy="707886"/>
          </a:xfrm>
          <a:prstGeom prst="rect">
            <a:avLst/>
          </a:prstGeom>
          <a:noFill/>
        </p:spPr>
        <p:txBody>
          <a:bodyPr wrap="square" rtlCol="0">
            <a:spAutoFit/>
          </a:bodyPr>
          <a:lstStyle/>
          <a:p>
            <a:r>
              <a:rPr lang="fr-FR" sz="2000" i="1" dirty="0" smtClean="0">
                <a:solidFill>
                  <a:schemeClr val="tx2"/>
                </a:solidFill>
                <a:latin typeface="Times New Roman" pitchFamily="18" charset="0"/>
                <a:ea typeface="+mj-ea"/>
                <a:cs typeface="Times New Roman" pitchFamily="18" charset="0"/>
              </a:rPr>
              <a:t>Huguette Perrin,</a:t>
            </a:r>
          </a:p>
          <a:p>
            <a:r>
              <a:rPr lang="fr-FR" sz="2000" i="1" dirty="0" smtClean="0">
                <a:solidFill>
                  <a:schemeClr val="tx2"/>
                </a:solidFill>
                <a:latin typeface="Times New Roman" pitchFamily="18" charset="0"/>
                <a:ea typeface="+mj-ea"/>
                <a:cs typeface="Times New Roman" pitchFamily="18" charset="0"/>
              </a:rPr>
              <a:t>Visite sur l’entourage de Stendhal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dirty="0" smtClean="0">
                <a:latin typeface="Times New Roman" pitchFamily="18" charset="0"/>
                <a:cs typeface="Times New Roman" pitchFamily="18" charset="0"/>
              </a:rPr>
              <a:t>La traditionnelle visite du cimetière ancien de La Tronche par Pierre Blanc</a:t>
            </a:r>
            <a:endParaRPr lang="fr-FR" sz="3200" b="1" dirty="0">
              <a:latin typeface="Times New Roman" pitchFamily="18" charset="0"/>
              <a:cs typeface="Times New Roman" pitchFamily="18" charset="0"/>
            </a:endParaRPr>
          </a:p>
        </p:txBody>
      </p:sp>
      <p:pic>
        <p:nvPicPr>
          <p:cNvPr id="120834" name="Picture 2" descr="C:\Users\Marie-Claire\Documents\DOCUMENTS MCR\ASSOCIATIONS\SAINT_ROCH\2016_année 2016\ASSEMBLEE GENERALE\Illustrations rapport AG\2015_Evènements_visites 2015\04-18-15-Visite La Tronche_PB_18-04-15\DSC06834.JPG"/>
          <p:cNvPicPr>
            <a:picLocks noGrp="1" noChangeAspect="1" noChangeArrowheads="1"/>
          </p:cNvPicPr>
          <p:nvPr>
            <p:ph idx="1"/>
          </p:nvPr>
        </p:nvPicPr>
        <p:blipFill>
          <a:blip r:embed="rId2" cstate="print"/>
          <a:srcRect/>
          <a:stretch>
            <a:fillRect/>
          </a:stretch>
        </p:blipFill>
        <p:spPr bwMode="auto">
          <a:xfrm>
            <a:off x="1071538" y="1428736"/>
            <a:ext cx="6762797" cy="50720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42852"/>
            <a:ext cx="8715436" cy="648072"/>
          </a:xfrm>
        </p:spPr>
        <p:txBody>
          <a:bodyPr/>
          <a:lstStyle/>
          <a:p>
            <a:pPr algn="l">
              <a:tabLst>
                <a:tab pos="8339138" algn="r"/>
              </a:tabLst>
            </a:pPr>
            <a:r>
              <a:rPr lang="fr-FR" sz="3600" b="1" dirty="0" smtClean="0">
                <a:latin typeface="Times New Roman" pitchFamily="18" charset="0"/>
              </a:rPr>
              <a:t>Journées du patrimoine </a:t>
            </a:r>
            <a:r>
              <a:rPr lang="fr-FR" sz="2800" b="1" dirty="0" smtClean="0">
                <a:latin typeface="Times New Roman" pitchFamily="18" charset="0"/>
              </a:rPr>
              <a:t>	</a:t>
            </a:r>
            <a:r>
              <a:rPr lang="fr-FR" sz="2000" b="1" dirty="0" smtClean="0">
                <a:latin typeface="Times New Roman" pitchFamily="18" charset="0"/>
              </a:rPr>
              <a:t>19 et 20 septembre 2015</a:t>
            </a:r>
            <a:endParaRPr lang="fr-FR" sz="2000" b="1" dirty="0">
              <a:latin typeface="Times New Roman" pitchFamily="18" charset="0"/>
            </a:endParaRPr>
          </a:p>
        </p:txBody>
      </p:sp>
      <p:sp>
        <p:nvSpPr>
          <p:cNvPr id="17" name="ZoneTexte 16"/>
          <p:cNvSpPr txBox="1"/>
          <p:nvPr/>
        </p:nvSpPr>
        <p:spPr>
          <a:xfrm>
            <a:off x="395536" y="4509120"/>
            <a:ext cx="2952328" cy="1477328"/>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smtClean="0"/>
          </a:p>
          <a:p>
            <a:endParaRPr lang="fr-FR" dirty="0" smtClean="0"/>
          </a:p>
        </p:txBody>
      </p:sp>
      <p:sp>
        <p:nvSpPr>
          <p:cNvPr id="54278" name="Text Box 6"/>
          <p:cNvSpPr txBox="1">
            <a:spLocks noChangeArrowheads="1"/>
          </p:cNvSpPr>
          <p:nvPr/>
        </p:nvSpPr>
        <p:spPr bwMode="auto">
          <a:xfrm>
            <a:off x="1071538" y="785794"/>
            <a:ext cx="7000924" cy="161582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fr-FR" b="1" dirty="0" smtClean="0">
                <a:latin typeface="Times New Roman" pitchFamily="18" charset="0"/>
                <a:cs typeface="Arial" pitchFamily="34" charset="0"/>
              </a:rPr>
              <a:t>7 visites guidées </a:t>
            </a:r>
          </a:p>
          <a:p>
            <a:pPr marL="0" marR="0" lvl="0" indent="0" algn="ctr" defTabSz="914400" rtl="0" eaLnBrk="1" fontAlgn="base" latinLnBrk="0" hangingPunct="1">
              <a:lnSpc>
                <a:spcPct val="100000"/>
              </a:lnSpc>
              <a:spcBef>
                <a:spcPct val="0"/>
              </a:spcBef>
              <a:spcAft>
                <a:spcPct val="0"/>
              </a:spcAft>
              <a:buClrTx/>
              <a:buSzTx/>
              <a:tabLst/>
            </a:pPr>
            <a:r>
              <a:rPr lang="fr-FR" b="1" i="1" dirty="0" smtClean="0">
                <a:latin typeface="Times New Roman" pitchFamily="18" charset="0"/>
                <a:cs typeface="Arial" pitchFamily="34" charset="0"/>
              </a:rPr>
              <a:t>par H. Perrin, F. </a:t>
            </a:r>
            <a:r>
              <a:rPr lang="fr-FR" b="1" i="1" dirty="0" err="1" smtClean="0">
                <a:latin typeface="Times New Roman" pitchFamily="18" charset="0"/>
                <a:cs typeface="Arial" pitchFamily="34" charset="0"/>
              </a:rPr>
              <a:t>Déquier</a:t>
            </a:r>
            <a:r>
              <a:rPr lang="fr-FR" b="1" i="1" dirty="0" smtClean="0">
                <a:latin typeface="Times New Roman" pitchFamily="18" charset="0"/>
                <a:cs typeface="Arial" pitchFamily="34" charset="0"/>
              </a:rPr>
              <a:t>, M. Mercier, P. Blanc</a:t>
            </a:r>
          </a:p>
          <a:p>
            <a:pPr marL="0" marR="0" lvl="0" indent="0" algn="ctr" defTabSz="914400" rtl="0" eaLnBrk="1" fontAlgn="base" latinLnBrk="0" hangingPunct="1">
              <a:lnSpc>
                <a:spcPct val="100000"/>
              </a:lnSpc>
              <a:spcBef>
                <a:spcPct val="0"/>
              </a:spcBef>
              <a:spcAft>
                <a:spcPct val="0"/>
              </a:spcAft>
              <a:buClrTx/>
              <a:buSzTx/>
              <a:tabLst/>
            </a:pPr>
            <a:endParaRPr lang="fr-FR" sz="900" b="1" i="1" dirty="0" smtClean="0">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tabLst/>
            </a:pPr>
            <a:r>
              <a:rPr lang="fr-FR" b="1" dirty="0" smtClean="0">
                <a:latin typeface="Times New Roman" pitchFamily="18" charset="0"/>
                <a:cs typeface="Arial" pitchFamily="34" charset="0"/>
              </a:rPr>
              <a:t>Plusieurs circuits-découverte pendant la journée autour de la chapelle </a:t>
            </a:r>
          </a:p>
          <a:p>
            <a:pPr marL="0" marR="0" lvl="0" indent="0" algn="ctr" defTabSz="914400" rtl="0" eaLnBrk="1" fontAlgn="base" latinLnBrk="0" hangingPunct="1">
              <a:lnSpc>
                <a:spcPct val="100000"/>
              </a:lnSpc>
              <a:spcBef>
                <a:spcPct val="0"/>
              </a:spcBef>
              <a:spcAft>
                <a:spcPct val="0"/>
              </a:spcAft>
              <a:buClrTx/>
              <a:buSzTx/>
              <a:tabLst/>
            </a:pPr>
            <a:r>
              <a:rPr lang="fr-FR" b="1" i="1" dirty="0" smtClean="0">
                <a:latin typeface="Times New Roman" pitchFamily="18" charset="0"/>
                <a:cs typeface="Arial" pitchFamily="34" charset="0"/>
              </a:rPr>
              <a:t>par Monique, Delphine, Marie-Claire et Fabien.</a:t>
            </a:r>
          </a:p>
          <a:p>
            <a:pPr marL="0" marR="0" lvl="0" indent="0" algn="ctr" defTabSz="914400" rtl="0" eaLnBrk="1" fontAlgn="base" latinLnBrk="0" hangingPunct="1">
              <a:lnSpc>
                <a:spcPct val="100000"/>
              </a:lnSpc>
              <a:spcBef>
                <a:spcPct val="0"/>
              </a:spcBef>
              <a:spcAft>
                <a:spcPct val="0"/>
              </a:spcAft>
              <a:buClrTx/>
              <a:buSzTx/>
              <a:tabLst/>
            </a:pPr>
            <a:r>
              <a:rPr lang="fr-FR" b="1" i="1" dirty="0" smtClean="0">
                <a:latin typeface="Times New Roman" pitchFamily="18" charset="0"/>
                <a:cs typeface="Arial" pitchFamily="34" charset="0"/>
              </a:rPr>
              <a:t>Visite sur le thème des femmes par Anaïs</a:t>
            </a:r>
          </a:p>
        </p:txBody>
      </p:sp>
      <p:pic>
        <p:nvPicPr>
          <p:cNvPr id="91137" name="Picture 1"/>
          <p:cNvPicPr>
            <a:picLocks noGrp="1" noChangeAspect="1" noChangeArrowheads="1"/>
          </p:cNvPicPr>
          <p:nvPr>
            <p:ph idx="1"/>
          </p:nvPr>
        </p:nvPicPr>
        <p:blipFill>
          <a:blip r:embed="rId3" cstate="print"/>
          <a:srcRect t="29237"/>
          <a:stretch>
            <a:fillRect/>
          </a:stretch>
        </p:blipFill>
        <p:spPr bwMode="auto">
          <a:xfrm>
            <a:off x="800554" y="3643314"/>
            <a:ext cx="7066906" cy="3214686"/>
          </a:xfrm>
          <a:prstGeom prst="roundRect">
            <a:avLst/>
          </a:prstGeom>
          <a:noFill/>
          <a:ln w="9525">
            <a:noFill/>
            <a:miter lim="800000"/>
            <a:headEnd/>
            <a:tailEnd/>
          </a:ln>
          <a:effectLst/>
        </p:spPr>
      </p:pic>
      <p:sp>
        <p:nvSpPr>
          <p:cNvPr id="15" name="ZoneTexte 14"/>
          <p:cNvSpPr txBox="1"/>
          <p:nvPr/>
        </p:nvSpPr>
        <p:spPr>
          <a:xfrm>
            <a:off x="3500430" y="2357430"/>
            <a:ext cx="2428892" cy="461665"/>
          </a:xfrm>
          <a:prstGeom prst="rect">
            <a:avLst/>
          </a:prstGeom>
          <a:noFill/>
        </p:spPr>
        <p:txBody>
          <a:bodyPr wrap="square" rtlCol="0">
            <a:spAutoFit/>
          </a:bodyPr>
          <a:lstStyle/>
          <a:p>
            <a:r>
              <a:rPr lang="fr-FR" sz="2400" b="1" dirty="0" smtClean="0">
                <a:latin typeface="Times New Roman" pitchFamily="18" charset="0"/>
                <a:cs typeface="Arial" pitchFamily="34" charset="0"/>
              </a:rPr>
              <a:t>283 visiteurs</a:t>
            </a:r>
            <a:endParaRPr lang="fr-FR" sz="2400" dirty="0"/>
          </a:p>
        </p:txBody>
      </p:sp>
      <p:sp>
        <p:nvSpPr>
          <p:cNvPr id="16" name="ZoneTexte 15"/>
          <p:cNvSpPr txBox="1"/>
          <p:nvPr/>
        </p:nvSpPr>
        <p:spPr>
          <a:xfrm>
            <a:off x="714348" y="2571744"/>
            <a:ext cx="5143536" cy="923330"/>
          </a:xfrm>
          <a:prstGeom prst="rect">
            <a:avLst/>
          </a:prstGeom>
          <a:noFill/>
        </p:spPr>
        <p:txBody>
          <a:bodyPr wrap="square" rtlCol="0">
            <a:spAutoFit/>
          </a:bodyPr>
          <a:lstStyle/>
          <a:p>
            <a:pPr marL="444500" indent="-266700">
              <a:spcBef>
                <a:spcPts val="0"/>
              </a:spcBef>
              <a:buFont typeface="Arial" pitchFamily="34" charset="0"/>
              <a:buChar char="•"/>
            </a:pPr>
            <a:r>
              <a:rPr lang="fr-FR" b="1" dirty="0" smtClean="0">
                <a:latin typeface="Times New Roman" pitchFamily="18" charset="0"/>
                <a:cs typeface="Arial" pitchFamily="34" charset="0"/>
              </a:rPr>
              <a:t>176 </a:t>
            </a:r>
            <a:r>
              <a:rPr lang="fr-FR" b="1" i="1" dirty="0" smtClean="0">
                <a:latin typeface="Times New Roman" pitchFamily="18" charset="0"/>
                <a:cs typeface="Arial" pitchFamily="34" charset="0"/>
              </a:rPr>
              <a:t> à Saint-Roch</a:t>
            </a:r>
          </a:p>
          <a:p>
            <a:pPr marL="444500" indent="-266700">
              <a:spcBef>
                <a:spcPts val="0"/>
              </a:spcBef>
              <a:buFont typeface="Arial" pitchFamily="34" charset="0"/>
              <a:buChar char="•"/>
            </a:pPr>
            <a:r>
              <a:rPr lang="fr-FR" b="1" dirty="0" smtClean="0">
                <a:latin typeface="Times New Roman" pitchFamily="18" charset="0"/>
                <a:cs typeface="Arial" pitchFamily="34" charset="0"/>
              </a:rPr>
              <a:t>  22  </a:t>
            </a:r>
            <a:r>
              <a:rPr lang="fr-FR" b="1" i="1" dirty="0" smtClean="0">
                <a:latin typeface="Times New Roman" pitchFamily="18" charset="0"/>
                <a:cs typeface="Arial" pitchFamily="34" charset="0"/>
              </a:rPr>
              <a:t>à La Tronche</a:t>
            </a:r>
          </a:p>
          <a:p>
            <a:pPr marL="444500" lvl="0" indent="-266700">
              <a:spcBef>
                <a:spcPts val="0"/>
              </a:spcBef>
              <a:buFont typeface="Arial" pitchFamily="34" charset="0"/>
              <a:buChar char="•"/>
            </a:pPr>
            <a:r>
              <a:rPr lang="fr-FR" b="1" dirty="0" smtClean="0">
                <a:latin typeface="Times New Roman" pitchFamily="18" charset="0"/>
                <a:cs typeface="Arial" pitchFamily="34" charset="0"/>
              </a:rPr>
              <a:t>  85 </a:t>
            </a:r>
            <a:r>
              <a:rPr lang="fr-FR" b="1" i="1" dirty="0" smtClean="0">
                <a:latin typeface="Times New Roman" pitchFamily="18" charset="0"/>
                <a:cs typeface="Arial" pitchFamily="34" charset="0"/>
              </a:rPr>
              <a:t> pour le circuit Champollion-Fourier</a:t>
            </a:r>
            <a:endParaRPr lang="fr-FR" b="1" i="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3794</TotalTime>
  <Words>1279</Words>
  <Application>Microsoft Office PowerPoint</Application>
  <PresentationFormat>Affichage à l'écran (4:3)</PresentationFormat>
  <Paragraphs>232</Paragraphs>
  <Slides>64</Slides>
  <Notes>16</Notes>
  <HiddenSlides>0</HiddenSlides>
  <MMClips>0</MMClips>
  <ScaleCrop>false</ScaleCrop>
  <HeadingPairs>
    <vt:vector size="4" baseType="variant">
      <vt:variant>
        <vt:lpstr>Thème</vt:lpstr>
      </vt:variant>
      <vt:variant>
        <vt:i4>1</vt:i4>
      </vt:variant>
      <vt:variant>
        <vt:lpstr>Titres des diapositives</vt:lpstr>
      </vt:variant>
      <vt:variant>
        <vt:i4>64</vt:i4>
      </vt:variant>
    </vt:vector>
  </HeadingPairs>
  <TitlesOfParts>
    <vt:vector size="65" baseType="lpstr">
      <vt:lpstr>Modèle par défaut</vt:lpstr>
      <vt:lpstr>Diapositive 1</vt:lpstr>
      <vt:lpstr>   Les morts veulent vivre ; ils veulent vivre en vous ; ils veulent que votre vie développe richement ce qu’ils ont voulu.  Aussi les tombeaux nous renvoient à la vie.  Alain, Propos sur le bonheur, 8 novembre 1907.   </vt:lpstr>
      <vt:lpstr>Hommage</vt:lpstr>
      <vt:lpstr>Diapositive 4</vt:lpstr>
      <vt:lpstr>Visites 2015</vt:lpstr>
      <vt:lpstr>   Nouveau thème de visite : Les architectes par Michel Mercier </vt:lpstr>
      <vt:lpstr>Fabien Déquier Visite sur les sculpteurs</vt:lpstr>
      <vt:lpstr>La traditionnelle visite du cimetière ancien de La Tronche par Pierre Blanc</vt:lpstr>
      <vt:lpstr>Journées du patrimoine  19 et 20 septembre 2015</vt:lpstr>
      <vt:lpstr> Les femmes à Saint-Roch et leur place dans la société du 19ème siècle, par Anaïs Gui-Diby </vt:lpstr>
      <vt:lpstr>Diapositive 11</vt:lpstr>
      <vt:lpstr>La visite du centre ville sur les traces des frères des Champollion et du préfet Fourier, par Pierre Blanc</vt:lpstr>
      <vt:lpstr>Les visites pour adhérents</vt:lpstr>
      <vt:lpstr>Les architectes, par Michel Mercier le 30 septembre 2015</vt:lpstr>
      <vt:lpstr> </vt:lpstr>
      <vt:lpstr>Les visites  "privées" </vt:lpstr>
      <vt:lpstr>Diapositive 17</vt:lpstr>
      <vt:lpstr>Diapositive 18</vt:lpstr>
      <vt:lpstr>Les moments forts de la communication sur l’association Saint-Roch dans les médias</vt:lpstr>
      <vt:lpstr>Diapositive 20</vt:lpstr>
      <vt:lpstr>Diapositive 21</vt:lpstr>
      <vt:lpstr>Reportage Télégrenoble le 29 octobre 2015</vt:lpstr>
      <vt:lpstr>Diffusion à l’antenne, le 30 octobre 2015</vt:lpstr>
      <vt:lpstr>Reportage Gre.mag  par Stéphane Poirot 15 janvier 2015</vt:lpstr>
      <vt:lpstr>Gre.mag – Le webzine de la Ville de Grenoble</vt:lpstr>
      <vt:lpstr>Fréquentation de notre  site internet</vt:lpstr>
      <vt:lpstr>Diapositive 27</vt:lpstr>
      <vt:lpstr>Notre participation à deux réunions pour la candidature  de Grenoble au label Ville d’art et d’histoire </vt:lpstr>
      <vt:lpstr>Notre participation à la mise en place de la  1ère édition du Printemps des cimetières en 2016</vt:lpstr>
      <vt:lpstr>Le Printemps des cimetières  Rendez-vous au coeur des jardins de pierre... </vt:lpstr>
      <vt:lpstr>Salon du régionalisme alpin 2015 13 – 14 et 15 novembre</vt:lpstr>
      <vt:lpstr>Une mobilisation des membres du C. A. motivés</vt:lpstr>
      <vt:lpstr>Les restaurations de tombes réalisées </vt:lpstr>
      <vt:lpstr>Le suivi des travaux de la ferronnerie</vt:lpstr>
      <vt:lpstr>La pose de la grille le 23/02/16</vt:lpstr>
      <vt:lpstr>Remplacement de la statue disparue  de la lionne</vt:lpstr>
      <vt:lpstr>Diapositive 37</vt:lpstr>
      <vt:lpstr> Le médaillon du Dr Bally en cours de restauration, par M. Frédéric Barbet </vt:lpstr>
      <vt:lpstr>La dépose du médaillon, le 1er/10/15</vt:lpstr>
      <vt:lpstr>La reconstitution du médaillon  Visite de l’atelier de M. Barbet, le 9/12/15</vt:lpstr>
      <vt:lpstr>La reconstitution du visage, le 18/03/16</vt:lpstr>
      <vt:lpstr>La chapelle de Louis Crozet</vt:lpstr>
      <vt:lpstr>Inventaires de tombes remarquables  à restaurer </vt:lpstr>
      <vt:lpstr>La Direction des cimetières en a retenues que deux compte tenu de nombreux critères entrant en jeu pour la reprise des perpétuelles :</vt:lpstr>
      <vt:lpstr>Lettre au Maire sur la fermeture du cimetière Saint-Roch le dimanche et les jours fériés</vt:lpstr>
      <vt:lpstr>Relations avec les autres associations  Représentation de notre association aux assemblée générales, aux différentes réunions et rencontres de :</vt:lpstr>
      <vt:lpstr>Diapositive 47</vt:lpstr>
      <vt:lpstr>Diapositive 48</vt:lpstr>
      <vt:lpstr>Diapositive 49</vt:lpstr>
      <vt:lpstr>Diapositive 50</vt:lpstr>
      <vt:lpstr>Diapositive 51</vt:lpstr>
      <vt:lpstr>Présentation des membres du Conseil d’administration </vt:lpstr>
      <vt:lpstr>Diapositive 53</vt:lpstr>
      <vt:lpstr>Sont en fin de mandat en 2016 et se représentent :</vt:lpstr>
      <vt:lpstr>Diapositive 55</vt:lpstr>
      <vt:lpstr>Le Printemps des cimetières  Rendez-vous au coeur des jardins de pierre... </vt:lpstr>
      <vt:lpstr>Nouveau thème de visite 2016</vt:lpstr>
      <vt:lpstr>Nouvelle organisation des visites</vt:lpstr>
      <vt:lpstr>Projets de restauration en cours</vt:lpstr>
      <vt:lpstr>Des propositions de restaurations</vt:lpstr>
      <vt:lpstr>Diapositive 61</vt:lpstr>
      <vt:lpstr>Diapositive 62</vt:lpstr>
      <vt:lpstr>Diapositive 63</vt:lpstr>
      <vt:lpstr>Présentation de l’ouvrage de Pierre DELL’ACCIO sur Henry ROUSSET, inhumé à Saint-Roch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Marie-Claire</dc:creator>
  <cp:lastModifiedBy>Marie-Claire RIVOIRE</cp:lastModifiedBy>
  <cp:revision>386</cp:revision>
  <cp:lastPrinted>1601-01-01T00:00:00Z</cp:lastPrinted>
  <dcterms:created xsi:type="dcterms:W3CDTF">2011-04-03T16:12:20Z</dcterms:created>
  <dcterms:modified xsi:type="dcterms:W3CDTF">2016-07-03T23:37:09Z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