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notesMasterIdLst>
    <p:notesMasterId r:id="rId76"/>
  </p:notesMasterIdLst>
  <p:handoutMasterIdLst>
    <p:handoutMasterId r:id="rId77"/>
  </p:handoutMasterIdLst>
  <p:sldIdLst>
    <p:sldId id="256" r:id="rId2"/>
    <p:sldId id="556" r:id="rId3"/>
    <p:sldId id="300" r:id="rId4"/>
    <p:sldId id="450" r:id="rId5"/>
    <p:sldId id="510" r:id="rId6"/>
    <p:sldId id="495" r:id="rId7"/>
    <p:sldId id="464" r:id="rId8"/>
    <p:sldId id="492" r:id="rId9"/>
    <p:sldId id="465" r:id="rId10"/>
    <p:sldId id="497" r:id="rId11"/>
    <p:sldId id="496" r:id="rId12"/>
    <p:sldId id="369" r:id="rId13"/>
    <p:sldId id="452" r:id="rId14"/>
    <p:sldId id="455" r:id="rId15"/>
    <p:sldId id="498" r:id="rId16"/>
    <p:sldId id="499" r:id="rId17"/>
    <p:sldId id="503" r:id="rId18"/>
    <p:sldId id="504" r:id="rId19"/>
    <p:sldId id="523" r:id="rId20"/>
    <p:sldId id="522" r:id="rId21"/>
    <p:sldId id="524" r:id="rId22"/>
    <p:sldId id="511" r:id="rId23"/>
    <p:sldId id="509" r:id="rId24"/>
    <p:sldId id="513" r:id="rId25"/>
    <p:sldId id="525" r:id="rId26"/>
    <p:sldId id="520" r:id="rId27"/>
    <p:sldId id="514" r:id="rId28"/>
    <p:sldId id="457" r:id="rId29"/>
    <p:sldId id="515" r:id="rId30"/>
    <p:sldId id="516" r:id="rId31"/>
    <p:sldId id="519" r:id="rId32"/>
    <p:sldId id="518" r:id="rId33"/>
    <p:sldId id="517" r:id="rId34"/>
    <p:sldId id="526" r:id="rId35"/>
    <p:sldId id="527" r:id="rId36"/>
    <p:sldId id="533" r:id="rId37"/>
    <p:sldId id="528" r:id="rId38"/>
    <p:sldId id="529" r:id="rId39"/>
    <p:sldId id="534" r:id="rId40"/>
    <p:sldId id="530" r:id="rId41"/>
    <p:sldId id="531" r:id="rId42"/>
    <p:sldId id="532" r:id="rId43"/>
    <p:sldId id="535" r:id="rId44"/>
    <p:sldId id="563" r:id="rId45"/>
    <p:sldId id="562" r:id="rId46"/>
    <p:sldId id="572" r:id="rId47"/>
    <p:sldId id="552" r:id="rId48"/>
    <p:sldId id="554" r:id="rId49"/>
    <p:sldId id="555" r:id="rId50"/>
    <p:sldId id="557" r:id="rId51"/>
    <p:sldId id="558" r:id="rId52"/>
    <p:sldId id="559" r:id="rId53"/>
    <p:sldId id="539" r:id="rId54"/>
    <p:sldId id="540" r:id="rId55"/>
    <p:sldId id="538" r:id="rId56"/>
    <p:sldId id="541" r:id="rId57"/>
    <p:sldId id="542" r:id="rId58"/>
    <p:sldId id="547" r:id="rId59"/>
    <p:sldId id="548" r:id="rId60"/>
    <p:sldId id="550" r:id="rId61"/>
    <p:sldId id="437" r:id="rId62"/>
    <p:sldId id="567" r:id="rId63"/>
    <p:sldId id="566" r:id="rId64"/>
    <p:sldId id="568" r:id="rId65"/>
    <p:sldId id="445" r:id="rId66"/>
    <p:sldId id="564" r:id="rId67"/>
    <p:sldId id="569" r:id="rId68"/>
    <p:sldId id="571" r:id="rId69"/>
    <p:sldId id="570" r:id="rId70"/>
    <p:sldId id="489" r:id="rId71"/>
    <p:sldId id="490" r:id="rId72"/>
    <p:sldId id="301" r:id="rId73"/>
    <p:sldId id="494" r:id="rId74"/>
    <p:sldId id="507" r:id="rId75"/>
  </p:sldIdLst>
  <p:sldSz cx="9144000" cy="6858000" type="screen4x3"/>
  <p:notesSz cx="6946900" cy="100838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006600"/>
    <a:srgbClr val="009999"/>
    <a:srgbClr val="666699"/>
    <a:srgbClr val="00B050"/>
    <a:srgbClr val="FF9900"/>
    <a:srgbClr val="003366"/>
    <a:srgbClr val="CC3300"/>
    <a:srgbClr val="000000"/>
    <a:srgbClr val="FF99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2432" autoAdjust="0"/>
    <p:restoredTop sz="92652" autoAdjust="0"/>
  </p:normalViewPr>
  <p:slideViewPr>
    <p:cSldViewPr>
      <p:cViewPr>
        <p:scale>
          <a:sx n="62" d="100"/>
          <a:sy n="62" d="100"/>
        </p:scale>
        <p:origin x="-1278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4"/>
    </p:cViewPr>
  </p:sorterViewPr>
  <p:notesViewPr>
    <p:cSldViewPr>
      <p:cViewPr varScale="1">
        <p:scale>
          <a:sx n="51" d="100"/>
          <a:sy n="51" d="100"/>
        </p:scale>
        <p:origin x="-1830" y="-84"/>
      </p:cViewPr>
      <p:guideLst>
        <p:guide orient="horz" pos="3176"/>
        <p:guide pos="218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0323" cy="50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10" tIns="48655" rIns="97310" bIns="48655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4969" y="0"/>
            <a:ext cx="3010323" cy="50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10" tIns="48655" rIns="97310" bIns="48655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78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77860"/>
            <a:ext cx="3010323" cy="50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10" tIns="48655" rIns="97310" bIns="48655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78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4969" y="9577860"/>
            <a:ext cx="3010323" cy="50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10" tIns="48655" rIns="97310" bIns="48655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DB996EB9-C4DC-4798-91E1-F12C9BD2FA68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0323" cy="50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10" tIns="48655" rIns="97310" bIns="48655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4969" y="0"/>
            <a:ext cx="3010323" cy="50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10" tIns="48655" rIns="97310" bIns="48655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755650"/>
            <a:ext cx="5041900" cy="3781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4690" y="4789805"/>
            <a:ext cx="5557520" cy="4537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10" tIns="48655" rIns="97310" bIns="486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467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77860"/>
            <a:ext cx="3010323" cy="50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10" tIns="48655" rIns="97310" bIns="48655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4969" y="9577860"/>
            <a:ext cx="3010323" cy="50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10" tIns="48655" rIns="97310" bIns="48655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CDCAF280-5DDC-4DC4-A596-501F0DF42085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354C46-CF43-4FD2-9204-2494AAA23FCE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AD9E06-1E9E-4631-AFE2-01B5AB304DBE}" type="slidenum">
              <a:rPr lang="en-US" smtClean="0"/>
              <a:pPr/>
              <a:t>12</a:t>
            </a:fld>
            <a:endParaRPr lang="en-US" dirty="0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AF280-5DDC-4DC4-A596-501F0DF42085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EF0A5-5C1A-4FB3-83D2-99BFFD2D581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39A61-5657-4FA1-8B86-832F459C8BC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6439C-7459-4E8D-83FC-DA3DD9AF695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A197F-423C-465F-A69A-AAE1E136696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B82D5-BCBC-4007-9682-8C53AF137D7D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0DFC9-CA79-43D2-8F8F-CD4E8F1E4C1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E5FD0-A29D-4013-AB1C-F2ED8FFC2AE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58DF8-8D3E-464C-8993-D5027DCF11C2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F6284-CD7F-4127-9AC5-4F7FBA39DF9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492EC-5911-44F1-949C-98B925D6400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5F12C-C314-4F8D-8FB9-FBCD82BF41B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2519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519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519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06C0259-3470-4B34-9F43-AF18ED86465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2976" y="3571876"/>
            <a:ext cx="7777163" cy="2160588"/>
          </a:xfrm>
        </p:spPr>
        <p:txBody>
          <a:bodyPr/>
          <a:lstStyle/>
          <a:p>
            <a:pPr algn="r" eaLnBrk="1" hangingPunct="1">
              <a:lnSpc>
                <a:spcPct val="90000"/>
              </a:lnSpc>
            </a:pPr>
            <a:r>
              <a:rPr lang="fr-FR" sz="4800" dirty="0" smtClean="0">
                <a:latin typeface="Times New Roman" pitchFamily="18" charset="0"/>
              </a:rPr>
              <a:t>Assemblée Générale Ordinaire</a:t>
            </a:r>
          </a:p>
          <a:p>
            <a:pPr algn="r" eaLnBrk="1" hangingPunct="1">
              <a:lnSpc>
                <a:spcPct val="90000"/>
              </a:lnSpc>
            </a:pPr>
            <a:r>
              <a:rPr lang="fr-FR" sz="3600" i="1" dirty="0" smtClean="0">
                <a:latin typeface="Times New Roman" pitchFamily="18" charset="0"/>
              </a:rPr>
              <a:t>Saint-Roch ! Vous avez dit cimetière ?</a:t>
            </a:r>
          </a:p>
          <a:p>
            <a:pPr algn="l" eaLnBrk="1" hangingPunct="1">
              <a:lnSpc>
                <a:spcPct val="90000"/>
              </a:lnSpc>
            </a:pPr>
            <a:endParaRPr lang="fr-FR" sz="2800" i="1" dirty="0" smtClean="0">
              <a:latin typeface="Times New Roman" pitchFamily="18" charset="0"/>
            </a:endParaRPr>
          </a:p>
          <a:p>
            <a:pPr algn="r" eaLnBrk="1" hangingPunct="1">
              <a:lnSpc>
                <a:spcPct val="90000"/>
              </a:lnSpc>
            </a:pPr>
            <a:r>
              <a:rPr lang="fr-FR" sz="3600" dirty="0" smtClean="0">
                <a:latin typeface="Times New Roman" pitchFamily="18" charset="0"/>
              </a:rPr>
              <a:t>3 février 2018</a:t>
            </a:r>
          </a:p>
        </p:txBody>
      </p:sp>
      <p:pic>
        <p:nvPicPr>
          <p:cNvPr id="8195" name="Picture 4" descr="vue-ad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81538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4" descr="vue-adb"/>
          <p:cNvPicPr>
            <a:picLocks noGrp="1" noChangeAspect="1" noChangeArrowheads="1"/>
          </p:cNvPicPr>
          <p:nvPr>
            <p:ph type="title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188913"/>
            <a:ext cx="2665413" cy="1882775"/>
          </a:xfrm>
          <a:noFill/>
        </p:spPr>
      </p:pic>
      <p:sp>
        <p:nvSpPr>
          <p:cNvPr id="12290" name="Rectangle 3"/>
          <p:cNvSpPr>
            <a:spLocks noGrp="1" noChangeArrowheads="1"/>
          </p:cNvSpPr>
          <p:nvPr>
            <p:ph idx="1"/>
          </p:nvPr>
        </p:nvSpPr>
        <p:spPr>
          <a:xfrm>
            <a:off x="1571604" y="3714752"/>
            <a:ext cx="7181428" cy="863600"/>
          </a:xfrm>
        </p:spPr>
        <p:txBody>
          <a:bodyPr/>
          <a:lstStyle/>
          <a:p>
            <a:pPr algn="r">
              <a:buFontTx/>
              <a:buNone/>
            </a:pPr>
            <a:r>
              <a:rPr lang="fr-FR" sz="6600" i="1" dirty="0" smtClean="0">
                <a:latin typeface="Times New Roman" pitchFamily="18" charset="0"/>
              </a:rPr>
              <a:t>Rapport financier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 b="6173"/>
          <a:stretch>
            <a:fillRect/>
          </a:stretch>
        </p:blipFill>
        <p:spPr bwMode="auto">
          <a:xfrm>
            <a:off x="0" y="0"/>
            <a:ext cx="9001156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oneTexte 2"/>
          <p:cNvSpPr txBox="1"/>
          <p:nvPr/>
        </p:nvSpPr>
        <p:spPr>
          <a:xfrm>
            <a:off x="3428992" y="6286520"/>
            <a:ext cx="2571768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Solde : </a:t>
            </a:r>
            <a:r>
              <a:rPr lang="fr-FR" sz="1600" b="1" dirty="0" smtClean="0">
                <a:solidFill>
                  <a:srgbClr val="006600"/>
                </a:solidFill>
              </a:rPr>
              <a:t>+ 1266,19  €</a:t>
            </a:r>
            <a:endParaRPr lang="fr-FR" sz="1600" b="1" dirty="0">
              <a:solidFill>
                <a:srgbClr val="0066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5429264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Total recettes hors projets restauration :</a:t>
            </a:r>
            <a:r>
              <a:rPr lang="fr-FR" sz="1400" b="1" dirty="0" smtClean="0">
                <a:solidFill>
                  <a:srgbClr val="00B050"/>
                </a:solidFill>
              </a:rPr>
              <a:t> </a:t>
            </a:r>
            <a:r>
              <a:rPr lang="fr-FR" sz="1600" b="1" dirty="0" smtClean="0">
                <a:solidFill>
                  <a:srgbClr val="00B050"/>
                </a:solidFill>
              </a:rPr>
              <a:t>3 577.24 </a:t>
            </a:r>
            <a:r>
              <a:rPr lang="fr-FR" sz="1400" b="1" dirty="0" smtClean="0">
                <a:solidFill>
                  <a:srgbClr val="00B050"/>
                </a:solidFill>
              </a:rPr>
              <a:t>€ </a:t>
            </a:r>
          </a:p>
          <a:p>
            <a:pPr>
              <a:tabLst>
                <a:tab pos="4397375" algn="l"/>
              </a:tabLst>
            </a:pPr>
            <a:r>
              <a:rPr lang="fr-FR" sz="1400" b="1" dirty="0" smtClean="0">
                <a:solidFill>
                  <a:srgbClr val="00B050"/>
                </a:solidFill>
              </a:rPr>
              <a:t>	</a:t>
            </a:r>
            <a:r>
              <a:rPr lang="fr-FR" sz="1400" b="1" dirty="0" smtClean="0"/>
              <a:t>Total dépenses hors projets restauration </a:t>
            </a:r>
            <a:r>
              <a:rPr lang="fr-FR" sz="1600" b="1" dirty="0" smtClean="0"/>
              <a:t>:</a:t>
            </a:r>
            <a:r>
              <a:rPr lang="fr-FR" sz="1600" b="1" dirty="0" smtClean="0">
                <a:solidFill>
                  <a:srgbClr val="C00000"/>
                </a:solidFill>
              </a:rPr>
              <a:t> 2 311.05 </a:t>
            </a:r>
            <a:r>
              <a:rPr lang="fr-FR" sz="1400" b="1" dirty="0" smtClean="0">
                <a:solidFill>
                  <a:srgbClr val="C00000"/>
                </a:solidFill>
              </a:rPr>
              <a:t>€</a:t>
            </a:r>
            <a:endParaRPr lang="fr-FR" sz="12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/>
          <p:cNvSpPr txBox="1"/>
          <p:nvPr/>
        </p:nvSpPr>
        <p:spPr>
          <a:xfrm>
            <a:off x="5643570" y="3643314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5500694" y="3571876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0" y="4286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9999"/>
                </a:solidFill>
                <a:latin typeface="+mn-lt"/>
                <a:cs typeface="Times New Roman" pitchFamily="18" charset="0"/>
              </a:rPr>
              <a:t>Observations sur bilan 2017</a:t>
            </a:r>
            <a:endParaRPr lang="fr-FR" sz="2800" b="1" dirty="0">
              <a:solidFill>
                <a:srgbClr val="009999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42910" y="1142984"/>
            <a:ext cx="8001056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8080"/>
              </a:buClr>
              <a:buFont typeface="Wingdings" pitchFamily="2" charset="2"/>
              <a:buChar char="v"/>
            </a:pPr>
            <a:r>
              <a:rPr lang="fr-FR" sz="2000" dirty="0" smtClean="0"/>
              <a:t> </a:t>
            </a:r>
            <a:r>
              <a:rPr lang="fr-FR" sz="2000" b="1" i="1" dirty="0" smtClean="0">
                <a:solidFill>
                  <a:srgbClr val="009999"/>
                </a:solidFill>
              </a:rPr>
              <a:t>sur Recettes</a:t>
            </a:r>
          </a:p>
          <a:p>
            <a:pPr marL="182563" indent="-182563">
              <a:spcBef>
                <a:spcPts val="600"/>
              </a:spcBef>
              <a:buFontTx/>
              <a:buChar char="-"/>
            </a:pPr>
            <a:r>
              <a:rPr lang="fr-FR" dirty="0" smtClean="0"/>
              <a:t>Nombre adhérents stable : 75 en 2016 </a:t>
            </a:r>
            <a:r>
              <a:rPr lang="fr-FR" dirty="0" smtClean="0">
                <a:sym typeface="Wingdings"/>
              </a:rPr>
              <a:t> 74 en 2017</a:t>
            </a:r>
          </a:p>
          <a:p>
            <a:pPr marL="182563" indent="-182563">
              <a:spcBef>
                <a:spcPts val="600"/>
              </a:spcBef>
              <a:buClr>
                <a:srgbClr val="008080"/>
              </a:buClr>
            </a:pPr>
            <a:r>
              <a:rPr lang="fr-FR" dirty="0" smtClean="0">
                <a:sym typeface="Wingdings"/>
              </a:rPr>
              <a:t>- 	Recettes vente brochures équivalentes à 2016</a:t>
            </a:r>
            <a:endParaRPr lang="fr-FR" dirty="0" smtClean="0"/>
          </a:p>
          <a:p>
            <a:pPr marL="182563" indent="-182563">
              <a:spcBef>
                <a:spcPts val="600"/>
              </a:spcBef>
              <a:buClr>
                <a:srgbClr val="008080"/>
              </a:buClr>
            </a:pPr>
            <a:r>
              <a:rPr lang="fr-FR" i="1" dirty="0" smtClean="0"/>
              <a:t>- 	</a:t>
            </a:r>
            <a:r>
              <a:rPr lang="fr-FR" dirty="0" smtClean="0"/>
              <a:t>Subventions de la Mairie : baisse de 50 €</a:t>
            </a:r>
          </a:p>
          <a:p>
            <a:pPr>
              <a:buFont typeface="Wingdings" pitchFamily="2" charset="2"/>
              <a:buChar char="v"/>
            </a:pPr>
            <a:endParaRPr lang="fr-FR" b="1" i="1" dirty="0" smtClean="0">
              <a:solidFill>
                <a:srgbClr val="009999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fr-FR" sz="2000" b="1" i="1" dirty="0" smtClean="0">
                <a:solidFill>
                  <a:srgbClr val="009999"/>
                </a:solidFill>
              </a:rPr>
              <a:t> sur Dépenses</a:t>
            </a:r>
          </a:p>
          <a:p>
            <a:pPr marL="182563" indent="-182563">
              <a:spcBef>
                <a:spcPts val="600"/>
              </a:spcBef>
              <a:buFontTx/>
              <a:buChar char="-"/>
            </a:pPr>
            <a:r>
              <a:rPr lang="fr-FR" dirty="0" smtClean="0"/>
              <a:t>Location de salle : dépenses en baisse car la location des salles de réunion sont gratuites. Les 105 € = Salon du Livre Alpin.</a:t>
            </a:r>
          </a:p>
          <a:p>
            <a:pPr marL="182563" indent="-182563">
              <a:spcBef>
                <a:spcPts val="600"/>
              </a:spcBef>
              <a:buFontTx/>
              <a:buChar char="-"/>
            </a:pPr>
            <a:r>
              <a:rPr lang="fr-FR" dirty="0" smtClean="0"/>
              <a:t>Documentation : achat de livres d'occasion en mauvais état et réparés par Yves (gardien du cimetière) bénévolement : </a:t>
            </a:r>
            <a:r>
              <a:rPr lang="fr-FR" b="1" i="1" dirty="0" smtClean="0"/>
              <a:t>Merci à lui</a:t>
            </a:r>
            <a:r>
              <a:rPr lang="fr-FR" sz="2000" b="1" i="1" dirty="0" smtClean="0"/>
              <a:t>.</a:t>
            </a:r>
          </a:p>
          <a:p>
            <a:pPr marL="182563" indent="-182563">
              <a:spcBef>
                <a:spcPts val="600"/>
              </a:spcBef>
              <a:buFontTx/>
              <a:buChar char="-"/>
            </a:pPr>
            <a:r>
              <a:rPr lang="fr-FR" dirty="0" smtClean="0"/>
              <a:t>Equipement informatique : 100 € pour un ordinateur portable dans le cadre du dispositif informatique de la Ville de Grenoble.</a:t>
            </a:r>
          </a:p>
          <a:p>
            <a:pPr marL="182563" indent="-182563">
              <a:spcBef>
                <a:spcPts val="600"/>
              </a:spcBef>
              <a:buFontTx/>
              <a:buChar char="-"/>
            </a:pPr>
            <a:r>
              <a:rPr lang="fr-FR" dirty="0" smtClean="0"/>
              <a:t>Prestations extérieures : 120 € pour la vidéo Dame Blanche + 7,50 € pour le site </a:t>
            </a:r>
            <a:r>
              <a:rPr lang="fr-FR" dirty="0" err="1" smtClean="0"/>
              <a:t>HelloAsso</a:t>
            </a:r>
            <a:r>
              <a:rPr lang="fr-FR" dirty="0" smtClean="0"/>
              <a:t>.</a:t>
            </a:r>
          </a:p>
          <a:p>
            <a:pPr marL="182563" indent="-182563">
              <a:spcBef>
                <a:spcPts val="600"/>
              </a:spcBef>
              <a:buFontTx/>
              <a:buChar char="-"/>
            </a:pPr>
            <a:r>
              <a:rPr lang="fr-FR" dirty="0" smtClean="0"/>
              <a:t>Cadeaux, dons : participation au financement participatif de la Casamaures + chocolats aux gardiens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7032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071942"/>
            <a:ext cx="8319523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89"/>
            <a:ext cx="8643998" cy="648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" descr="vue-adb"/>
          <p:cNvPicPr>
            <a:picLocks noGrp="1" noChangeAspect="1" noChangeArrowheads="1"/>
          </p:cNvPicPr>
          <p:nvPr>
            <p:ph type="title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188913"/>
            <a:ext cx="2592388" cy="1778000"/>
          </a:xfrm>
          <a:noFill/>
        </p:spPr>
      </p:pic>
      <p:sp>
        <p:nvSpPr>
          <p:cNvPr id="14338" name="Rectangle 3"/>
          <p:cNvSpPr>
            <a:spLocks noGrp="1" noChangeArrowheads="1"/>
          </p:cNvSpPr>
          <p:nvPr>
            <p:ph idx="1"/>
          </p:nvPr>
        </p:nvSpPr>
        <p:spPr>
          <a:xfrm>
            <a:off x="0" y="3357562"/>
            <a:ext cx="8872510" cy="1439862"/>
          </a:xfrm>
        </p:spPr>
        <p:txBody>
          <a:bodyPr/>
          <a:lstStyle/>
          <a:p>
            <a:pPr algn="r">
              <a:buFontTx/>
              <a:buNone/>
            </a:pPr>
            <a:r>
              <a:rPr lang="fr-FR" sz="5400" i="1" dirty="0" smtClean="0">
                <a:latin typeface="Times New Roman" pitchFamily="18" charset="0"/>
              </a:rPr>
              <a:t>Renouvellement </a:t>
            </a:r>
            <a:br>
              <a:rPr lang="fr-FR" sz="5400" i="1" dirty="0" smtClean="0">
                <a:latin typeface="Times New Roman" pitchFamily="18" charset="0"/>
              </a:rPr>
            </a:br>
            <a:r>
              <a:rPr lang="fr-FR" sz="5400" i="1" dirty="0" smtClean="0">
                <a:latin typeface="Times New Roman" pitchFamily="18" charset="0"/>
              </a:rPr>
              <a:t>du Conseil d’Administration</a:t>
            </a:r>
          </a:p>
          <a:p>
            <a:endParaRPr lang="fr-FR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8229600" cy="725470"/>
          </a:xfrm>
        </p:spPr>
        <p:txBody>
          <a:bodyPr/>
          <a:lstStyle/>
          <a:p>
            <a:r>
              <a:rPr lang="fr-FR" sz="2800" b="1" i="1" dirty="0" smtClean="0">
                <a:solidFill>
                  <a:srgbClr val="008080"/>
                </a:solidFill>
                <a:latin typeface="Times New Roman" pitchFamily="18" charset="0"/>
                <a:ea typeface="+mn-ea"/>
                <a:cs typeface="+mn-cs"/>
              </a:rPr>
              <a:t>Membres du Conseil d’administration en 2018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5720" y="1071522"/>
            <a:ext cx="8229600" cy="5429312"/>
          </a:xfrm>
        </p:spPr>
        <p:txBody>
          <a:bodyPr/>
          <a:lstStyle/>
          <a:p>
            <a:pPr>
              <a:buNone/>
            </a:pPr>
            <a:r>
              <a:rPr lang="fr-FR" sz="2000" b="1" i="1" dirty="0" smtClean="0">
                <a:solidFill>
                  <a:srgbClr val="008080"/>
                </a:solidFill>
                <a:latin typeface="Times New Roman" pitchFamily="18" charset="0"/>
              </a:rPr>
              <a:t>Le Bureau</a:t>
            </a:r>
          </a:p>
          <a:p>
            <a:pPr>
              <a:lnSpc>
                <a:spcPct val="150000"/>
              </a:lnSpc>
            </a:pPr>
            <a:r>
              <a:rPr lang="fr-FR" sz="1600" b="1" i="1" dirty="0" smtClean="0">
                <a:latin typeface="Times New Roman" pitchFamily="18" charset="0"/>
                <a:cs typeface="Times New Roman" pitchFamily="18" charset="0"/>
              </a:rPr>
              <a:t>Marie-Claire RIVOIRE - </a:t>
            </a:r>
            <a:r>
              <a:rPr lang="fr-FR" sz="1600" i="1" dirty="0" smtClean="0">
                <a:latin typeface="Times New Roman" pitchFamily="18" charset="0"/>
                <a:cs typeface="Times New Roman" pitchFamily="18" charset="0"/>
              </a:rPr>
              <a:t>Présidente </a:t>
            </a:r>
            <a:endParaRPr lang="fr-FR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600" b="1" i="1" dirty="0" smtClean="0">
                <a:latin typeface="Times New Roman" pitchFamily="18" charset="0"/>
                <a:cs typeface="Times New Roman" pitchFamily="18" charset="0"/>
              </a:rPr>
              <a:t>Monique BONVALLET - </a:t>
            </a:r>
            <a:r>
              <a:rPr lang="fr-FR" sz="1600" i="1" dirty="0" smtClean="0">
                <a:latin typeface="Times New Roman" pitchFamily="18" charset="0"/>
                <a:cs typeface="Times New Roman" pitchFamily="18" charset="0"/>
              </a:rPr>
              <a:t>Vice-présidente</a:t>
            </a:r>
            <a:endParaRPr lang="fr-FR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600" b="1" i="1" dirty="0" smtClean="0">
                <a:latin typeface="Times New Roman" pitchFamily="18" charset="0"/>
                <a:cs typeface="Times New Roman" pitchFamily="18" charset="0"/>
              </a:rPr>
              <a:t>Delphine CHEMERY - </a:t>
            </a:r>
            <a:r>
              <a:rPr lang="fr-FR" sz="1600" i="1" dirty="0" smtClean="0">
                <a:latin typeface="Times New Roman" pitchFamily="18" charset="0"/>
                <a:cs typeface="Times New Roman" pitchFamily="18" charset="0"/>
              </a:rPr>
              <a:t>Secrétaire </a:t>
            </a:r>
          </a:p>
          <a:p>
            <a:pPr>
              <a:lnSpc>
                <a:spcPct val="150000"/>
              </a:lnSpc>
            </a:pPr>
            <a:r>
              <a:rPr lang="fr-FR" sz="1600" b="1" i="1" dirty="0" smtClean="0">
                <a:latin typeface="Times New Roman" pitchFamily="18" charset="0"/>
                <a:cs typeface="Times New Roman" pitchFamily="18" charset="0"/>
              </a:rPr>
              <a:t>Solange HOLLARD – </a:t>
            </a:r>
            <a:r>
              <a:rPr lang="fr-FR" sz="1600" i="1" dirty="0" smtClean="0">
                <a:latin typeface="Times New Roman" pitchFamily="18" charset="0"/>
                <a:cs typeface="Times New Roman" pitchFamily="18" charset="0"/>
              </a:rPr>
              <a:t>Secrétaire adjointe</a:t>
            </a:r>
            <a:endParaRPr lang="fr-FR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600" b="1" i="1" dirty="0" smtClean="0">
                <a:latin typeface="Times New Roman" pitchFamily="18" charset="0"/>
                <a:cs typeface="Times New Roman" pitchFamily="18" charset="0"/>
              </a:rPr>
              <a:t>Michel MERCIER - </a:t>
            </a:r>
            <a:r>
              <a:rPr lang="fr-FR" sz="1600" i="1" dirty="0" smtClean="0">
                <a:latin typeface="Times New Roman" pitchFamily="18" charset="0"/>
                <a:cs typeface="Times New Roman" pitchFamily="18" charset="0"/>
              </a:rPr>
              <a:t>Secrétaire adjoint </a:t>
            </a:r>
            <a:endParaRPr lang="fr-FR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600" b="1" i="1" dirty="0" smtClean="0">
                <a:latin typeface="Times New Roman" pitchFamily="18" charset="0"/>
                <a:cs typeface="Times New Roman" pitchFamily="18" charset="0"/>
              </a:rPr>
              <a:t>Anaïs GUI-DIBY – </a:t>
            </a:r>
            <a:r>
              <a:rPr lang="fr-FR" sz="1600" i="1" dirty="0" smtClean="0">
                <a:latin typeface="Times New Roman" pitchFamily="18" charset="0"/>
                <a:cs typeface="Times New Roman" pitchFamily="18" charset="0"/>
              </a:rPr>
              <a:t>Trésorière</a:t>
            </a:r>
          </a:p>
          <a:p>
            <a:pPr>
              <a:buNone/>
            </a:pPr>
            <a:r>
              <a:rPr lang="fr-FR" sz="2000" b="1" i="1" dirty="0" smtClean="0">
                <a:solidFill>
                  <a:srgbClr val="008080"/>
                </a:solidFill>
                <a:latin typeface="Times New Roman" pitchFamily="18" charset="0"/>
              </a:rPr>
              <a:t>Les Membres</a:t>
            </a:r>
          </a:p>
          <a:p>
            <a:pPr>
              <a:lnSpc>
                <a:spcPct val="150000"/>
              </a:lnSpc>
            </a:pPr>
            <a:r>
              <a:rPr lang="fr-FR" sz="1600" b="1" i="1" dirty="0" smtClean="0">
                <a:latin typeface="Times New Roman" pitchFamily="18" charset="0"/>
                <a:cs typeface="Times New Roman" pitchFamily="18" charset="0"/>
              </a:rPr>
              <a:t>Jean-Louis BOFFARD - </a:t>
            </a:r>
            <a:r>
              <a:rPr lang="fr-FR" sz="1600" i="1" dirty="0" smtClean="0">
                <a:latin typeface="Times New Roman" pitchFamily="18" charset="0"/>
                <a:cs typeface="Times New Roman" pitchFamily="18" charset="0"/>
              </a:rPr>
              <a:t>Membre</a:t>
            </a:r>
            <a:endParaRPr lang="fr-FR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600" b="1" i="1" dirty="0" smtClean="0">
                <a:latin typeface="Times New Roman" pitchFamily="18" charset="0"/>
                <a:cs typeface="Times New Roman" pitchFamily="18" charset="0"/>
              </a:rPr>
              <a:t>Fabien DEQUIER - </a:t>
            </a:r>
            <a:r>
              <a:rPr lang="fr-FR" sz="1600" i="1" dirty="0" smtClean="0">
                <a:latin typeface="Times New Roman" pitchFamily="18" charset="0"/>
                <a:cs typeface="Times New Roman" pitchFamily="18" charset="0"/>
              </a:rPr>
              <a:t>Guide Conférencier</a:t>
            </a:r>
            <a:endParaRPr lang="fr-FR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600" b="1" i="1" dirty="0" smtClean="0">
                <a:latin typeface="Times New Roman" pitchFamily="18" charset="0"/>
                <a:cs typeface="Times New Roman" pitchFamily="18" charset="0"/>
              </a:rPr>
              <a:t>Marie-Thérèse LAVAUDEN - </a:t>
            </a:r>
            <a:r>
              <a:rPr lang="fr-FR" sz="1600" i="1" dirty="0" smtClean="0">
                <a:latin typeface="Times New Roman" pitchFamily="18" charset="0"/>
                <a:cs typeface="Times New Roman" pitchFamily="18" charset="0"/>
              </a:rPr>
              <a:t>Membre</a:t>
            </a:r>
            <a:endParaRPr lang="fr-FR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600" b="1" i="1" dirty="0" smtClean="0">
                <a:latin typeface="Times New Roman" pitchFamily="18" charset="0"/>
                <a:cs typeface="Times New Roman" pitchFamily="18" charset="0"/>
              </a:rPr>
              <a:t>Jean-Louis REYMOND - </a:t>
            </a:r>
            <a:r>
              <a:rPr lang="fr-FR" sz="1600" i="1" dirty="0" smtClean="0">
                <a:latin typeface="Times New Roman" pitchFamily="18" charset="0"/>
                <a:cs typeface="Times New Roman" pitchFamily="18" charset="0"/>
              </a:rPr>
              <a:t>Représentant association Stendhal</a:t>
            </a:r>
          </a:p>
          <a:p>
            <a:pPr>
              <a:lnSpc>
                <a:spcPct val="150000"/>
              </a:lnSpc>
            </a:pPr>
            <a:r>
              <a:rPr lang="fr-FR" sz="1600" b="1" i="1" dirty="0" smtClean="0">
                <a:latin typeface="Times New Roman" pitchFamily="18" charset="0"/>
                <a:cs typeface="Times New Roman" pitchFamily="18" charset="0"/>
              </a:rPr>
              <a:t>Mao TOURMEN – </a:t>
            </a:r>
            <a:r>
              <a:rPr lang="fr-FR" sz="1600" i="1" dirty="0" smtClean="0">
                <a:latin typeface="Times New Roman" pitchFamily="18" charset="0"/>
                <a:cs typeface="Times New Roman" pitchFamily="18" charset="0"/>
              </a:rPr>
              <a:t>Conférencière</a:t>
            </a:r>
            <a:endParaRPr lang="fr-FR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fr-FR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l="29507" t="8877" r="55019" b="70233"/>
          <a:stretch>
            <a:fillRect/>
          </a:stretch>
        </p:blipFill>
        <p:spPr bwMode="auto">
          <a:xfrm>
            <a:off x="7429520" y="5214950"/>
            <a:ext cx="1400000" cy="1260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 l="31091" t="4716" r="45480" b="57580"/>
          <a:stretch>
            <a:fillRect/>
          </a:stretch>
        </p:blipFill>
        <p:spPr bwMode="auto">
          <a:xfrm>
            <a:off x="5857884" y="5429264"/>
            <a:ext cx="1308584" cy="1260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857232"/>
            <a:ext cx="1308916" cy="1260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3786190"/>
            <a:ext cx="1273923" cy="1260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6">
            <a:lum bright="-10000"/>
          </a:blip>
          <a:srcRect l="16368" t="13675" r="22324" b="21647"/>
          <a:stretch>
            <a:fillRect/>
          </a:stretch>
        </p:blipFill>
        <p:spPr bwMode="auto">
          <a:xfrm>
            <a:off x="5715007" y="4071942"/>
            <a:ext cx="1285885" cy="1260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9" descr="2016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 bwMode="auto">
          <a:xfrm>
            <a:off x="7500958" y="3714752"/>
            <a:ext cx="1285884" cy="1260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8" cstate="print"/>
          <a:srcRect r="5598"/>
          <a:stretch>
            <a:fillRect/>
          </a:stretch>
        </p:blipFill>
        <p:spPr bwMode="auto">
          <a:xfrm>
            <a:off x="4357686" y="2285992"/>
            <a:ext cx="1285884" cy="1260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9" cstate="print"/>
          <a:srcRect l="13423"/>
          <a:stretch>
            <a:fillRect/>
          </a:stretch>
        </p:blipFill>
        <p:spPr bwMode="auto">
          <a:xfrm>
            <a:off x="7358082" y="857232"/>
            <a:ext cx="1382298" cy="1260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86644" y="2285992"/>
            <a:ext cx="1332000" cy="124177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1" cstate="print"/>
          <a:srcRect l="14097" t="11055" r="16519" b="9883"/>
          <a:stretch>
            <a:fillRect/>
          </a:stretch>
        </p:blipFill>
        <p:spPr bwMode="auto">
          <a:xfrm>
            <a:off x="5786446" y="1214422"/>
            <a:ext cx="1260000" cy="1260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86446" y="2714620"/>
            <a:ext cx="1356600" cy="1260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214290"/>
            <a:ext cx="8229600" cy="634082"/>
          </a:xfrm>
        </p:spPr>
        <p:txBody>
          <a:bodyPr/>
          <a:lstStyle/>
          <a:p>
            <a:pPr algn="l"/>
            <a:r>
              <a:rPr lang="fr-FR" sz="2800" b="1" dirty="0" smtClean="0">
                <a:solidFill>
                  <a:srgbClr val="008080"/>
                </a:solidFill>
                <a:latin typeface="Times New Roman" pitchFamily="18" charset="0"/>
              </a:rPr>
              <a:t>Sont en fin de mandat en 2018 et se représentent </a:t>
            </a:r>
            <a:r>
              <a:rPr lang="fr-FR" sz="2800" i="1" dirty="0" smtClean="0">
                <a:solidFill>
                  <a:schemeClr val="tx1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214282" y="928670"/>
            <a:ext cx="8568952" cy="5715040"/>
          </a:xfrm>
        </p:spPr>
        <p:txBody>
          <a:bodyPr/>
          <a:lstStyle/>
          <a:p>
            <a:pPr>
              <a:spcBef>
                <a:spcPts val="0"/>
              </a:spcBef>
              <a:buSzPct val="100000"/>
              <a:buFont typeface="Times New Roman" pitchFamily="18" charset="0"/>
              <a:buChar char="•"/>
            </a:pPr>
            <a:r>
              <a:rPr lang="fr-FR" sz="2800" b="1" i="1" dirty="0" smtClean="0">
                <a:solidFill>
                  <a:srgbClr val="003366"/>
                </a:solidFill>
                <a:latin typeface="Times New Roman" pitchFamily="18" charset="0"/>
              </a:rPr>
              <a:t>Marie-Claire Rivoire</a:t>
            </a:r>
          </a:p>
          <a:p>
            <a:pPr>
              <a:spcBef>
                <a:spcPts val="0"/>
              </a:spcBef>
              <a:buSzPct val="100000"/>
              <a:buFont typeface="Times New Roman" pitchFamily="18" charset="0"/>
              <a:buChar char="•"/>
            </a:pPr>
            <a:r>
              <a:rPr lang="fr-FR" sz="2800" b="1" i="1" dirty="0" smtClean="0">
                <a:solidFill>
                  <a:srgbClr val="003366"/>
                </a:solidFill>
                <a:latin typeface="Times New Roman" pitchFamily="18" charset="0"/>
              </a:rPr>
              <a:t>Monique Bonvallet</a:t>
            </a:r>
          </a:p>
          <a:p>
            <a:pPr>
              <a:spcBef>
                <a:spcPts val="0"/>
              </a:spcBef>
              <a:buSzPct val="100000"/>
              <a:buFont typeface="Times New Roman" pitchFamily="18" charset="0"/>
              <a:buChar char="•"/>
            </a:pPr>
            <a:r>
              <a:rPr lang="fr-FR" sz="2800" b="1" i="1" dirty="0" smtClean="0">
                <a:solidFill>
                  <a:srgbClr val="003366"/>
                </a:solidFill>
                <a:latin typeface="Times New Roman" pitchFamily="18" charset="0"/>
              </a:rPr>
              <a:t>Delphine Chemery</a:t>
            </a:r>
          </a:p>
          <a:p>
            <a:pPr>
              <a:spcBef>
                <a:spcPts val="0"/>
              </a:spcBef>
              <a:buSzPct val="100000"/>
              <a:buFont typeface="Times New Roman" pitchFamily="18" charset="0"/>
              <a:buChar char="•"/>
            </a:pPr>
            <a:r>
              <a:rPr lang="fr-FR" sz="2800" b="1" i="1" dirty="0" smtClean="0">
                <a:solidFill>
                  <a:srgbClr val="003366"/>
                </a:solidFill>
                <a:latin typeface="Times New Roman" pitchFamily="18" charset="0"/>
              </a:rPr>
              <a:t>Michel Mercier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fr-FR" sz="2800" b="1" dirty="0" smtClean="0">
                <a:solidFill>
                  <a:srgbClr val="008080"/>
                </a:solidFill>
                <a:latin typeface="Times New Roman" pitchFamily="18" charset="0"/>
                <a:ea typeface="+mj-ea"/>
                <a:cs typeface="+mj-cs"/>
              </a:rPr>
              <a:t>Le C. A.  devant être composé de 15 membres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fr-FR" b="1" i="1" dirty="0" smtClean="0">
                <a:solidFill>
                  <a:srgbClr val="003366"/>
                </a:solidFill>
                <a:latin typeface="Times New Roman" pitchFamily="18" charset="0"/>
              </a:rPr>
              <a:t>4 postes vacants </a:t>
            </a:r>
            <a:r>
              <a:rPr lang="fr-FR" sz="2400" b="1" i="1" dirty="0" smtClean="0">
                <a:solidFill>
                  <a:srgbClr val="003366"/>
                </a:solidFill>
                <a:latin typeface="Times New Roman" pitchFamily="18" charset="0"/>
              </a:rPr>
              <a:t>restent à pourvoir dont </a:t>
            </a:r>
            <a:br>
              <a:rPr lang="fr-FR" sz="2400" b="1" i="1" dirty="0" smtClean="0">
                <a:solidFill>
                  <a:srgbClr val="003366"/>
                </a:solidFill>
                <a:latin typeface="Times New Roman" pitchFamily="18" charset="0"/>
              </a:rPr>
            </a:br>
            <a:r>
              <a:rPr lang="fr-FR" sz="2400" b="1" i="1" dirty="0" smtClean="0">
                <a:solidFill>
                  <a:srgbClr val="003366"/>
                </a:solidFill>
                <a:latin typeface="Times New Roman" pitchFamily="18" charset="0"/>
              </a:rPr>
              <a:t>celui de Michel Py, Président de P&amp;D, suite à </a:t>
            </a:r>
            <a:br>
              <a:rPr lang="fr-FR" sz="2400" b="1" i="1" dirty="0" smtClean="0">
                <a:solidFill>
                  <a:srgbClr val="003366"/>
                </a:solidFill>
                <a:latin typeface="Times New Roman" pitchFamily="18" charset="0"/>
              </a:rPr>
            </a:br>
            <a:r>
              <a:rPr lang="fr-FR" sz="2400" b="1" i="1" dirty="0" smtClean="0">
                <a:solidFill>
                  <a:srgbClr val="003366"/>
                </a:solidFill>
                <a:latin typeface="Times New Roman" pitchFamily="18" charset="0"/>
              </a:rPr>
              <a:t>son départ de la région</a:t>
            </a:r>
          </a:p>
          <a:p>
            <a:pPr>
              <a:spcBef>
                <a:spcPts val="600"/>
              </a:spcBef>
              <a:buFontTx/>
              <a:buChar char="-"/>
            </a:pPr>
            <a:endParaRPr lang="fr-FR" sz="2400" b="1" dirty="0" smtClean="0">
              <a:solidFill>
                <a:srgbClr val="003366"/>
              </a:solidFill>
              <a:latin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fr-FR" sz="1000" dirty="0" smtClean="0">
                <a:latin typeface="Times New Roman" pitchFamily="18" charset="0"/>
              </a:rPr>
              <a:t> </a:t>
            </a:r>
          </a:p>
          <a:p>
            <a:pPr algn="ctr">
              <a:spcBef>
                <a:spcPts val="0"/>
              </a:spcBef>
              <a:buNone/>
            </a:pPr>
            <a:r>
              <a:rPr lang="fr-FR" sz="2800" b="1" i="1" dirty="0" smtClean="0">
                <a:solidFill>
                  <a:srgbClr val="C00000"/>
                </a:solidFill>
                <a:latin typeface="Times New Roman" pitchFamily="18" charset="0"/>
              </a:rPr>
              <a:t>De nouvelles candidatures seraient les bienvenues </a:t>
            </a:r>
          </a:p>
          <a:p>
            <a:pPr algn="ctr">
              <a:spcBef>
                <a:spcPts val="0"/>
              </a:spcBef>
              <a:buNone/>
            </a:pPr>
            <a:r>
              <a:rPr lang="fr-FR" sz="2800" b="1" i="1" dirty="0" smtClean="0">
                <a:solidFill>
                  <a:srgbClr val="C00000"/>
                </a:solidFill>
                <a:latin typeface="Times New Roman" pitchFamily="18" charset="0"/>
              </a:rPr>
              <a:t>afin de maintenir les activités de l’association dans de bonnes conditions !</a:t>
            </a:r>
          </a:p>
          <a:p>
            <a:pPr>
              <a:spcBef>
                <a:spcPts val="0"/>
              </a:spcBef>
            </a:pPr>
            <a:endParaRPr lang="fr-FR" dirty="0" smtClean="0">
              <a:latin typeface="Times New Roman" pitchFamily="18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fr-FR" sz="2800" i="1" dirty="0" smtClean="0">
              <a:latin typeface="Times New Roman" pitchFamily="18" charset="0"/>
            </a:endParaRPr>
          </a:p>
        </p:txBody>
      </p:sp>
      <p:pic>
        <p:nvPicPr>
          <p:cNvPr id="4" name="Picture 9" descr="C:\Users\Marie-Claire\Documents\DOCUMENTS MCR\ASSOCIATIONS\SAINT_ROCH\2016_année 2016\2016-évènements _ visites 2016\09_17-18-19_JPE 2016\2016.09.18 1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4357694"/>
            <a:ext cx="1214446" cy="814836"/>
          </a:xfrm>
          <a:prstGeom prst="irregularSeal1">
            <a:avLst/>
          </a:prstGeom>
          <a:noFill/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4" cstate="print"/>
          <a:srcRect l="5219" r="15602" b="12130"/>
          <a:stretch>
            <a:fillRect/>
          </a:stretch>
        </p:blipFill>
        <p:spPr bwMode="auto">
          <a:xfrm>
            <a:off x="6786578" y="3357562"/>
            <a:ext cx="1708618" cy="165037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" descr="vue-adb"/>
          <p:cNvPicPr>
            <a:picLocks noGrp="1" noChangeAspect="1" noChangeArrowheads="1"/>
          </p:cNvPicPr>
          <p:nvPr>
            <p:ph type="title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188913"/>
            <a:ext cx="2592388" cy="1778000"/>
          </a:xfrm>
          <a:noFill/>
        </p:spPr>
      </p:pic>
      <p:sp>
        <p:nvSpPr>
          <p:cNvPr id="14338" name="Rectangle 3"/>
          <p:cNvSpPr>
            <a:spLocks noGrp="1" noChangeArrowheads="1"/>
          </p:cNvSpPr>
          <p:nvPr>
            <p:ph idx="1"/>
          </p:nvPr>
        </p:nvSpPr>
        <p:spPr>
          <a:xfrm>
            <a:off x="0" y="3357562"/>
            <a:ext cx="8872510" cy="2214578"/>
          </a:xfrm>
        </p:spPr>
        <p:txBody>
          <a:bodyPr/>
          <a:lstStyle/>
          <a:p>
            <a:pPr algn="r">
              <a:buNone/>
            </a:pPr>
            <a:r>
              <a:rPr lang="fr-FR" sz="6600" i="1" dirty="0" smtClean="0">
                <a:latin typeface="Times New Roman" pitchFamily="18" charset="0"/>
              </a:rPr>
              <a:t>RAPPORT</a:t>
            </a:r>
            <a:r>
              <a:rPr lang="fr-FR" sz="6600" dirty="0" smtClean="0"/>
              <a:t> </a:t>
            </a:r>
            <a:r>
              <a:rPr lang="fr-FR" sz="6600" i="1" dirty="0" smtClean="0">
                <a:latin typeface="Times New Roman" pitchFamily="18" charset="0"/>
              </a:rPr>
              <a:t>D’ACTIVITES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 smtClean="0"/>
          </a:p>
          <a:p>
            <a:pPr algn="ctr">
              <a:buNone/>
            </a:pPr>
            <a:r>
              <a:rPr lang="fr-FR" sz="6000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+mj-cs"/>
              </a:rPr>
              <a:t>DES CONFERENCES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/>
          <a:lstStyle/>
          <a:p>
            <a:pPr algn="l"/>
            <a:r>
              <a:rPr lang="fr-FR" sz="4000" b="1" dirty="0" smtClean="0">
                <a:solidFill>
                  <a:srgbClr val="0070C0"/>
                </a:solidFill>
                <a:latin typeface="Times New Roman" pitchFamily="18" charset="0"/>
              </a:rPr>
              <a:t>      </a:t>
            </a:r>
            <a:r>
              <a:rPr lang="fr-FR" sz="3200" b="1" dirty="0" smtClean="0">
                <a:solidFill>
                  <a:srgbClr val="0070C0"/>
                </a:solidFill>
                <a:latin typeface="Times New Roman" pitchFamily="18" charset="0"/>
              </a:rPr>
              <a:t>Conférence le 28/01/17</a:t>
            </a:r>
          </a:p>
        </p:txBody>
      </p:sp>
      <p:pic>
        <p:nvPicPr>
          <p:cNvPr id="2050" name="Picture 2" descr="C:\Users\Marie-Claire\Documents\DOCUMENTS MCR\ASSOCIATIONS\0-SAINT_ROCH\2017_année 2017\Evènements 2017_Photos\01_28-17_Conférences Maires\20170128_1413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8839"/>
          <a:stretch>
            <a:fillRect/>
          </a:stretch>
        </p:blipFill>
        <p:spPr bwMode="auto">
          <a:xfrm>
            <a:off x="285720" y="2928934"/>
            <a:ext cx="7072330" cy="3626563"/>
          </a:xfrm>
          <a:prstGeom prst="roundRect">
            <a:avLst/>
          </a:prstGeom>
          <a:noFill/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1142984"/>
            <a:ext cx="642938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"/>
                <a:ea typeface="Arial Unicode MS" pitchFamily="34" charset="-128"/>
                <a:cs typeface="Arial Unicode MS" pitchFamily="34" charset="-128"/>
              </a:rPr>
              <a:t>Les maires de Grenoble </a:t>
            </a:r>
            <a:b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"/>
                <a:ea typeface="Arial Unicode MS" pitchFamily="34" charset="-128"/>
                <a:cs typeface="Arial Unicode MS" pitchFamily="34" charset="-128"/>
              </a:rPr>
            </a:b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"/>
                <a:ea typeface="Arial Unicode MS" pitchFamily="34" charset="-128"/>
                <a:cs typeface="Arial Unicode MS" pitchFamily="34" charset="-128"/>
              </a:rPr>
              <a:t>au cimetière Saint-Roch,</a:t>
            </a: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"/>
                <a:ea typeface="Arial Unicode MS" pitchFamily="34" charset="-128"/>
                <a:cs typeface="Arial Unicode MS" pitchFamily="34" charset="-128"/>
              </a:rPr>
              <a:t>deux siècles d’histoire locale</a:t>
            </a: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"/>
                <a:ea typeface="Arial Unicode MS" pitchFamily="34" charset="-128"/>
                <a:cs typeface="Arial Unicode MS" pitchFamily="34" charset="-128"/>
              </a:rPr>
              <a:t>par Pierre Blanc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 b="3374"/>
          <a:stretch>
            <a:fillRect/>
          </a:stretch>
        </p:blipFill>
        <p:spPr bwMode="auto">
          <a:xfrm>
            <a:off x="6072198" y="642917"/>
            <a:ext cx="3071803" cy="344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57554" y="214290"/>
            <a:ext cx="5572164" cy="1857388"/>
          </a:xfrm>
        </p:spPr>
        <p:txBody>
          <a:bodyPr/>
          <a:lstStyle/>
          <a:p>
            <a:r>
              <a:rPr lang="fr-FR" sz="3200" b="1" dirty="0" smtClean="0">
                <a:solidFill>
                  <a:srgbClr val="0070C0"/>
                </a:solidFill>
                <a:latin typeface="Times New Roman" pitchFamily="18" charset="0"/>
              </a:rPr>
              <a:t>Une conférence </a:t>
            </a:r>
            <a:br>
              <a:rPr lang="fr-FR" sz="3200" b="1" dirty="0" smtClean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fr-FR" sz="3200" b="1" dirty="0" smtClean="0">
                <a:solidFill>
                  <a:srgbClr val="0070C0"/>
                </a:solidFill>
                <a:latin typeface="Times New Roman" pitchFamily="18" charset="0"/>
              </a:rPr>
              <a:t>sur les femmes à Saint-Roch</a:t>
            </a:r>
            <a:br>
              <a:rPr lang="fr-FR" sz="3200" b="1" dirty="0" smtClean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fr-FR" sz="2000" dirty="0" smtClean="0">
                <a:solidFill>
                  <a:schemeClr val="tx1"/>
                </a:solidFill>
                <a:latin typeface="Arial Rounded MT Bold" pitchFamily="34" charset="0"/>
              </a:rPr>
              <a:t>par Anaïs Gui-Diby</a:t>
            </a:r>
            <a:r>
              <a:rPr lang="fr-FR" sz="2800" dirty="0" smtClean="0">
                <a:solidFill>
                  <a:schemeClr val="tx1"/>
                </a:solidFill>
                <a:latin typeface="Arial Rounded MT Bold" pitchFamily="34" charset="0"/>
              </a:rPr>
              <a:t/>
            </a:r>
            <a:br>
              <a:rPr lang="fr-FR" sz="2800" dirty="0" smtClean="0">
                <a:solidFill>
                  <a:schemeClr val="tx1"/>
                </a:solidFill>
                <a:latin typeface="Arial Rounded MT Bold" pitchFamily="34" charset="0"/>
              </a:rPr>
            </a:br>
            <a:r>
              <a:rPr lang="fr-FR" sz="2000" dirty="0" smtClean="0">
                <a:solidFill>
                  <a:schemeClr val="tx1"/>
                </a:solidFill>
                <a:latin typeface="Arial Rounded MT Bold" pitchFamily="34" charset="0"/>
              </a:rPr>
              <a:t>le 25 mars 2017, proposée avant</a:t>
            </a:r>
            <a:br>
              <a:rPr lang="fr-FR" sz="2000" dirty="0" smtClean="0">
                <a:solidFill>
                  <a:schemeClr val="tx1"/>
                </a:solidFill>
                <a:latin typeface="Arial Rounded MT Bold" pitchFamily="34" charset="0"/>
              </a:rPr>
            </a:br>
            <a:r>
              <a:rPr lang="fr-FR" sz="2000" dirty="0" smtClean="0">
                <a:solidFill>
                  <a:schemeClr val="tx1"/>
                </a:solidFill>
                <a:latin typeface="Arial Rounded MT Bold" pitchFamily="34" charset="0"/>
              </a:rPr>
              <a:t>l’Assemblée Générale</a:t>
            </a:r>
          </a:p>
        </p:txBody>
      </p:sp>
      <p:pic>
        <p:nvPicPr>
          <p:cNvPr id="870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2143108" y="2132194"/>
            <a:ext cx="6301075" cy="4725806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284529" cy="2807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596" y="1071546"/>
            <a:ext cx="8229600" cy="4525963"/>
          </a:xfrm>
        </p:spPr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pPr algn="ctr">
              <a:buNone/>
            </a:pPr>
            <a:r>
              <a:rPr lang="fr-FR" sz="7200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+mj-cs"/>
              </a:rPr>
              <a:t>LES VISITES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4282" y="214290"/>
            <a:ext cx="8715436" cy="6357982"/>
          </a:xfrm>
        </p:spPr>
        <p:txBody>
          <a:bodyPr/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fr-FR" sz="2800" b="1" i="1" dirty="0" smtClean="0">
                <a:solidFill>
                  <a:srgbClr val="0070C0"/>
                </a:solidFill>
                <a:latin typeface="Times New Roman" pitchFamily="18" charset="0"/>
              </a:rPr>
              <a:t>Nombre de visites </a:t>
            </a:r>
            <a:br>
              <a:rPr lang="fr-FR" sz="2800" b="1" i="1" dirty="0" smtClean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fr-FR" sz="2800" b="1" i="1" dirty="0" smtClean="0">
                <a:solidFill>
                  <a:srgbClr val="0070C0"/>
                </a:solidFill>
                <a:latin typeface="Times New Roman" pitchFamily="18" charset="0"/>
              </a:rPr>
              <a:t>                et fréquentation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FR" sz="2400" b="1" dirty="0" smtClean="0">
                <a:solidFill>
                  <a:srgbClr val="666699"/>
                </a:solidFill>
                <a:latin typeface="Times New Roman" pitchFamily="18" charset="0"/>
              </a:rPr>
              <a:t>408 visiteurs pendant l’année </a:t>
            </a:r>
            <a:br>
              <a:rPr lang="fr-FR" sz="2400" b="1" dirty="0" smtClean="0">
                <a:solidFill>
                  <a:srgbClr val="666699"/>
                </a:solidFill>
                <a:latin typeface="Times New Roman" pitchFamily="18" charset="0"/>
              </a:rPr>
            </a:br>
            <a:r>
              <a:rPr lang="fr-FR" sz="2400" b="1" dirty="0" smtClean="0">
                <a:solidFill>
                  <a:srgbClr val="666699"/>
                </a:solidFill>
                <a:latin typeface="Times New Roman" pitchFamily="18" charset="0"/>
              </a:rPr>
              <a:t>à Saint-Roch et à La Tronche</a:t>
            </a:r>
          </a:p>
          <a:p>
            <a:pPr marL="261938" indent="-261938">
              <a:spcBef>
                <a:spcPts val="800"/>
              </a:spcBef>
              <a:buFont typeface="Wingdings" pitchFamily="2" charset="2"/>
              <a:buChar char="Ø"/>
            </a:pPr>
            <a:r>
              <a:rPr lang="fr-FR" sz="2000" b="1" dirty="0" smtClean="0">
                <a:solidFill>
                  <a:srgbClr val="009999"/>
                </a:solidFill>
                <a:latin typeface="Times New Roman" pitchFamily="18" charset="0"/>
              </a:rPr>
              <a:t>Visites publiques programmées</a:t>
            </a:r>
          </a:p>
          <a:p>
            <a:pPr marL="261938" indent="0">
              <a:spcBef>
                <a:spcPts val="300"/>
              </a:spcBef>
              <a:buFontTx/>
              <a:buChar char="-"/>
            </a:pPr>
            <a:r>
              <a:rPr lang="fr-FR" sz="2000" b="1" dirty="0" smtClean="0">
                <a:solidFill>
                  <a:srgbClr val="009999"/>
                </a:solidFill>
                <a:latin typeface="Times New Roman" pitchFamily="18" charset="0"/>
              </a:rPr>
              <a:t> 3 visites sur les résistants : </a:t>
            </a:r>
            <a:br>
              <a:rPr lang="fr-FR" sz="2000" b="1" dirty="0" smtClean="0">
                <a:solidFill>
                  <a:srgbClr val="009999"/>
                </a:solidFill>
                <a:latin typeface="Times New Roman" pitchFamily="18" charset="0"/>
              </a:rPr>
            </a:br>
            <a:r>
              <a:rPr lang="fr-FR" sz="2000" b="1" dirty="0" smtClean="0">
                <a:solidFill>
                  <a:srgbClr val="009999"/>
                </a:solidFill>
                <a:latin typeface="Times New Roman" pitchFamily="18" charset="0"/>
              </a:rPr>
              <a:t>  </a:t>
            </a:r>
            <a:r>
              <a:rPr lang="fr-FR" sz="2000" b="1" dirty="0" smtClean="0">
                <a:solidFill>
                  <a:srgbClr val="666699"/>
                </a:solidFill>
                <a:latin typeface="Times New Roman" pitchFamily="18" charset="0"/>
              </a:rPr>
              <a:t>16 personnes </a:t>
            </a:r>
            <a:r>
              <a:rPr lang="fr-FR" sz="2000" b="1" i="1" dirty="0" smtClean="0">
                <a:solidFill>
                  <a:srgbClr val="666699"/>
                </a:solidFill>
                <a:latin typeface="Times New Roman" pitchFamily="18" charset="0"/>
              </a:rPr>
              <a:t>(dont une visite avec 1 personne !)</a:t>
            </a:r>
          </a:p>
          <a:p>
            <a:pPr marL="261938" indent="-261938">
              <a:spcBef>
                <a:spcPts val="800"/>
              </a:spcBef>
              <a:buFont typeface="Wingdings" pitchFamily="2" charset="2"/>
              <a:buChar char="Ø"/>
            </a:pPr>
            <a:r>
              <a:rPr lang="fr-FR" sz="2000" b="1" dirty="0" smtClean="0">
                <a:solidFill>
                  <a:srgbClr val="009999"/>
                </a:solidFill>
                <a:latin typeface="Times New Roman" pitchFamily="18" charset="0"/>
              </a:rPr>
              <a:t>Visite publique sur le thème du « ciment » à Saint-Roch : </a:t>
            </a:r>
            <a:r>
              <a:rPr lang="fr-FR" sz="2000" b="1" dirty="0" smtClean="0">
                <a:solidFill>
                  <a:srgbClr val="666699"/>
                </a:solidFill>
                <a:latin typeface="Times New Roman" pitchFamily="18" charset="0"/>
              </a:rPr>
              <a:t>35 personnes</a:t>
            </a:r>
            <a:endParaRPr lang="fr-FR" sz="2000" b="1" i="1" dirty="0" smtClean="0">
              <a:solidFill>
                <a:srgbClr val="666699"/>
              </a:solidFill>
              <a:latin typeface="Times New Roman" pitchFamily="18" charset="0"/>
            </a:endParaRPr>
          </a:p>
          <a:p>
            <a:pPr marL="261938" indent="-261938">
              <a:spcBef>
                <a:spcPts val="800"/>
              </a:spcBef>
              <a:buFont typeface="Wingdings" pitchFamily="2" charset="2"/>
              <a:buChar char="Ø"/>
            </a:pPr>
            <a:r>
              <a:rPr lang="fr-FR" sz="2000" b="1" dirty="0" smtClean="0">
                <a:solidFill>
                  <a:srgbClr val="009999"/>
                </a:solidFill>
                <a:latin typeface="Times New Roman" pitchFamily="18" charset="0"/>
              </a:rPr>
              <a:t>7 visites « privées » sur RV : </a:t>
            </a:r>
            <a:r>
              <a:rPr lang="fr-FR" sz="2000" b="1" dirty="0" smtClean="0">
                <a:solidFill>
                  <a:srgbClr val="666699"/>
                </a:solidFill>
                <a:latin typeface="Times New Roman" pitchFamily="18" charset="0"/>
              </a:rPr>
              <a:t>121 personnes</a:t>
            </a:r>
          </a:p>
          <a:p>
            <a:pPr marL="261938" indent="-261938">
              <a:spcBef>
                <a:spcPts val="800"/>
              </a:spcBef>
              <a:buFont typeface="Wingdings" pitchFamily="2" charset="2"/>
              <a:buChar char="Ø"/>
            </a:pPr>
            <a:r>
              <a:rPr lang="fr-FR" sz="2000" b="1" dirty="0" smtClean="0">
                <a:solidFill>
                  <a:srgbClr val="009999"/>
                </a:solidFill>
                <a:latin typeface="Times New Roman" pitchFamily="18" charset="0"/>
              </a:rPr>
              <a:t>8 visites Printemps des cimetières : </a:t>
            </a:r>
            <a:r>
              <a:rPr lang="fr-FR" sz="2000" b="1" dirty="0" smtClean="0">
                <a:solidFill>
                  <a:srgbClr val="666699"/>
                </a:solidFill>
                <a:latin typeface="Times New Roman" pitchFamily="18" charset="0"/>
              </a:rPr>
              <a:t>60 personnes environ</a:t>
            </a:r>
          </a:p>
          <a:p>
            <a:pPr marL="261938" indent="-261938">
              <a:spcBef>
                <a:spcPts val="800"/>
              </a:spcBef>
              <a:buFont typeface="Wingdings" pitchFamily="2" charset="2"/>
              <a:buChar char="Ø"/>
            </a:pPr>
            <a:r>
              <a:rPr lang="fr-FR" sz="2000" b="1" dirty="0" smtClean="0">
                <a:solidFill>
                  <a:srgbClr val="009999"/>
                </a:solidFill>
                <a:latin typeface="Times New Roman" pitchFamily="18" charset="0"/>
              </a:rPr>
              <a:t>8 visites pendant les JPE : </a:t>
            </a:r>
            <a:r>
              <a:rPr lang="fr-FR" sz="2000" b="1" dirty="0" smtClean="0">
                <a:solidFill>
                  <a:srgbClr val="666699"/>
                </a:solidFill>
                <a:latin typeface="Times New Roman" pitchFamily="18" charset="0"/>
              </a:rPr>
              <a:t>162 personnes</a:t>
            </a:r>
          </a:p>
          <a:p>
            <a:pPr marL="261938" indent="-261938">
              <a:spcBef>
                <a:spcPts val="800"/>
              </a:spcBef>
              <a:buFont typeface="Wingdings" pitchFamily="2" charset="2"/>
              <a:buChar char="Ø"/>
            </a:pPr>
            <a:r>
              <a:rPr lang="fr-FR" sz="2000" b="1" dirty="0" smtClean="0">
                <a:solidFill>
                  <a:srgbClr val="009999"/>
                </a:solidFill>
                <a:latin typeface="Times New Roman" pitchFamily="18" charset="0"/>
              </a:rPr>
              <a:t>2 visites cimetières ancien de La Tronche  : </a:t>
            </a:r>
            <a:r>
              <a:rPr lang="fr-FR" sz="2000" b="1" dirty="0" smtClean="0">
                <a:solidFill>
                  <a:srgbClr val="666699"/>
                </a:solidFill>
                <a:latin typeface="Times New Roman" pitchFamily="18" charset="0"/>
              </a:rPr>
              <a:t>13 personnes </a:t>
            </a:r>
            <a:r>
              <a:rPr lang="fr-FR" sz="2000" b="1" i="1" dirty="0" smtClean="0">
                <a:solidFill>
                  <a:srgbClr val="666699"/>
                </a:solidFill>
                <a:latin typeface="Times New Roman" pitchFamily="18" charset="0"/>
              </a:rPr>
              <a:t>(dont une visite avec 1 personne !)</a:t>
            </a:r>
            <a:endParaRPr lang="fr-FR" sz="2000" b="1" dirty="0" smtClean="0">
              <a:solidFill>
                <a:srgbClr val="009999"/>
              </a:solidFill>
              <a:latin typeface="Times New Roman" pitchFamily="18" charset="0"/>
            </a:endParaRPr>
          </a:p>
          <a:p>
            <a:pPr marL="717550" indent="-358775" algn="ctr">
              <a:spcBef>
                <a:spcPts val="600"/>
              </a:spcBef>
              <a:buNone/>
              <a:tabLst>
                <a:tab pos="444500" algn="l"/>
              </a:tabLst>
              <a:defRPr/>
            </a:pPr>
            <a:r>
              <a:rPr lang="fr-FR" sz="1800" b="1" dirty="0" smtClean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fr-FR" sz="1600" b="1" i="1" dirty="0" smtClean="0">
                <a:solidFill>
                  <a:srgbClr val="CC3300"/>
                </a:solidFill>
                <a:latin typeface="Times New Roman" pitchFamily="18" charset="0"/>
              </a:rPr>
              <a:t>  </a:t>
            </a:r>
            <a:r>
              <a:rPr lang="fr-FR" sz="2400" b="1" i="1" dirty="0" smtClean="0">
                <a:solidFill>
                  <a:srgbClr val="CC3300"/>
                </a:solidFill>
                <a:latin typeface="Times New Roman" pitchFamily="18" charset="0"/>
              </a:rPr>
              <a:t>Hausse de 100 visiteurs par rapport à 2016</a:t>
            </a:r>
          </a:p>
          <a:p>
            <a:pPr marL="717550" indent="-358775" algn="ctr">
              <a:spcBef>
                <a:spcPts val="600"/>
              </a:spcBef>
              <a:buNone/>
              <a:tabLst>
                <a:tab pos="444500" algn="l"/>
              </a:tabLst>
              <a:defRPr/>
            </a:pPr>
            <a:r>
              <a:rPr lang="fr-FR" sz="2400" b="1" i="1" dirty="0" smtClean="0">
                <a:solidFill>
                  <a:srgbClr val="CC3300"/>
                </a:solidFill>
                <a:latin typeface="Times New Roman" pitchFamily="18" charset="0"/>
              </a:rPr>
              <a:t>Succès des visites privées sur rendez-vous</a:t>
            </a:r>
          </a:p>
          <a:p>
            <a:pPr marL="717550" indent="-358775" algn="ctr">
              <a:spcBef>
                <a:spcPts val="600"/>
              </a:spcBef>
              <a:buNone/>
              <a:tabLst>
                <a:tab pos="444500" algn="l"/>
              </a:tabLst>
              <a:defRPr/>
            </a:pPr>
            <a:endParaRPr lang="fr-FR" sz="1800" dirty="0">
              <a:solidFill>
                <a:srgbClr val="CC33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357818" y="571480"/>
            <a:ext cx="378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1027" name="Picture 3" descr="C:\Users\Marie-Claire\Documents\DOCUMENTS MCR\ASSOCIATIONS\0-SAINT_ROCH\2017_année 2017\Evènements 2017_Photos\09-16-17_09-JPE2017\DSC00073 - Cop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7" y="0"/>
            <a:ext cx="4500563" cy="2680704"/>
          </a:xfrm>
          <a:prstGeom prst="snip2Diag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/>
          <a:lstStyle/>
          <a:p>
            <a:pPr algn="l"/>
            <a:r>
              <a:rPr lang="fr-FR" sz="3200" b="1" i="1" dirty="0" smtClean="0">
                <a:solidFill>
                  <a:srgbClr val="008080"/>
                </a:solidFill>
                <a:latin typeface="Times New Roman" pitchFamily="18" charset="0"/>
              </a:rPr>
              <a:t>            Succès des visites privées </a:t>
            </a:r>
          </a:p>
        </p:txBody>
      </p:sp>
      <p:pic>
        <p:nvPicPr>
          <p:cNvPr id="2050" name="Picture 2" descr="C:\Users\Marie-Claire\Documents\DOCUMENTS MCR\ASSOCIATIONS\0-SAINT_ROCH\2017_année 2017\Evènements 2017_Photos\03-30-17_visite Aphid\2017.03.30 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071546"/>
            <a:ext cx="7358114" cy="4813376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857224" y="6000768"/>
            <a:ext cx="7500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70C0"/>
                </a:solidFill>
              </a:rPr>
              <a:t>Visite avec l’APHID sur les Industriels et les scientifiques à Saint-Roch, le 30/03/2017</a:t>
            </a:r>
            <a:endParaRPr lang="fr-FR" sz="2000" b="1" dirty="0">
              <a:solidFill>
                <a:srgbClr val="0070C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429388" y="0"/>
            <a:ext cx="2428892" cy="1377494"/>
          </a:xfrm>
          <a:prstGeom prst="flowChartPunchedTape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n>
                  <a:solidFill>
                    <a:srgbClr val="003366"/>
                  </a:solidFill>
                </a:ln>
                <a:solidFill>
                  <a:srgbClr val="0070C0"/>
                </a:solidFill>
                <a:latin typeface="Script MT Bold" pitchFamily="66" charset="0"/>
              </a:rPr>
              <a:t>Merci à Pierre Blanc</a:t>
            </a:r>
            <a:endParaRPr lang="fr-FR" sz="2400" dirty="0">
              <a:ln>
                <a:solidFill>
                  <a:srgbClr val="003366"/>
                </a:solidFill>
              </a:ln>
              <a:solidFill>
                <a:srgbClr val="0070C0"/>
              </a:solidFill>
              <a:latin typeface="Script MT Bold" pitchFamily="66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3" descr="C:\Users\Marie-Claire\Documents\DOCUMENTS MCR\ASSOCIATIONS\0-SAINT_ROCH\2017_année 2017\Evènements 2017_Photos\11_04-17_Visite pour PDGG\2017.11.04 Visite découverte pour PDGG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5686"/>
          <a:stretch>
            <a:fillRect/>
          </a:stretch>
        </p:blipFill>
        <p:spPr bwMode="auto">
          <a:xfrm>
            <a:off x="3670524" y="3786166"/>
            <a:ext cx="5473476" cy="3071834"/>
          </a:xfrm>
          <a:prstGeom prst="snip2DiagRect">
            <a:avLst/>
          </a:prstGeom>
          <a:noFill/>
        </p:spPr>
      </p:pic>
      <p:pic>
        <p:nvPicPr>
          <p:cNvPr id="88066" name="Picture 2" descr="C:\Users\Marie-Claire\Documents\DOCUMENTS MCR\ASSOCIATIONS\0-SAINT_ROCH\2017_année 2017\Evènements 2017_Photos\11_04-17_Visite pour PDGG\2017.11.04 Visite découverte pour PDGG (1).JPG"/>
          <p:cNvPicPr>
            <a:picLocks noChangeAspect="1" noChangeArrowheads="1"/>
          </p:cNvPicPr>
          <p:nvPr/>
        </p:nvPicPr>
        <p:blipFill>
          <a:blip r:embed="rId3" cstate="print"/>
          <a:srcRect l="14946" t="17352" r="6183"/>
          <a:stretch>
            <a:fillRect/>
          </a:stretch>
        </p:blipFill>
        <p:spPr bwMode="auto">
          <a:xfrm>
            <a:off x="0" y="0"/>
            <a:ext cx="5608697" cy="3786190"/>
          </a:xfrm>
          <a:prstGeom prst="ellipse">
            <a:avLst/>
          </a:prstGeom>
          <a:noFill/>
        </p:spPr>
      </p:pic>
      <p:sp>
        <p:nvSpPr>
          <p:cNvPr id="7" name="Titre 6"/>
          <p:cNvSpPr txBox="1">
            <a:spLocks noGrp="1"/>
          </p:cNvSpPr>
          <p:nvPr>
            <p:ph type="title"/>
          </p:nvPr>
        </p:nvSpPr>
        <p:spPr>
          <a:xfrm>
            <a:off x="5643570" y="214290"/>
            <a:ext cx="350043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 smtClean="0">
                <a:solidFill>
                  <a:srgbClr val="0070C0"/>
                </a:solidFill>
              </a:rPr>
              <a:t>Visite avec nos amis de Patrimoine et Développement </a:t>
            </a:r>
          </a:p>
          <a:p>
            <a:pPr algn="ctr"/>
            <a:r>
              <a:rPr lang="fr-FR" sz="1800" b="1" dirty="0" smtClean="0">
                <a:solidFill>
                  <a:srgbClr val="0070C0"/>
                </a:solidFill>
              </a:rPr>
              <a:t>dans la partie ancienne </a:t>
            </a:r>
            <a:br>
              <a:rPr lang="fr-FR" sz="1800" b="1" dirty="0" smtClean="0">
                <a:solidFill>
                  <a:srgbClr val="0070C0"/>
                </a:solidFill>
              </a:rPr>
            </a:br>
            <a:r>
              <a:rPr lang="fr-FR" sz="1800" b="1" dirty="0" smtClean="0">
                <a:solidFill>
                  <a:srgbClr val="0070C0"/>
                </a:solidFill>
              </a:rPr>
              <a:t>de Saint-Roch</a:t>
            </a:r>
            <a:br>
              <a:rPr lang="fr-FR" sz="1800" b="1" dirty="0" smtClean="0">
                <a:solidFill>
                  <a:srgbClr val="0070C0"/>
                </a:solidFill>
              </a:rPr>
            </a:br>
            <a:r>
              <a:rPr lang="fr-FR" sz="1800" b="1" dirty="0" smtClean="0">
                <a:solidFill>
                  <a:srgbClr val="0070C0"/>
                </a:solidFill>
              </a:rPr>
              <a:t>le 4/11/2017</a:t>
            </a:r>
            <a:r>
              <a:rPr lang="fr-FR" sz="1800" b="1" dirty="0">
                <a:solidFill>
                  <a:srgbClr val="0070C0"/>
                </a:solidFill>
              </a:rPr>
              <a:t> </a:t>
            </a:r>
            <a:r>
              <a:rPr lang="fr-FR" sz="1800" b="1" dirty="0" smtClean="0">
                <a:solidFill>
                  <a:srgbClr val="0070C0"/>
                </a:solidFill>
              </a:rPr>
              <a:t>: </a:t>
            </a:r>
            <a:br>
              <a:rPr lang="fr-FR" sz="1800" b="1" dirty="0" smtClean="0">
                <a:solidFill>
                  <a:srgbClr val="0070C0"/>
                </a:solidFill>
              </a:rPr>
            </a:br>
            <a:r>
              <a:rPr lang="fr-FR" sz="1800" b="1" i="1" dirty="0" smtClean="0">
                <a:solidFill>
                  <a:srgbClr val="0070C0"/>
                </a:solidFill>
              </a:rPr>
              <a:t>4 guides pour 8 visiteurs …</a:t>
            </a:r>
            <a:br>
              <a:rPr lang="fr-FR" sz="1800" b="1" i="1" dirty="0" smtClean="0">
                <a:solidFill>
                  <a:srgbClr val="0070C0"/>
                </a:solidFill>
              </a:rPr>
            </a:br>
            <a:r>
              <a:rPr lang="fr-FR" sz="1800" b="1" i="1" dirty="0" smtClean="0">
                <a:solidFill>
                  <a:srgbClr val="0070C0"/>
                </a:solidFill>
              </a:rPr>
              <a:t>Leur intérêt et leur enthousiasme ont été égaux</a:t>
            </a:r>
            <a:br>
              <a:rPr lang="fr-FR" sz="1800" b="1" i="1" dirty="0" smtClean="0">
                <a:solidFill>
                  <a:srgbClr val="0070C0"/>
                </a:solidFill>
              </a:rPr>
            </a:br>
            <a:r>
              <a:rPr lang="fr-FR" sz="1800" b="1" i="1" dirty="0" smtClean="0">
                <a:solidFill>
                  <a:srgbClr val="0070C0"/>
                </a:solidFill>
              </a:rPr>
              <a:t> à notre plaisir de leur faire découvrir  les richesses patrimoniales et historiques du cimetière</a:t>
            </a:r>
            <a:r>
              <a:rPr lang="fr-FR" sz="1600" b="1" i="1" dirty="0" smtClean="0">
                <a:solidFill>
                  <a:srgbClr val="0070C0"/>
                </a:solidFill>
              </a:rPr>
              <a:t>.</a:t>
            </a:r>
          </a:p>
          <a:p>
            <a:pPr algn="ctr"/>
            <a:endParaRPr lang="fr-FR" sz="2000" b="1" dirty="0" smtClean="0">
              <a:solidFill>
                <a:srgbClr val="0070C0"/>
              </a:solidFill>
            </a:endParaRPr>
          </a:p>
        </p:txBody>
      </p:sp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580" y="3857628"/>
            <a:ext cx="3289090" cy="2571768"/>
          </a:xfrm>
          <a:prstGeom prst="snip2Same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762" t="8299" r="13903" b="15861"/>
          <a:stretch>
            <a:fillRect/>
          </a:stretch>
        </p:blipFill>
        <p:spPr bwMode="auto">
          <a:xfrm>
            <a:off x="7629501" y="0"/>
            <a:ext cx="1514499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 descr="C:\Users\Marie-Claire\Documents\DOCUMENTS MCR\ASSOCIATIONS\0-SAINT_ROCH\2017_année 2017\Evènements 2017_Photos\05-19-17_Conf rites funéraires\2017.05.19 Conf rites funéraires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3071810"/>
            <a:ext cx="5361162" cy="3500438"/>
          </a:xfrm>
          <a:prstGeom prst="rect">
            <a:avLst/>
          </a:prstGeom>
          <a:noFill/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fr-FR" sz="3600" b="1" i="1" dirty="0" smtClean="0">
                <a:solidFill>
                  <a:srgbClr val="008080"/>
                </a:solidFill>
                <a:latin typeface="Times New Roman" pitchFamily="18" charset="0"/>
              </a:rPr>
              <a:t>Printemps des cimetières</a:t>
            </a:r>
            <a:r>
              <a:rPr lang="fr-FR" sz="4800" b="1" i="1" dirty="0" smtClean="0">
                <a:solidFill>
                  <a:srgbClr val="008080"/>
                </a:solidFill>
                <a:latin typeface="Times New Roman" pitchFamily="18" charset="0"/>
              </a:rPr>
              <a:t/>
            </a:r>
            <a:br>
              <a:rPr lang="fr-FR" sz="4800" b="1" i="1" dirty="0" smtClean="0">
                <a:solidFill>
                  <a:srgbClr val="008080"/>
                </a:solidFill>
                <a:latin typeface="Times New Roman" pitchFamily="18" charset="0"/>
              </a:rPr>
            </a:br>
            <a:r>
              <a:rPr lang="fr-FR" sz="2800" b="1" i="1" dirty="0" smtClean="0">
                <a:solidFill>
                  <a:srgbClr val="008080"/>
                </a:solidFill>
                <a:latin typeface="Times New Roman" pitchFamily="18" charset="0"/>
              </a:rPr>
              <a:t>2</a:t>
            </a:r>
            <a:r>
              <a:rPr lang="fr-FR" sz="2800" b="1" i="1" baseline="30000" dirty="0" smtClean="0">
                <a:solidFill>
                  <a:srgbClr val="008080"/>
                </a:solidFill>
                <a:latin typeface="Times New Roman" pitchFamily="18" charset="0"/>
              </a:rPr>
              <a:t>ème</a:t>
            </a:r>
            <a:r>
              <a:rPr lang="fr-FR" sz="2800" b="1" i="1" dirty="0" smtClean="0">
                <a:solidFill>
                  <a:srgbClr val="008080"/>
                </a:solidFill>
                <a:latin typeface="Times New Roman" pitchFamily="18" charset="0"/>
              </a:rPr>
              <a:t> édition – 21 mai 2017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643174" y="1357298"/>
            <a:ext cx="57864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666699"/>
                </a:solidFill>
                <a:latin typeface="Times New Roman" pitchFamily="18" charset="0"/>
                <a:cs typeface="+mn-cs"/>
              </a:rPr>
              <a:t>En avant-première, vendredi 19 mai une conférence sur </a:t>
            </a:r>
            <a:br>
              <a:rPr lang="fr-FR" b="1" dirty="0" smtClean="0">
                <a:solidFill>
                  <a:srgbClr val="666699"/>
                </a:solidFill>
                <a:latin typeface="Times New Roman" pitchFamily="18" charset="0"/>
                <a:cs typeface="+mn-cs"/>
              </a:rPr>
            </a:br>
            <a:r>
              <a:rPr lang="fr-FR" b="1" i="1" dirty="0" smtClean="0">
                <a:solidFill>
                  <a:srgbClr val="666699"/>
                </a:solidFill>
                <a:latin typeface="Times New Roman" pitchFamily="18" charset="0"/>
                <a:cs typeface="+mn-cs"/>
              </a:rPr>
              <a:t>les rites funéraires contemporains, </a:t>
            </a:r>
            <a:br>
              <a:rPr lang="fr-FR" b="1" i="1" dirty="0" smtClean="0">
                <a:solidFill>
                  <a:srgbClr val="666699"/>
                </a:solidFill>
                <a:latin typeface="Times New Roman" pitchFamily="18" charset="0"/>
                <a:cs typeface="+mn-cs"/>
              </a:rPr>
            </a:br>
            <a:r>
              <a:rPr lang="fr-FR" b="1" i="1" dirty="0" smtClean="0">
                <a:solidFill>
                  <a:srgbClr val="666699"/>
                </a:solidFill>
                <a:latin typeface="Times New Roman" pitchFamily="18" charset="0"/>
                <a:cs typeface="+mn-cs"/>
              </a:rPr>
              <a:t>du cortège funéraire aux funérailles connectées,</a:t>
            </a:r>
          </a:p>
          <a:p>
            <a:pPr algn="ctr"/>
            <a:r>
              <a:rPr lang="fr-FR" b="1" dirty="0" smtClean="0">
                <a:solidFill>
                  <a:srgbClr val="666699"/>
                </a:solidFill>
                <a:latin typeface="Times New Roman" pitchFamily="18" charset="0"/>
                <a:cs typeface="+mn-cs"/>
              </a:rPr>
              <a:t>par Martin JULIEN-COSTES, socio-anthropologue.</a:t>
            </a:r>
          </a:p>
          <a:p>
            <a:pPr algn="ctr"/>
            <a:r>
              <a:rPr lang="fr-FR" b="1" dirty="0" smtClean="0">
                <a:solidFill>
                  <a:srgbClr val="666699"/>
                </a:solidFill>
                <a:latin typeface="Times New Roman" pitchFamily="18" charset="0"/>
                <a:cs typeface="+mn-cs"/>
              </a:rPr>
              <a:t>Conférence initiée par la Ville de Grenoble dans le cadre d’un cycle, sur plusieurs année, sur les rites funéraires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214422"/>
            <a:ext cx="2457450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9016" y="428604"/>
            <a:ext cx="8485968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194" y="600074"/>
            <a:ext cx="8274970" cy="5900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r>
              <a:rPr lang="fr-FR" sz="2800" b="1" i="1" dirty="0" smtClean="0">
                <a:solidFill>
                  <a:srgbClr val="008080"/>
                </a:solidFill>
                <a:latin typeface="Times New Roman" pitchFamily="18" charset="0"/>
              </a:rPr>
              <a:t>La journée du Printemps des cimetières à Saint-Roch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158" y="785794"/>
            <a:ext cx="2571768" cy="1357322"/>
          </a:xfrm>
          <a:prstGeom prst="flowChartPunchedTape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fr-FR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Les stands des professionnels</a:t>
            </a:r>
            <a:endParaRPr lang="fr-FR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714356"/>
            <a:ext cx="4420409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2214554"/>
            <a:ext cx="17908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3314"/>
            <a:ext cx="3435386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ZoneTexte 22"/>
          <p:cNvSpPr txBox="1"/>
          <p:nvPr/>
        </p:nvSpPr>
        <p:spPr>
          <a:xfrm rot="10800000" flipV="1">
            <a:off x="1714480" y="6519446"/>
            <a:ext cx="171579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Une céramiste</a:t>
            </a:r>
          </a:p>
        </p:txBody>
      </p:sp>
      <p:sp>
        <p:nvSpPr>
          <p:cNvPr id="19" name="ZoneTexte 18"/>
          <p:cNvSpPr txBox="1"/>
          <p:nvPr/>
        </p:nvSpPr>
        <p:spPr>
          <a:xfrm rot="10800000" flipV="1">
            <a:off x="6643702" y="3071810"/>
            <a:ext cx="1715795" cy="5901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Une tailleuse de pierre</a:t>
            </a:r>
          </a:p>
        </p:txBody>
      </p:sp>
      <p:pic>
        <p:nvPicPr>
          <p:cNvPr id="5125" name="Picture 5" descr="C:\Users\Marie-Claire\Documents\DOCUMENTS MCR\ASSOCIATIONS\0-SAINT_ROCH\2017_année 2017\Evènements 2017_Photos\05_21_17_Printemps des cimetières\2017.05.21 164.JP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 t="9302" r="12381"/>
          <a:stretch>
            <a:fillRect/>
          </a:stretch>
        </p:blipFill>
        <p:spPr bwMode="auto">
          <a:xfrm>
            <a:off x="4643406" y="3752185"/>
            <a:ext cx="4500594" cy="3105815"/>
          </a:xfrm>
          <a:prstGeom prst="rect">
            <a:avLst/>
          </a:prstGeom>
          <a:noFill/>
        </p:spPr>
      </p:pic>
      <p:sp>
        <p:nvSpPr>
          <p:cNvPr id="25" name="ZoneTexte 24"/>
          <p:cNvSpPr txBox="1"/>
          <p:nvPr/>
        </p:nvSpPr>
        <p:spPr>
          <a:xfrm>
            <a:off x="6667978" y="6519446"/>
            <a:ext cx="247602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Un restaurateur </a:t>
            </a:r>
            <a:endParaRPr lang="fr-FR" sz="16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4" descr="vue-adb"/>
          <p:cNvPicPr>
            <a:picLocks noGrp="1" noChangeAspect="1" noChangeArrowheads="1"/>
          </p:cNvPicPr>
          <p:nvPr>
            <p:ph type="title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188912"/>
            <a:ext cx="2892415" cy="2042709"/>
          </a:xfrm>
          <a:noFill/>
        </p:spPr>
      </p:pic>
      <p:sp>
        <p:nvSpPr>
          <p:cNvPr id="10242" name="Rectangle 3"/>
          <p:cNvSpPr>
            <a:spLocks noGrp="1" noChangeArrowheads="1"/>
          </p:cNvSpPr>
          <p:nvPr>
            <p:ph idx="1"/>
          </p:nvPr>
        </p:nvSpPr>
        <p:spPr>
          <a:xfrm>
            <a:off x="1643042" y="4071942"/>
            <a:ext cx="6969968" cy="863600"/>
          </a:xfrm>
        </p:spPr>
        <p:txBody>
          <a:bodyPr/>
          <a:lstStyle/>
          <a:p>
            <a:pPr algn="r">
              <a:buFontTx/>
              <a:buNone/>
            </a:pPr>
            <a:r>
              <a:rPr lang="fr-FR" sz="6600" i="1" dirty="0" smtClean="0">
                <a:latin typeface="Times New Roman" pitchFamily="18" charset="0"/>
              </a:rPr>
              <a:t>Rapport moral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type="title"/>
          </p:nvPr>
        </p:nvSpPr>
        <p:spPr>
          <a:xfrm>
            <a:off x="214282" y="428604"/>
            <a:ext cx="3071834" cy="2500306"/>
          </a:xfrm>
          <a:prstGeom prst="flowChartPunchedTape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fr-FR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La participation des espaces verts et de la direction des cimetières de Grenoble </a:t>
            </a:r>
            <a:endParaRPr lang="fr-FR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C:\Users\Marie-Claire\Documents\DOCUMENTS MCR\ASSOCIATIONS\0-SAINT_ROCH\2017_année 2017\Evènements 2017_Photos\05_21_17_Printemps des cimetières\2017.05.21 030.JPG"/>
          <p:cNvPicPr>
            <a:picLocks noChangeAspect="1" noChangeArrowheads="1"/>
          </p:cNvPicPr>
          <p:nvPr/>
        </p:nvPicPr>
        <p:blipFill>
          <a:blip r:embed="rId2" cstate="print"/>
          <a:srcRect l="10811" r="4504"/>
          <a:stretch>
            <a:fillRect/>
          </a:stretch>
        </p:blipFill>
        <p:spPr bwMode="auto">
          <a:xfrm>
            <a:off x="214282" y="3357562"/>
            <a:ext cx="3992805" cy="3143272"/>
          </a:xfrm>
          <a:prstGeom prst="rect">
            <a:avLst/>
          </a:prstGeom>
          <a:noFill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286124"/>
            <a:ext cx="4214842" cy="3339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6819" y="204790"/>
            <a:ext cx="5278585" cy="2867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>
            <a:spLocks noGrp="1"/>
          </p:cNvSpPr>
          <p:nvPr>
            <p:ph type="title"/>
          </p:nvPr>
        </p:nvSpPr>
        <p:spPr>
          <a:xfrm>
            <a:off x="285720" y="0"/>
            <a:ext cx="3071834" cy="1714512"/>
          </a:xfrm>
          <a:prstGeom prst="flowChartPunchedTape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fr-FR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Les visites proposées par  notre association</a:t>
            </a:r>
            <a:endParaRPr lang="fr-FR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r="12938"/>
          <a:stretch>
            <a:fillRect/>
          </a:stretch>
        </p:blipFill>
        <p:spPr bwMode="auto">
          <a:xfrm>
            <a:off x="5286380" y="3857628"/>
            <a:ext cx="3571900" cy="2752493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Users\Marie-Claire\Documents\DOCUMENTS MCR\ASSOCIATIONS\0-SAINT_ROCH\2017_année 2017\Evènements 2017_Photos\05_21_17_Printemps des cimetières\2017.05.21 178.JPG"/>
          <p:cNvPicPr>
            <a:picLocks noChangeAspect="1" noChangeArrowheads="1"/>
          </p:cNvPicPr>
          <p:nvPr/>
        </p:nvPicPr>
        <p:blipFill>
          <a:blip r:embed="rId3" cstate="print"/>
          <a:srcRect l="7938" t="15875" r="4749"/>
          <a:stretch>
            <a:fillRect/>
          </a:stretch>
        </p:blipFill>
        <p:spPr bwMode="auto">
          <a:xfrm>
            <a:off x="4250442" y="214290"/>
            <a:ext cx="4893558" cy="3143248"/>
          </a:xfrm>
          <a:prstGeom prst="round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6202" t="6978" b="9301"/>
          <a:stretch>
            <a:fillRect/>
          </a:stretch>
        </p:blipFill>
        <p:spPr bwMode="auto">
          <a:xfrm>
            <a:off x="214282" y="3786190"/>
            <a:ext cx="4786346" cy="2848074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1643050"/>
            <a:ext cx="2928958" cy="201990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fr-FR" sz="3600" b="1" i="1" dirty="0" smtClean="0">
                <a:solidFill>
                  <a:srgbClr val="009999"/>
                </a:solidFill>
                <a:latin typeface="Times New Roman" pitchFamily="18" charset="0"/>
              </a:rPr>
              <a:t>Bilan de la journée </a:t>
            </a:r>
            <a:br>
              <a:rPr lang="fr-FR" sz="3600" b="1" i="1" dirty="0" smtClean="0">
                <a:solidFill>
                  <a:srgbClr val="009999"/>
                </a:solidFill>
                <a:latin typeface="Times New Roman" pitchFamily="18" charset="0"/>
              </a:rPr>
            </a:br>
            <a:r>
              <a:rPr lang="fr-FR" sz="3600" b="1" i="1" dirty="0" smtClean="0">
                <a:solidFill>
                  <a:srgbClr val="009999"/>
                </a:solidFill>
                <a:latin typeface="Times New Roman" pitchFamily="18" charset="0"/>
              </a:rPr>
              <a:t>du Printemps des cimetières</a:t>
            </a:r>
            <a:endParaRPr lang="fr-FR" sz="3600" b="1" i="1" dirty="0">
              <a:solidFill>
                <a:srgbClr val="009999"/>
              </a:solidFill>
              <a:latin typeface="Times New Roman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1472" y="1357298"/>
            <a:ext cx="8229600" cy="4857808"/>
          </a:xfrm>
        </p:spPr>
        <p:txBody>
          <a:bodyPr/>
          <a:lstStyle/>
          <a:p>
            <a:pPr marL="0" indent="0" algn="ctr">
              <a:buNone/>
            </a:pPr>
            <a:r>
              <a:rPr lang="fr-FR" sz="2800" b="1" i="1" dirty="0" smtClean="0">
                <a:solidFill>
                  <a:srgbClr val="0070C0"/>
                </a:solidFill>
                <a:latin typeface="Times New Roman" pitchFamily="18" charset="0"/>
              </a:rPr>
              <a:t>Malgré une communication réussie de la Ville de Grenoble et le dispositif mis en place à Saint-Roch, entre stands de professionnels, visites, exposition, investissement des bénévoles de notre association et du personnel municipal, la participation de l’Office du Tourisme, la fréquentation reste médiocre.</a:t>
            </a:r>
          </a:p>
          <a:p>
            <a:pPr marL="0" indent="0" algn="ctr">
              <a:buNone/>
            </a:pPr>
            <a:r>
              <a:rPr lang="fr-FR" sz="2800" b="1" i="1" dirty="0" smtClean="0">
                <a:solidFill>
                  <a:srgbClr val="0070C0"/>
                </a:solidFill>
                <a:latin typeface="Times New Roman" pitchFamily="18" charset="0"/>
              </a:rPr>
              <a:t>Mais tous les partenaires pensent qu’il faut persévérer et maintenir cette manifestation qui n’a pas encore assez de notoriété auprès du grand public :</a:t>
            </a:r>
          </a:p>
          <a:p>
            <a:pPr marL="0" indent="0" algn="ctr">
              <a:buNone/>
            </a:pPr>
            <a:r>
              <a:rPr lang="fr-FR" sz="2800" b="1" i="1" dirty="0" smtClean="0">
                <a:solidFill>
                  <a:srgbClr val="0070C0"/>
                </a:solidFill>
                <a:latin typeface="Times New Roman" pitchFamily="18" charset="0"/>
              </a:rPr>
              <a:t>de nouvelles idées, plus attractives, doivent émerger pour 2018 et les années à venir …</a:t>
            </a:r>
          </a:p>
          <a:p>
            <a:pPr marL="0" indent="0" algn="ctr">
              <a:buNone/>
            </a:pPr>
            <a:endParaRPr lang="fr-FR" b="1" i="1" dirty="0">
              <a:solidFill>
                <a:srgbClr val="0070C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Marie-Claire\Documents\DOCUMENTS MCR\ASSOCIATIONS\0-SAINT_ROCH\2017_année 2017\Evènements 2017_Photos\09-16-17_09-JPE2017\DSC00077.JPG"/>
          <p:cNvPicPr>
            <a:picLocks noChangeAspect="1" noChangeArrowheads="1"/>
          </p:cNvPicPr>
          <p:nvPr/>
        </p:nvPicPr>
        <p:blipFill>
          <a:blip r:embed="rId2" cstate="print"/>
          <a:srcRect l="18942" r="11967" b="7382"/>
          <a:stretch>
            <a:fillRect/>
          </a:stretch>
        </p:blipFill>
        <p:spPr bwMode="auto">
          <a:xfrm>
            <a:off x="285720" y="4169328"/>
            <a:ext cx="3565698" cy="2688672"/>
          </a:xfrm>
          <a:prstGeom prst="round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71542"/>
          </a:xfrm>
        </p:spPr>
        <p:txBody>
          <a:bodyPr/>
          <a:lstStyle/>
          <a:p>
            <a:pPr algn="r"/>
            <a:r>
              <a:rPr lang="fr-FR" sz="4000" b="1" i="1" dirty="0" smtClean="0">
                <a:solidFill>
                  <a:srgbClr val="008080"/>
                </a:solidFill>
                <a:latin typeface="Times New Roman" pitchFamily="18" charset="0"/>
              </a:rPr>
              <a:t>Les journées du Patrimoine     </a:t>
            </a:r>
            <a:br>
              <a:rPr lang="fr-FR" sz="4000" b="1" i="1" dirty="0" smtClean="0">
                <a:solidFill>
                  <a:srgbClr val="008080"/>
                </a:solidFill>
                <a:latin typeface="Times New Roman" pitchFamily="18" charset="0"/>
              </a:rPr>
            </a:br>
            <a:r>
              <a:rPr lang="fr-FR" sz="2400" b="1" i="1" dirty="0" smtClean="0">
                <a:solidFill>
                  <a:srgbClr val="008080"/>
                </a:solidFill>
                <a:latin typeface="Times New Roman" pitchFamily="18" charset="0"/>
              </a:rPr>
              <a:t>17 &amp; 19 septembre</a:t>
            </a:r>
            <a:endParaRPr lang="fr-FR" sz="2400" b="1" i="1" dirty="0">
              <a:solidFill>
                <a:srgbClr val="008080"/>
              </a:solidFill>
              <a:latin typeface="Times New Roman" pitchFamily="18" charset="0"/>
            </a:endParaRPr>
          </a:p>
        </p:txBody>
      </p:sp>
      <p:pic>
        <p:nvPicPr>
          <p:cNvPr id="38913" name="Picture 1" descr="C:\Users\Marie-Claire\Documents\DOCUMENTS MCR\ASSOCIATIONS\0-SAINT_ROCH\2017_année 2017\Evènements 2017_Photos\09-16-17_09-JPE2017\DSC00073 - Copie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13834"/>
          <a:stretch>
            <a:fillRect/>
          </a:stretch>
        </p:blipFill>
        <p:spPr bwMode="auto">
          <a:xfrm>
            <a:off x="0" y="785794"/>
            <a:ext cx="6357982" cy="3263151"/>
          </a:xfrm>
          <a:prstGeom prst="roundRect">
            <a:avLst/>
          </a:prstGeom>
          <a:noFill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982" y="4214818"/>
            <a:ext cx="3571108" cy="264318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6357950" y="1142984"/>
            <a:ext cx="25717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70C0"/>
                </a:solidFill>
              </a:rPr>
              <a:t>Fréquentation très satisfaisante sur les deux jours.</a:t>
            </a:r>
          </a:p>
          <a:p>
            <a:pPr algn="ctr"/>
            <a:r>
              <a:rPr lang="fr-FR" b="1" dirty="0" smtClean="0">
                <a:solidFill>
                  <a:srgbClr val="0070C0"/>
                </a:solidFill>
              </a:rPr>
              <a:t>Succès des circuits-découverte autour de la chapelle pour un public venant pour une première visite à Saint-Roch.</a:t>
            </a:r>
            <a:endParaRPr lang="fr-FR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928694"/>
          </a:xfrm>
        </p:spPr>
        <p:txBody>
          <a:bodyPr/>
          <a:lstStyle/>
          <a:p>
            <a:r>
              <a:rPr lang="fr-FR" sz="2800" b="1" i="1" dirty="0" smtClean="0">
                <a:solidFill>
                  <a:srgbClr val="008080"/>
                </a:solidFill>
                <a:latin typeface="Times New Roman" pitchFamily="18" charset="0"/>
              </a:rPr>
              <a:t>Une nouvelle visite : Le ciment et les cimentiers à Saint-Roch dans le cadre des « 200 ans du béton à Grenoble »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142984"/>
            <a:ext cx="9144000" cy="4525963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fr-FR" sz="1400" b="1" kern="1200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Sollicités par les organisateurs de cet événement, nous avons entrepris de faire des recherches </a:t>
            </a:r>
            <a:br>
              <a:rPr lang="fr-FR" sz="1400" b="1" kern="1200" dirty="0" smtClean="0">
                <a:solidFill>
                  <a:srgbClr val="0070C0"/>
                </a:solidFill>
                <a:latin typeface="Arial" charset="0"/>
                <a:cs typeface="Arial" charset="0"/>
              </a:rPr>
            </a:br>
            <a:r>
              <a:rPr lang="fr-FR" sz="1400" b="1" kern="1200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et de mettre au point un circuit sur ce thème</a:t>
            </a:r>
            <a:r>
              <a:rPr lang="fr-FR" sz="1400" dirty="0" smtClean="0"/>
              <a:t>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1400" b="1" kern="1200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Une visite de reconnaissance a été organisée le 21/04/17 avec Cédric Avenier, Patrice Guinard-Brun, Michel Pech, Monique Bonvallet et Marie-Claire Rivoire afin d’étudier la faisabilité d’un tel circuit.</a:t>
            </a:r>
          </a:p>
          <a:p>
            <a:pPr marL="0" indent="0" algn="ctr">
              <a:spcBef>
                <a:spcPts val="0"/>
              </a:spcBef>
              <a:buNone/>
            </a:pPr>
            <a:endParaRPr lang="fr-FR" sz="1800" b="1" kern="1200" dirty="0" smtClean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pic>
        <p:nvPicPr>
          <p:cNvPr id="89090" name="Picture 2" descr="C:\Users\Marie-Claire\Documents\DOCUMENTS MCR\ASSOCIATIONS\0-SAINT_ROCH\2017_année 2017\Evènements 2017_Photos\04-21-17_visite_prépa ciment\2017.04.21 Prépa visite cimentiers (1).JPG"/>
          <p:cNvPicPr>
            <a:picLocks noChangeAspect="1" noChangeArrowheads="1"/>
          </p:cNvPicPr>
          <p:nvPr/>
        </p:nvPicPr>
        <p:blipFill>
          <a:blip r:embed="rId2" cstate="print"/>
          <a:srcRect l="6615" r="2985"/>
          <a:stretch>
            <a:fillRect/>
          </a:stretch>
        </p:blipFill>
        <p:spPr bwMode="auto">
          <a:xfrm>
            <a:off x="142844" y="2214554"/>
            <a:ext cx="2928958" cy="2160000"/>
          </a:xfrm>
          <a:prstGeom prst="rect">
            <a:avLst/>
          </a:prstGeom>
          <a:noFill/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214554"/>
            <a:ext cx="3244788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2214554"/>
            <a:ext cx="2192572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429132"/>
            <a:ext cx="2895491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909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4429132"/>
            <a:ext cx="325487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9095" name="Picture 7" descr="C:\Users\Marie-Claire\Documents\DOCUMENTS MCR\ASSOCIATIONS\0-SAINT_ROCH\2017_année 2017\Evènements 2017_Photos\04-21-17_visite_prépa ciment\DSC09859.JPG"/>
          <p:cNvPicPr>
            <a:picLocks noChangeAspect="1" noChangeArrowheads="1"/>
          </p:cNvPicPr>
          <p:nvPr/>
        </p:nvPicPr>
        <p:blipFill>
          <a:blip r:embed="rId7" cstate="print"/>
          <a:srcRect l="12402" r="10703"/>
          <a:stretch>
            <a:fillRect/>
          </a:stretch>
        </p:blipFill>
        <p:spPr bwMode="auto">
          <a:xfrm>
            <a:off x="6572264" y="4429132"/>
            <a:ext cx="2214578" cy="21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714356"/>
            <a:ext cx="3643338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642918"/>
            <a:ext cx="2071702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1785918" y="214290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La visite annoncée dans le programme officiel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3857652" cy="1714512"/>
          </a:xfrm>
        </p:spPr>
        <p:txBody>
          <a:bodyPr/>
          <a:lstStyle/>
          <a:p>
            <a:r>
              <a:rPr lang="fr-FR" sz="2400" b="1" kern="1200" dirty="0" smtClean="0">
                <a:solidFill>
                  <a:srgbClr val="0070C0"/>
                </a:solidFill>
                <a:latin typeface="Arial" charset="0"/>
                <a:ea typeface="+mn-ea"/>
                <a:cs typeface="Arial" charset="0"/>
              </a:rPr>
              <a:t>Une dernière visite-test, </a:t>
            </a:r>
            <a:br>
              <a:rPr lang="fr-FR" sz="2400" b="1" kern="1200" dirty="0" smtClean="0">
                <a:solidFill>
                  <a:srgbClr val="0070C0"/>
                </a:solidFill>
                <a:latin typeface="Arial" charset="0"/>
                <a:ea typeface="+mn-ea"/>
                <a:cs typeface="Arial" charset="0"/>
              </a:rPr>
            </a:br>
            <a:r>
              <a:rPr lang="fr-FR" sz="2400" b="1" kern="1200" dirty="0" smtClean="0">
                <a:solidFill>
                  <a:srgbClr val="0070C0"/>
                </a:solidFill>
                <a:latin typeface="Arial" charset="0"/>
                <a:ea typeface="+mn-ea"/>
                <a:cs typeface="Arial" charset="0"/>
              </a:rPr>
              <a:t>5 jours avant la </a:t>
            </a:r>
            <a:br>
              <a:rPr lang="fr-FR" sz="2400" b="1" kern="1200" dirty="0" smtClean="0">
                <a:solidFill>
                  <a:srgbClr val="0070C0"/>
                </a:solidFill>
                <a:latin typeface="Arial" charset="0"/>
                <a:ea typeface="+mn-ea"/>
                <a:cs typeface="Arial" charset="0"/>
              </a:rPr>
            </a:br>
            <a:r>
              <a:rPr lang="fr-FR" sz="2400" b="1" kern="1200" dirty="0" smtClean="0">
                <a:solidFill>
                  <a:srgbClr val="0070C0"/>
                </a:solidFill>
                <a:latin typeface="Arial" charset="0"/>
                <a:ea typeface="+mn-ea"/>
                <a:cs typeface="Arial" charset="0"/>
              </a:rPr>
              <a:t>«grande première»</a:t>
            </a:r>
            <a:r>
              <a:rPr lang="fr-FR" sz="2800" b="1" kern="1200" dirty="0" smtClean="0">
                <a:solidFill>
                  <a:srgbClr val="0070C0"/>
                </a:solidFill>
                <a:latin typeface="Arial" charset="0"/>
                <a:ea typeface="+mn-ea"/>
                <a:cs typeface="Arial" charset="0"/>
              </a:rPr>
              <a:t>.</a:t>
            </a:r>
          </a:p>
        </p:txBody>
      </p:sp>
      <p:pic>
        <p:nvPicPr>
          <p:cNvPr id="4" name="Espace réservé du contenu 3" descr="C:\Users\Marie-Claire\Documents\DOCUMENTS MCR\ASSOCIATIONS\0-SAINT_ROCH\2017_année 2017\Evènements 2017_Photos\11_22-17_visite ciment\visite test_17-11-17 (4).JPG"/>
          <p:cNvPicPr>
            <a:picLocks noGrp="1"/>
          </p:cNvPicPr>
          <p:nvPr>
            <p:ph idx="1"/>
          </p:nvPr>
        </p:nvPicPr>
        <p:blipFill>
          <a:blip r:embed="rId2" cstate="print"/>
          <a:srcRect t="15265" r="14834" b="9932"/>
          <a:stretch>
            <a:fillRect/>
          </a:stretch>
        </p:blipFill>
        <p:spPr bwMode="auto">
          <a:xfrm>
            <a:off x="4572000" y="0"/>
            <a:ext cx="4572000" cy="314324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 descr="C:\Users\Marie-Claire\Documents\DOCUMENTS MCR\ASSOCIATIONS\0-SAINT_ROCH\2017_année 2017\Evènements 2017_Photos\11_22-17_visite ciment\visite test_17-11-17 (6).JPG"/>
          <p:cNvPicPr/>
          <p:nvPr/>
        </p:nvPicPr>
        <p:blipFill>
          <a:blip r:embed="rId3" cstate="print"/>
          <a:srcRect t="9513"/>
          <a:stretch>
            <a:fillRect/>
          </a:stretch>
        </p:blipFill>
        <p:spPr bwMode="auto">
          <a:xfrm>
            <a:off x="0" y="2500306"/>
            <a:ext cx="4429156" cy="3357586"/>
          </a:xfrm>
          <a:prstGeom prst="flowChartDocumen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C:\Users\Marie-Claire\Documents\DOCUMENTS MCR\ASSOCIATIONS\0-SAINT_ROCH\2017_année 2017\Evènements 2017_Photos\11_22-17_visite ciment\visite test_17-11-17 (9).JPG"/>
          <p:cNvPicPr/>
          <p:nvPr/>
        </p:nvPicPr>
        <p:blipFill>
          <a:blip r:embed="rId4" cstate="print"/>
          <a:srcRect l="3364" t="10841" r="18804" b="2434"/>
          <a:stretch>
            <a:fillRect/>
          </a:stretch>
        </p:blipFill>
        <p:spPr bwMode="auto">
          <a:xfrm>
            <a:off x="4786314" y="3357562"/>
            <a:ext cx="3727955" cy="330231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85727"/>
            <a:ext cx="6786610" cy="626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6257940" cy="1143000"/>
          </a:xfrm>
        </p:spPr>
        <p:txBody>
          <a:bodyPr/>
          <a:lstStyle/>
          <a:p>
            <a:r>
              <a:rPr lang="fr-FR" sz="3000" b="1" kern="1200" dirty="0" smtClean="0">
                <a:solidFill>
                  <a:srgbClr val="0070C0"/>
                </a:solidFill>
                <a:latin typeface="Arial" charset="0"/>
                <a:ea typeface="+mn-ea"/>
                <a:cs typeface="Arial" charset="0"/>
              </a:rPr>
              <a:t>Le 22 novembre : une visite qui </a:t>
            </a:r>
            <a:br>
              <a:rPr lang="fr-FR" sz="3000" b="1" kern="1200" dirty="0" smtClean="0">
                <a:solidFill>
                  <a:srgbClr val="0070C0"/>
                </a:solidFill>
                <a:latin typeface="Arial" charset="0"/>
                <a:ea typeface="+mn-ea"/>
                <a:cs typeface="Arial" charset="0"/>
              </a:rPr>
            </a:br>
            <a:r>
              <a:rPr lang="fr-FR" sz="3000" b="1" kern="1200" dirty="0" smtClean="0">
                <a:solidFill>
                  <a:srgbClr val="0070C0"/>
                </a:solidFill>
                <a:latin typeface="Arial" charset="0"/>
                <a:ea typeface="+mn-ea"/>
                <a:cs typeface="Arial" charset="0"/>
              </a:rPr>
              <a:t>passionne un public averti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098" name="Picture 2" descr="C:\Users\Marie-Claire\Documents\DOCUMENTS MCR\ASSOCIATIONS\0-SAINT_ROCH\2017_année 2017\Evènements 2017_Photos\11_22-17_visite ciment\visite_22-_11_17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71612"/>
            <a:ext cx="8266940" cy="4797828"/>
          </a:xfrm>
          <a:prstGeom prst="rect">
            <a:avLst/>
          </a:prstGeom>
          <a:noFill/>
        </p:spPr>
      </p:pic>
      <p:pic>
        <p:nvPicPr>
          <p:cNvPr id="5" name="Image 4" descr="C:\Users\Marie-Claire\AppData\Local\Microsoft\Windows\INetCache\Content.Word\visite_22-_11_17 (10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214290"/>
            <a:ext cx="2286017" cy="278608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596" y="1142984"/>
            <a:ext cx="8229600" cy="4525963"/>
          </a:xfrm>
        </p:spPr>
        <p:txBody>
          <a:bodyPr/>
          <a:lstStyle/>
          <a:p>
            <a:endParaRPr lang="fr-FR" dirty="0" smtClean="0"/>
          </a:p>
          <a:p>
            <a:pPr algn="ctr">
              <a:buNone/>
            </a:pPr>
            <a:r>
              <a:rPr lang="fr-FR" sz="7200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+mj-cs"/>
              </a:rPr>
              <a:t>Une cérémonie commémorative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0" y="163860"/>
            <a:ext cx="9144000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188913"/>
            <a:r>
              <a:rPr lang="fr-FR" sz="2800" b="1" i="1" dirty="0" smtClean="0">
                <a:solidFill>
                  <a:srgbClr val="0070C0"/>
                </a:solidFill>
              </a:rPr>
              <a:t>2017, année de transition</a:t>
            </a:r>
          </a:p>
          <a:p>
            <a:pPr marL="363538" indent="-188913"/>
            <a:r>
              <a:rPr lang="fr-FR" sz="2800" b="1" i="1" dirty="0" smtClean="0">
                <a:solidFill>
                  <a:srgbClr val="0070C0"/>
                </a:solidFill>
              </a:rPr>
              <a:t>et de réflexion pour de nouvelles orientations</a:t>
            </a:r>
          </a:p>
          <a:p>
            <a:pPr marL="363538" indent="-188913"/>
            <a:endParaRPr lang="fr-FR" sz="1600" b="1" i="1" dirty="0" smtClean="0">
              <a:solidFill>
                <a:srgbClr val="C00000"/>
              </a:solidFill>
            </a:endParaRPr>
          </a:p>
          <a:p>
            <a:pPr marL="363538" indent="-188913"/>
            <a:r>
              <a:rPr lang="fr-FR" sz="2400" b="1" dirty="0" smtClean="0">
                <a:solidFill>
                  <a:srgbClr val="006600"/>
                </a:solidFill>
              </a:rPr>
              <a:t>Points positifs</a:t>
            </a:r>
          </a:p>
          <a:p>
            <a:pPr marL="363538" indent="-188913">
              <a:buFont typeface="Arial" pitchFamily="34" charset="0"/>
              <a:buChar char="•"/>
            </a:pPr>
            <a:r>
              <a:rPr lang="fr-FR" sz="2000" dirty="0" smtClean="0"/>
              <a:t>Association de plus en plus sollicitée dans le domaine du patrimoine funéraire.</a:t>
            </a:r>
          </a:p>
          <a:p>
            <a:pPr marL="363538" indent="-188913">
              <a:spcBef>
                <a:spcPts val="600"/>
              </a:spcBef>
              <a:buFont typeface="Arial" pitchFamily="34" charset="0"/>
              <a:buChar char="•"/>
            </a:pPr>
            <a:r>
              <a:rPr lang="fr-FR" sz="2000" dirty="0" smtClean="0"/>
              <a:t>Interlocutrice privilégiée de la Mairie en ce qui concerne le cimetière </a:t>
            </a:r>
            <a:br>
              <a:rPr lang="fr-FR" sz="2000" dirty="0" smtClean="0"/>
            </a:br>
            <a:r>
              <a:rPr lang="fr-FR" sz="2000" dirty="0" smtClean="0"/>
              <a:t>Saint-Roch.</a:t>
            </a:r>
          </a:p>
          <a:p>
            <a:pPr marL="363538" indent="-188913">
              <a:spcBef>
                <a:spcPts val="600"/>
              </a:spcBef>
              <a:buFont typeface="Arial" pitchFamily="34" charset="0"/>
              <a:buChar char="•"/>
            </a:pPr>
            <a:r>
              <a:rPr lang="fr-FR" sz="2000" dirty="0" smtClean="0"/>
              <a:t>Collaboration active avec la Direction des cimetières.</a:t>
            </a:r>
          </a:p>
          <a:p>
            <a:pPr marL="363538" indent="-188913">
              <a:spcBef>
                <a:spcPts val="600"/>
              </a:spcBef>
              <a:buFont typeface="Arial" pitchFamily="34" charset="0"/>
              <a:buChar char="•"/>
            </a:pPr>
            <a:r>
              <a:rPr lang="fr-FR" sz="2000" dirty="0" smtClean="0"/>
              <a:t>Notoriété acquise auprès du public.</a:t>
            </a:r>
          </a:p>
          <a:p>
            <a:pPr marL="363538" indent="-188913">
              <a:spcBef>
                <a:spcPts val="600"/>
              </a:spcBef>
              <a:buFont typeface="Arial" pitchFamily="34" charset="0"/>
              <a:buChar char="•"/>
            </a:pPr>
            <a:r>
              <a:rPr lang="fr-FR" sz="2000" dirty="0" smtClean="0"/>
              <a:t>Dynamisme et motivation de l’équipe de bénévoles.</a:t>
            </a:r>
          </a:p>
          <a:p>
            <a:pPr marL="363538" indent="-188913"/>
            <a:endParaRPr lang="fr-FR" sz="2000" dirty="0" smtClean="0"/>
          </a:p>
          <a:p>
            <a:pPr marL="363538" indent="-188913"/>
            <a:r>
              <a:rPr lang="fr-FR" sz="2400" b="1" dirty="0" smtClean="0">
                <a:solidFill>
                  <a:srgbClr val="C00000"/>
                </a:solidFill>
              </a:rPr>
              <a:t>Points critiques</a:t>
            </a:r>
          </a:p>
          <a:p>
            <a:pPr marL="363538" indent="-188913">
              <a:spcBef>
                <a:spcPts val="600"/>
              </a:spcBef>
              <a:buFont typeface="Arial" pitchFamily="34" charset="0"/>
              <a:buChar char="•"/>
            </a:pPr>
            <a:r>
              <a:rPr lang="fr-FR" sz="2000" dirty="0" smtClean="0"/>
              <a:t>Comment pallier au manque de renouvellement de membres actifs ?</a:t>
            </a:r>
          </a:p>
          <a:p>
            <a:pPr marL="363538" indent="-188913">
              <a:spcBef>
                <a:spcPts val="600"/>
              </a:spcBef>
              <a:buFont typeface="Arial" pitchFamily="34" charset="0"/>
              <a:buChar char="•"/>
            </a:pPr>
            <a:r>
              <a:rPr lang="fr-FR" sz="2000" dirty="0" smtClean="0"/>
              <a:t>Essoufflement sur les visites thématiques existant depuis plusieurs années.</a:t>
            </a:r>
          </a:p>
          <a:p>
            <a:pPr marL="363538" indent="-188913">
              <a:spcBef>
                <a:spcPts val="600"/>
              </a:spcBef>
              <a:buFont typeface="Arial" pitchFamily="34" charset="0"/>
              <a:buChar char="•"/>
            </a:pPr>
            <a:r>
              <a:rPr lang="fr-FR" sz="2000" dirty="0" smtClean="0"/>
              <a:t>Difficulté de proposer de nouveaux thèmes de visites et un programme de visites régulier sur le long terme.</a:t>
            </a:r>
          </a:p>
          <a:p>
            <a:pPr marL="363538" indent="-188913">
              <a:spcBef>
                <a:spcPts val="600"/>
              </a:spcBef>
              <a:buFont typeface="Arial" pitchFamily="34" charset="0"/>
              <a:buChar char="•"/>
            </a:pPr>
            <a:r>
              <a:rPr lang="fr-FR" sz="2000" dirty="0" smtClean="0"/>
              <a:t>Fin de notre collaboration avec M. Pierre Blanc.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fr-FR" sz="3600" b="1" i="1" dirty="0" smtClean="0">
                <a:solidFill>
                  <a:srgbClr val="009999"/>
                </a:solidFill>
                <a:latin typeface="Times New Roman" pitchFamily="18" charset="0"/>
              </a:rPr>
              <a:t>Un hommage à Isaure Luzet </a:t>
            </a:r>
            <a:br>
              <a:rPr lang="fr-FR" sz="3600" b="1" i="1" dirty="0" smtClean="0">
                <a:solidFill>
                  <a:srgbClr val="009999"/>
                </a:solidFill>
                <a:latin typeface="Times New Roman" pitchFamily="18" charset="0"/>
              </a:rPr>
            </a:br>
            <a:r>
              <a:rPr lang="fr-FR" sz="3600" b="1" i="1" dirty="0" smtClean="0">
                <a:solidFill>
                  <a:srgbClr val="009999"/>
                </a:solidFill>
                <a:latin typeface="Times New Roman" pitchFamily="18" charset="0"/>
              </a:rPr>
              <a:t>devant sa tombe restaurée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2133" b="5085"/>
          <a:stretch>
            <a:fillRect/>
          </a:stretch>
        </p:blipFill>
        <p:spPr bwMode="auto">
          <a:xfrm>
            <a:off x="0" y="1285860"/>
            <a:ext cx="9144000" cy="4452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C:\Users\Marie-Claire\Documents\DOCUMENTS MCR\ASSOCIATIONS\0-SAINT_ROCH\2017_année 2017\Evènements 2017_Photos\05_23_17_Cérémonie Isaure Luzet\2017.05.23 075.JPG"/>
          <p:cNvPicPr>
            <a:picLocks noGrp="1"/>
          </p:cNvPicPr>
          <p:nvPr>
            <p:ph idx="1"/>
          </p:nvPr>
        </p:nvPicPr>
        <p:blipFill>
          <a:blip r:embed="rId2" cstate="print"/>
          <a:srcRect t="14286" b="4737"/>
          <a:stretch>
            <a:fillRect/>
          </a:stretch>
        </p:blipFill>
        <p:spPr bwMode="auto">
          <a:xfrm>
            <a:off x="428596" y="1857364"/>
            <a:ext cx="8286808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re 6"/>
          <p:cNvSpPr txBox="1">
            <a:spLocks noGrp="1"/>
          </p:cNvSpPr>
          <p:nvPr>
            <p:ph type="title"/>
          </p:nvPr>
        </p:nvSpPr>
        <p:spPr>
          <a:xfrm>
            <a:off x="214282" y="274638"/>
            <a:ext cx="8715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70C0"/>
                </a:solidFill>
              </a:rPr>
              <a:t>La cérémonie a été organisée, à la demande de notre association, par le service du protocole de la Mairie. </a:t>
            </a:r>
            <a:br>
              <a:rPr lang="fr-FR" sz="2400" b="1" dirty="0" smtClean="0">
                <a:solidFill>
                  <a:srgbClr val="0070C0"/>
                </a:solidFill>
              </a:rPr>
            </a:br>
            <a:r>
              <a:rPr lang="fr-FR" sz="2400" b="1" dirty="0" smtClean="0">
                <a:solidFill>
                  <a:srgbClr val="0070C0"/>
                </a:solidFill>
              </a:rPr>
              <a:t>De nombreux élus et personnalités étaient présents </a:t>
            </a:r>
            <a:br>
              <a:rPr lang="fr-FR" sz="2400" b="1" dirty="0" smtClean="0">
                <a:solidFill>
                  <a:srgbClr val="0070C0"/>
                </a:solidFill>
              </a:rPr>
            </a:br>
            <a:r>
              <a:rPr lang="fr-FR" sz="2400" b="1" dirty="0" smtClean="0">
                <a:solidFill>
                  <a:srgbClr val="0070C0"/>
                </a:solidFill>
              </a:rPr>
              <a:t>ce matin du 23 mai 2017 </a:t>
            </a:r>
            <a:endParaRPr lang="fr-FR" sz="24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4282" y="500042"/>
            <a:ext cx="8643998" cy="1571636"/>
          </a:xfrm>
        </p:spPr>
        <p:txBody>
          <a:bodyPr/>
          <a:lstStyle/>
          <a:p>
            <a:pPr lvl="0"/>
            <a:r>
              <a:rPr lang="fr-FR" sz="2400" b="1" dirty="0" smtClean="0">
                <a:solidFill>
                  <a:srgbClr val="0070C0"/>
                </a:solidFill>
                <a:latin typeface="Times New Roman" pitchFamily="18" charset="0"/>
              </a:rPr>
              <a:t>Marie-Odile Tourmen fait un remarquable discours plein de lyrisme et de conviction sur le parcours d’Isaure Luzet,  résistante, Juste parmi les Nations et une des premières femmes pharmaciennes.</a:t>
            </a:r>
            <a:r>
              <a:rPr lang="fr-FR" sz="2400" b="1" i="1" dirty="0" smtClean="0">
                <a:solidFill>
                  <a:srgbClr val="0070C0"/>
                </a:solidFill>
                <a:latin typeface="Times New Roman" pitchFamily="18" charset="0"/>
              </a:rPr>
              <a:t/>
            </a:r>
            <a:br>
              <a:rPr lang="fr-FR" sz="2400" b="1" i="1" dirty="0" smtClean="0">
                <a:solidFill>
                  <a:srgbClr val="0070C0"/>
                </a:solidFill>
                <a:latin typeface="Times New Roman" pitchFamily="18" charset="0"/>
              </a:rPr>
            </a:br>
            <a:endParaRPr lang="fr-FR" sz="2400" b="1" dirty="0" smtClean="0">
              <a:solidFill>
                <a:srgbClr val="0070C0"/>
              </a:solidFill>
            </a:endParaRPr>
          </a:p>
        </p:txBody>
      </p:sp>
      <p:pic>
        <p:nvPicPr>
          <p:cNvPr id="4" name="Espace réservé du contenu 3" descr="C:\Users\Marie-Claire\AppData\Local\Microsoft\Windows\INetCache\Content.Word\2017.05.23 14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2285992"/>
            <a:ext cx="278605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5"/>
          <p:cNvSpPr txBox="1">
            <a:spLocks/>
          </p:cNvSpPr>
          <p:nvPr/>
        </p:nvSpPr>
        <p:spPr bwMode="auto">
          <a:xfrm>
            <a:off x="357158" y="2000240"/>
            <a:ext cx="492922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1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  <p:pic>
        <p:nvPicPr>
          <p:cNvPr id="6" name="Image 5" descr="C:\Users\Marie-Claire\Documents\DOCUMENTS MCR\ASSOCIATIONS\0-SAINT_ROCH\2017_année 2017\Evènements 2017_Photos\05_23_17_Cérémonie Isaure Luzet\2017.05.23 1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285992"/>
            <a:ext cx="5786478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:\Users\Marie-Claire\Documents\DOCUMENTS MCR\ASSOCIATIONS\0-SAINT_ROCH\2017_année 2017\Evènements 2017_Photos\05_23_17_Cérémonie Isaure Luzet\2017.05.23 116.JPG"/>
          <p:cNvPicPr>
            <a:picLocks noGrp="1"/>
          </p:cNvPicPr>
          <p:nvPr>
            <p:ph idx="1"/>
          </p:nvPr>
        </p:nvPicPr>
        <p:blipFill>
          <a:blip r:embed="rId2" cstate="print"/>
          <a:srcRect l="10989" t="9329" b="4945"/>
          <a:stretch>
            <a:fillRect/>
          </a:stretch>
        </p:blipFill>
        <p:spPr bwMode="auto">
          <a:xfrm>
            <a:off x="785786" y="428604"/>
            <a:ext cx="7858180" cy="482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857224" y="5214950"/>
            <a:ext cx="7786742" cy="1357322"/>
          </a:xfrm>
        </p:spPr>
        <p:txBody>
          <a:bodyPr/>
          <a:lstStyle/>
          <a:p>
            <a:r>
              <a:rPr lang="fr-FR" sz="2000" b="1" dirty="0" smtClean="0">
                <a:solidFill>
                  <a:srgbClr val="0070C0"/>
                </a:solidFill>
                <a:latin typeface="Times New Roman" pitchFamily="18" charset="0"/>
              </a:rPr>
              <a:t>Mao Tourmen, entourée de la directrice du Collège de </a:t>
            </a:r>
            <a:br>
              <a:rPr lang="fr-FR" sz="2000" b="1" dirty="0" smtClean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fr-FR" sz="2000" b="1" dirty="0" smtClean="0">
                <a:solidFill>
                  <a:srgbClr val="0070C0"/>
                </a:solidFill>
                <a:latin typeface="Times New Roman" pitchFamily="18" charset="0"/>
              </a:rPr>
              <a:t>Notre-Dame de Sion et de deux jeunes collégiens, rappelle le rôle important qu’a joué cet établissement scolaire dans la résistance et le sauvetage de Juifs pendant la guerre.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720" y="2214554"/>
            <a:ext cx="84296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eaLnBrk="0" hangingPunct="0">
              <a:spcBef>
                <a:spcPct val="20000"/>
              </a:spcBef>
              <a:defRPr/>
            </a:pPr>
            <a:r>
              <a:rPr lang="fr-FR" sz="6000" b="1" kern="0" dirty="0" smtClean="0">
                <a:solidFill>
                  <a:srgbClr val="0070C0"/>
                </a:solidFill>
                <a:latin typeface="Times New Roman" pitchFamily="18" charset="0"/>
              </a:rPr>
              <a:t>Le Salon du Livre Alpin</a:t>
            </a:r>
          </a:p>
          <a:p>
            <a:pPr marL="342900" lvl="0" indent="-342900" algn="ctr" eaLnBrk="0" hangingPunct="0">
              <a:spcBef>
                <a:spcPct val="20000"/>
              </a:spcBef>
              <a:defRPr/>
            </a:pPr>
            <a:r>
              <a:rPr lang="fr-FR" sz="6000" b="1" kern="0" dirty="0" smtClean="0">
                <a:solidFill>
                  <a:srgbClr val="0070C0"/>
                </a:solidFill>
                <a:latin typeface="Times New Roman" pitchFamily="18" charset="0"/>
              </a:rPr>
              <a:t>10-12-13 novembre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ie-Claire\Documents\DOCUMENTS MCR\ASSOCIATIONS\0-SAINT_ROCH\2017_année 2017\Evènements 2017_Photos\11_9_17_Salon_Livre_Alpin\2017.11.11 1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770"/>
          <a:stretch>
            <a:fillRect/>
          </a:stretch>
        </p:blipFill>
        <p:spPr bwMode="auto">
          <a:xfrm>
            <a:off x="428596" y="214290"/>
            <a:ext cx="3690863" cy="2928958"/>
          </a:xfrm>
          <a:prstGeom prst="roundRect">
            <a:avLst/>
          </a:prstGeom>
          <a:noFill/>
        </p:spPr>
      </p:pic>
      <p:pic>
        <p:nvPicPr>
          <p:cNvPr id="1027" name="Picture 3" descr="C:\Users\Marie-Claire\Documents\DOCUMENTS MCR\ASSOCIATIONS\0-SAINT_ROCH\2017_année 2017\Evènements 2017_Photos\11_9_17_Salon_Livre_Alpin\2017.11.12 014.JPG"/>
          <p:cNvPicPr>
            <a:picLocks noChangeAspect="1" noChangeArrowheads="1"/>
          </p:cNvPicPr>
          <p:nvPr/>
        </p:nvPicPr>
        <p:blipFill>
          <a:blip r:embed="rId3" cstate="print"/>
          <a:srcRect l="10582" t="4629" r="15333" b="8058"/>
          <a:stretch>
            <a:fillRect/>
          </a:stretch>
        </p:blipFill>
        <p:spPr bwMode="auto">
          <a:xfrm>
            <a:off x="227270" y="3643314"/>
            <a:ext cx="3818716" cy="3000396"/>
          </a:xfrm>
          <a:prstGeom prst="flowChartAlternateProcess">
            <a:avLst/>
          </a:prstGeom>
          <a:noFill/>
        </p:spPr>
      </p:pic>
      <p:pic>
        <p:nvPicPr>
          <p:cNvPr id="1028" name="Picture 4" descr="C:\Users\Marie-Claire\Documents\DOCUMENTS MCR\ASSOCIATIONS\0-SAINT_ROCH\2017_année 2017\Evènements 2017_Photos\11_9_17_Salon_Livre_Alpin\2017.11.12 122.JPG"/>
          <p:cNvPicPr>
            <a:picLocks noChangeAspect="1" noChangeArrowheads="1"/>
          </p:cNvPicPr>
          <p:nvPr/>
        </p:nvPicPr>
        <p:blipFill>
          <a:blip r:embed="rId4" cstate="print"/>
          <a:srcRect l="3968" t="8598" r="19302" b="6687"/>
          <a:stretch>
            <a:fillRect/>
          </a:stretch>
        </p:blipFill>
        <p:spPr bwMode="auto">
          <a:xfrm>
            <a:off x="5046887" y="0"/>
            <a:ext cx="3498975" cy="2643182"/>
          </a:xfrm>
          <a:prstGeom prst="ellipse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4143372" y="2790000"/>
            <a:ext cx="5000628" cy="406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000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+mj-cs"/>
              </a:rPr>
              <a:t>Bilan du Salon du livre</a:t>
            </a:r>
          </a:p>
          <a:p>
            <a:r>
              <a:rPr lang="fr-FR" dirty="0" smtClean="0">
                <a:latin typeface="Times New Roman" pitchFamily="18" charset="0"/>
                <a:ea typeface="+mj-ea"/>
                <a:cs typeface="+mj-cs"/>
              </a:rPr>
              <a:t>Peu de fréquentation pendant les 3 jours : que des habitués et les participants du Salon.</a:t>
            </a:r>
          </a:p>
          <a:p>
            <a:r>
              <a:rPr lang="fr-FR" dirty="0" smtClean="0">
                <a:latin typeface="Times New Roman" pitchFamily="18" charset="0"/>
                <a:ea typeface="+mj-ea"/>
                <a:cs typeface="+mj-cs"/>
              </a:rPr>
              <a:t>A priori, cet événement s’essouffle d’année en année.</a:t>
            </a:r>
          </a:p>
          <a:p>
            <a:r>
              <a:rPr lang="fr-FR" dirty="0" smtClean="0">
                <a:latin typeface="Times New Roman" pitchFamily="18" charset="0"/>
                <a:ea typeface="+mj-ea"/>
                <a:cs typeface="+mj-cs"/>
              </a:rPr>
              <a:t>Cependant, il reste pour notre association une belle vitrine et occasion de mettre en valeur notre association.</a:t>
            </a:r>
          </a:p>
          <a:p>
            <a:pPr>
              <a:spcBef>
                <a:spcPts val="600"/>
              </a:spcBef>
            </a:pPr>
            <a:r>
              <a:rPr lang="fr-FR" sz="1400" b="1" u="sng" dirty="0" smtClean="0"/>
              <a:t>Dépenses </a:t>
            </a:r>
          </a:p>
          <a:p>
            <a:r>
              <a:rPr lang="fr-FR" sz="1400" dirty="0" smtClean="0"/>
              <a:t>Location table  : 105,00 €  + Adhésion Ex-Libris : 25,00 €</a:t>
            </a:r>
          </a:p>
          <a:p>
            <a:r>
              <a:rPr lang="fr-FR" sz="1400" dirty="0" smtClean="0"/>
              <a:t>Apéro Buffet : 43,01 € </a:t>
            </a:r>
          </a:p>
          <a:p>
            <a:r>
              <a:rPr lang="fr-FR" sz="1400" b="1" dirty="0" smtClean="0">
                <a:solidFill>
                  <a:srgbClr val="C00000"/>
                </a:solidFill>
              </a:rPr>
              <a:t>Total Dépenses : 173,01 €</a:t>
            </a:r>
          </a:p>
          <a:p>
            <a:r>
              <a:rPr lang="fr-FR" sz="1400" b="1" u="sng" dirty="0" smtClean="0"/>
              <a:t>Recettes :</a:t>
            </a:r>
          </a:p>
          <a:p>
            <a:r>
              <a:rPr lang="fr-FR" sz="1400" b="1" dirty="0" smtClean="0">
                <a:solidFill>
                  <a:srgbClr val="006600"/>
                </a:solidFill>
              </a:rPr>
              <a:t>Ventes brochures, ouvrages, livret Dame Blanche : 205 €</a:t>
            </a:r>
          </a:p>
          <a:p>
            <a:r>
              <a:rPr lang="fr-FR" b="1" dirty="0" smtClean="0">
                <a:solidFill>
                  <a:srgbClr val="0070C0"/>
                </a:solidFill>
              </a:rPr>
              <a:t>Bilan : 31.99 €</a:t>
            </a:r>
          </a:p>
          <a:p>
            <a:endParaRPr lang="fr-FR" dirty="0" smtClean="0">
              <a:latin typeface="Times New Roman" pitchFamily="18" charset="0"/>
              <a:ea typeface="+mj-ea"/>
              <a:cs typeface="+mj-cs"/>
            </a:endParaRPr>
          </a:p>
          <a:p>
            <a:endParaRPr lang="fr-FR" dirty="0" smtClean="0">
              <a:latin typeface="Times New Roman" pitchFamily="18" charset="0"/>
              <a:ea typeface="+mj-ea"/>
              <a:cs typeface="+mj-cs"/>
            </a:endParaRPr>
          </a:p>
          <a:p>
            <a:endParaRPr lang="fr-FR" dirty="0" smtClean="0">
              <a:latin typeface="Times New Roman" pitchFamily="18" charset="0"/>
              <a:ea typeface="+mj-ea"/>
              <a:cs typeface="+mj-cs"/>
            </a:endParaRPr>
          </a:p>
          <a:p>
            <a:endParaRPr lang="fr-FR" dirty="0" smtClean="0">
              <a:latin typeface="Times New Roman" pitchFamily="18" charset="0"/>
              <a:ea typeface="+mj-ea"/>
              <a:cs typeface="+mj-cs"/>
            </a:endParaRPr>
          </a:p>
          <a:p>
            <a:endParaRPr lang="fr-FR" dirty="0" smtClean="0">
              <a:latin typeface="Times New Roman" pitchFamily="18" charset="0"/>
              <a:ea typeface="+mj-ea"/>
              <a:cs typeface="+mj-cs"/>
            </a:endParaRPr>
          </a:p>
          <a:p>
            <a:endParaRPr lang="fr-FR" dirty="0" smtClean="0">
              <a:latin typeface="Times New Roman" pitchFamily="18" charset="0"/>
              <a:ea typeface="+mj-ea"/>
              <a:cs typeface="+mj-cs"/>
            </a:endParaRPr>
          </a:p>
          <a:p>
            <a:endParaRPr lang="fr-FR" dirty="0" smtClean="0">
              <a:latin typeface="Times New Roman" pitchFamily="18" charset="0"/>
              <a:ea typeface="+mj-ea"/>
              <a:cs typeface="+mj-cs"/>
            </a:endParaRPr>
          </a:p>
          <a:p>
            <a:endParaRPr lang="fr-FR" dirty="0" smtClean="0">
              <a:latin typeface="Times New Roman" pitchFamily="18" charset="0"/>
              <a:ea typeface="+mj-ea"/>
              <a:cs typeface="+mj-cs"/>
            </a:endParaRPr>
          </a:p>
          <a:p>
            <a:endParaRPr lang="fr-FR" dirty="0" smtClean="0">
              <a:latin typeface="Times New Roman" pitchFamily="18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fr-FR" sz="4000" b="1" dirty="0" smtClean="0">
                <a:solidFill>
                  <a:srgbClr val="0070C0"/>
                </a:solidFill>
                <a:latin typeface="Times New Roman" pitchFamily="18" charset="0"/>
                <a:ea typeface="+mn-ea"/>
                <a:cs typeface="Arial" charset="0"/>
              </a:rPr>
              <a:t>Interview à veille de la Toussaint pour France Bleu Isère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428736"/>
            <a:ext cx="6874455" cy="5155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4" descr="vue-adb"/>
          <p:cNvPicPr>
            <a:picLocks noGrp="1" noChangeAspect="1" noChangeArrowheads="1"/>
          </p:cNvPicPr>
          <p:nvPr>
            <p:ph type="title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188913"/>
            <a:ext cx="2854325" cy="2016125"/>
          </a:xfrm>
          <a:noFill/>
        </p:spPr>
      </p:pic>
      <p:sp>
        <p:nvSpPr>
          <p:cNvPr id="16386" name="Rectangle 2"/>
          <p:cNvSpPr>
            <a:spLocks noGrp="1" noChangeArrowheads="1"/>
          </p:cNvSpPr>
          <p:nvPr>
            <p:ph idx="1"/>
          </p:nvPr>
        </p:nvSpPr>
        <p:spPr>
          <a:xfrm>
            <a:off x="2786050" y="4000504"/>
            <a:ext cx="5943584" cy="928694"/>
          </a:xfrm>
        </p:spPr>
        <p:txBody>
          <a:bodyPr/>
          <a:lstStyle/>
          <a:p>
            <a:pPr algn="r">
              <a:buFontTx/>
              <a:buNone/>
            </a:pPr>
            <a:r>
              <a:rPr lang="fr-FR" sz="6600" i="1" dirty="0" smtClean="0">
                <a:latin typeface="Times New Roman" pitchFamily="18" charset="0"/>
              </a:rPr>
              <a:t>Projets en cours </a:t>
            </a:r>
          </a:p>
          <a:p>
            <a:pPr algn="r">
              <a:buFontTx/>
              <a:buNone/>
            </a:pPr>
            <a:r>
              <a:rPr lang="fr-FR" sz="5400" i="1" dirty="0" smtClean="0">
                <a:latin typeface="Times New Roman" pitchFamily="18" charset="0"/>
              </a:rPr>
              <a:t>2018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285860"/>
            <a:ext cx="9144000" cy="4525963"/>
          </a:xfrm>
        </p:spPr>
        <p:txBody>
          <a:bodyPr/>
          <a:lstStyle/>
          <a:p>
            <a:pPr>
              <a:buNone/>
            </a:pPr>
            <a:endParaRPr lang="fr-FR" dirty="0" smtClean="0"/>
          </a:p>
          <a:p>
            <a:pPr algn="ctr">
              <a:buNone/>
            </a:pPr>
            <a:r>
              <a:rPr lang="fr-FR" sz="7200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+mj-cs"/>
              </a:rPr>
              <a:t>INNOVATIONS</a:t>
            </a:r>
            <a:br>
              <a:rPr lang="fr-FR" sz="7200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+mj-cs"/>
              </a:rPr>
            </a:br>
            <a:r>
              <a:rPr lang="fr-FR" sz="7200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+mj-cs"/>
              </a:rPr>
              <a:t>POUR LES VISITES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fr-FR" sz="3600" b="1" i="1" dirty="0" smtClean="0">
                <a:solidFill>
                  <a:srgbClr val="009999"/>
                </a:solidFill>
                <a:latin typeface="Times New Roman" pitchFamily="18" charset="0"/>
              </a:rPr>
              <a:t>Des visites assurées par </a:t>
            </a:r>
            <a:br>
              <a:rPr lang="fr-FR" sz="3600" b="1" i="1" dirty="0" smtClean="0">
                <a:solidFill>
                  <a:srgbClr val="009999"/>
                </a:solidFill>
                <a:latin typeface="Times New Roman" pitchFamily="18" charset="0"/>
              </a:rPr>
            </a:br>
            <a:r>
              <a:rPr lang="fr-FR" sz="3600" b="1" i="1" dirty="0" smtClean="0">
                <a:solidFill>
                  <a:srgbClr val="009999"/>
                </a:solidFill>
                <a:latin typeface="Times New Roman" pitchFamily="18" charset="0"/>
              </a:rPr>
              <a:t>l’Office du Tourisme à notre demande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0" y="1428736"/>
            <a:ext cx="321467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200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+mj-cs"/>
              </a:rPr>
              <a:t>Compte-tenu de la difficulté de programmer longtemps à l’avance les visites, des imprévus, du manque de disponibilité des bénévoles, de la météo parfois défavorable et dans un souci de transmission de notre savoir-faire pour pérenniser les visites, nous avons sollicité l’Office du Tourisme pour un partenariat .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6017"/>
          <a:stretch>
            <a:fillRect/>
          </a:stretch>
        </p:blipFill>
        <p:spPr bwMode="auto">
          <a:xfrm>
            <a:off x="3199035" y="1357298"/>
            <a:ext cx="5944965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282" y="428604"/>
            <a:ext cx="8715436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i="1" dirty="0" smtClean="0">
                <a:solidFill>
                  <a:srgbClr val="0070C0"/>
                </a:solidFill>
              </a:rPr>
              <a:t>Nécessité de trouver de nouvelles idées pour donner l’image d’une association dynamique et tournée vers l’avenir !</a:t>
            </a:r>
          </a:p>
          <a:p>
            <a:pPr marL="174625" indent="-174625"/>
            <a:endParaRPr lang="fr-FR" sz="2000" dirty="0" smtClean="0"/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fr-FR" sz="2000" dirty="0" smtClean="0"/>
              <a:t>Mise en place d’un partenariat avec l’Office du Tourisme pour assurer des visites régulières et à long terme.</a:t>
            </a:r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fr-FR" sz="2000" dirty="0" smtClean="0"/>
              <a:t>L’association propose des visites payantes sur RV uniquement.</a:t>
            </a:r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fr-FR" sz="2000" dirty="0" smtClean="0"/>
              <a:t>Elle fait des visites gratuites au Printemps des cimetières et aux JPE, </a:t>
            </a:r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fr-FR" sz="2000" dirty="0" smtClean="0"/>
              <a:t>Elle propose à ses adhérents, en priorité, la découverte de nouvelles visites à thème.</a:t>
            </a:r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fr-FR" sz="2000" dirty="0" smtClean="0"/>
              <a:t>Elle se consacre plus activement aux travaux de recherche et aux restaurations de tombes.</a:t>
            </a:r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fr-FR" sz="2000" dirty="0" smtClean="0"/>
              <a:t>Elle crée de l’événementiel autour de la mise en valeur de monuments.</a:t>
            </a:r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fr-FR" sz="2000" dirty="0" smtClean="0"/>
              <a:t>Elle continue à publier des brochures thématiques.</a:t>
            </a: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143000"/>
          </a:xfrm>
        </p:spPr>
        <p:txBody>
          <a:bodyPr/>
          <a:lstStyle/>
          <a:p>
            <a:r>
              <a:rPr lang="fr-FR" sz="2800" b="1" kern="1200" dirty="0" smtClean="0">
                <a:solidFill>
                  <a:srgbClr val="0070C0"/>
                </a:solidFill>
                <a:latin typeface="Times New Roman" pitchFamily="18" charset="0"/>
              </a:rPr>
              <a:t>Des visites de formation ont été organisées avec les guides de l’Office de Tourisme afin de les aider à mettre en place leurs propres circuits.</a:t>
            </a:r>
            <a:endParaRPr lang="fr-FR" sz="2800" b="1" kern="1200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>
          <a:blip r:embed="rId2"/>
          <a:srcRect l="26070" t="5315" r="16239" b="18820"/>
          <a:stretch>
            <a:fillRect/>
          </a:stretch>
        </p:blipFill>
        <p:spPr bwMode="auto">
          <a:xfrm>
            <a:off x="1071538" y="1571612"/>
            <a:ext cx="7215238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i="1" dirty="0" smtClean="0">
                <a:solidFill>
                  <a:srgbClr val="009999"/>
                </a:solidFill>
                <a:latin typeface="Times New Roman" pitchFamily="18" charset="0"/>
              </a:rPr>
              <a:t>Une visite théâtralisée sur le thème de l’entourage de Stendhal à Saint-Roch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71472" y="1857364"/>
            <a:ext cx="814393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+mj-cs"/>
              </a:rPr>
              <a:t>Ce projet a pris naissance suite aux réflexions menées sur la nécessité d’attirer un public plus jeune et plus nombreux à la Journée du Printemps des cimetières.</a:t>
            </a:r>
          </a:p>
          <a:p>
            <a:pPr algn="ctr"/>
            <a:r>
              <a:rPr lang="fr-FR" sz="2800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+mj-cs"/>
              </a:rPr>
              <a:t>Le thème choisi a été l’entourage de Stendhal à Saint-Roch et de l’hypothétique retour de l’écrivain à Grenoble.</a:t>
            </a:r>
          </a:p>
          <a:p>
            <a:pPr algn="ctr"/>
            <a:r>
              <a:rPr lang="fr-FR" sz="2800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+mj-cs"/>
              </a:rPr>
              <a:t>C’est une jeune Cie de théâtre : La Compagnie du Nid, déjà expérimentée en visites théâtralisée qui a été pressentie et qui a accepté de relever le défi !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t="14505"/>
          <a:stretch>
            <a:fillRect/>
          </a:stretch>
        </p:blipFill>
        <p:spPr bwMode="auto">
          <a:xfrm>
            <a:off x="0" y="857232"/>
            <a:ext cx="3314700" cy="5464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8961" t="11049" b="5296"/>
          <a:stretch>
            <a:fillRect/>
          </a:stretch>
        </p:blipFill>
        <p:spPr bwMode="auto">
          <a:xfrm>
            <a:off x="3429903" y="2928934"/>
            <a:ext cx="5714097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285728"/>
            <a:ext cx="5211199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034" y="1214422"/>
            <a:ext cx="8229600" cy="2928958"/>
          </a:xfrm>
        </p:spPr>
        <p:txBody>
          <a:bodyPr/>
          <a:lstStyle/>
          <a:p>
            <a:endParaRPr lang="fr-FR" dirty="0" smtClean="0"/>
          </a:p>
          <a:p>
            <a:pPr algn="ctr">
              <a:buNone/>
            </a:pPr>
            <a:r>
              <a:rPr lang="fr-FR" sz="6600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+mj-cs"/>
              </a:rPr>
              <a:t>LES RESTAURATIONS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5720" y="0"/>
            <a:ext cx="85725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buNone/>
            </a:pPr>
            <a:r>
              <a:rPr lang="fr-FR" sz="3000" b="1" i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Un  financement participatif pour la Dame Blanche de Saint-Roch sur la plateforme d’HelloAsso</a:t>
            </a:r>
          </a:p>
        </p:txBody>
      </p:sp>
      <p:pic>
        <p:nvPicPr>
          <p:cNvPr id="36867" name="Picture 3" descr="F:\SEPULTURES_portraits_par-nom\Bagalino_Fasano Joséphine\Photos statue\14_11_2016_Joséphine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7" y="1285860"/>
            <a:ext cx="3308129" cy="5000660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3786182" y="1285860"/>
            <a:ext cx="5000660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+mj-cs"/>
              </a:rPr>
              <a:t>Nous avons lancé un appel à dons pour financer le nettoyage de la statue de la Dame Blanche et de sa tombe.</a:t>
            </a:r>
          </a:p>
          <a:p>
            <a:pPr algn="ctr"/>
            <a:endParaRPr lang="fr-FR" sz="1050" b="1" dirty="0" smtClean="0">
              <a:solidFill>
                <a:srgbClr val="0070C0"/>
              </a:solidFill>
              <a:latin typeface="Times New Roman" pitchFamily="18" charset="0"/>
              <a:ea typeface="+mj-ea"/>
              <a:cs typeface="+mj-cs"/>
            </a:endParaRPr>
          </a:p>
          <a:p>
            <a:pPr algn="ctr"/>
            <a:r>
              <a:rPr lang="fr-FR" sz="2400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+mj-cs"/>
              </a:rPr>
              <a:t>Vous avez été nombreux à répondre à notre appel et nous vous en remercions.</a:t>
            </a:r>
          </a:p>
          <a:p>
            <a:pPr algn="ctr"/>
            <a:endParaRPr lang="fr-FR" sz="1050" b="1" dirty="0" smtClean="0">
              <a:solidFill>
                <a:srgbClr val="0070C0"/>
              </a:solidFill>
              <a:latin typeface="Times New Roman" pitchFamily="18" charset="0"/>
              <a:ea typeface="+mj-ea"/>
              <a:cs typeface="+mj-cs"/>
            </a:endParaRPr>
          </a:p>
          <a:p>
            <a:pPr algn="ctr"/>
            <a:r>
              <a:rPr lang="fr-FR" sz="2400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+mj-cs"/>
              </a:rPr>
              <a:t>Nous avons obtenue une somme suffisante pour faire faire les travaux par les Ets Billon qui referont gracieusement l’entourage de la sépulture</a:t>
            </a:r>
            <a:r>
              <a:rPr lang="fr-FR" sz="2000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+mj-cs"/>
              </a:rPr>
              <a:t>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fr-FR" sz="2400" b="1" kern="1200" dirty="0" smtClean="0">
                <a:solidFill>
                  <a:srgbClr val="0070C0"/>
                </a:solidFill>
                <a:latin typeface="Times New Roman" pitchFamily="18" charset="0"/>
              </a:rPr>
              <a:t>Mise en ligne sur internet de l’appel à dons et suivi de l’opération,</a:t>
            </a:r>
            <a:br>
              <a:rPr lang="fr-FR" sz="2400" b="1" kern="1200" dirty="0" smtClean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fr-FR" sz="2400" b="1" kern="1200" dirty="0" smtClean="0">
                <a:solidFill>
                  <a:srgbClr val="0070C0"/>
                </a:solidFill>
                <a:latin typeface="Times New Roman" pitchFamily="18" charset="0"/>
              </a:rPr>
              <a:t>par notre trésorière, Anaïs Gui-Diby</a:t>
            </a:r>
          </a:p>
        </p:txBody>
      </p:sp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>
          <a:blip r:embed="rId2"/>
          <a:srcRect t="11933" b="58117"/>
          <a:stretch>
            <a:fillRect/>
          </a:stretch>
        </p:blipFill>
        <p:spPr bwMode="auto">
          <a:xfrm>
            <a:off x="1500166" y="1214422"/>
            <a:ext cx="6357982" cy="19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3"/>
          <a:srcRect t="23190" b="13576"/>
          <a:stretch>
            <a:fillRect/>
          </a:stretch>
        </p:blipFill>
        <p:spPr bwMode="auto">
          <a:xfrm>
            <a:off x="1500166" y="3143248"/>
            <a:ext cx="642942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6500826" y="1000108"/>
            <a:ext cx="2428892" cy="765274"/>
          </a:xfrm>
          <a:prstGeom prst="flowChartPunchedTape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n>
                  <a:solidFill>
                    <a:srgbClr val="003366"/>
                  </a:solidFill>
                </a:ln>
                <a:solidFill>
                  <a:srgbClr val="0070C0"/>
                </a:solidFill>
                <a:latin typeface="Script MT Bold" pitchFamily="66" charset="0"/>
              </a:rPr>
              <a:t>Merci à Anaïs</a:t>
            </a:r>
            <a:endParaRPr lang="fr-FR" sz="2400" dirty="0">
              <a:ln>
                <a:solidFill>
                  <a:srgbClr val="003366"/>
                </a:solidFill>
              </a:ln>
              <a:solidFill>
                <a:srgbClr val="0070C0"/>
              </a:solidFill>
              <a:latin typeface="Script MT Bold" pitchFamily="66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b="1" kern="1200" dirty="0" smtClean="0">
                <a:solidFill>
                  <a:srgbClr val="0070C0"/>
                </a:solidFill>
                <a:latin typeface="Times New Roman" pitchFamily="18" charset="0"/>
              </a:rPr>
              <a:t>Pour animer la page d’HelloAsso, nous avons fait appel à un vidéaste pour créer une petite vidéo hivernale sur la </a:t>
            </a:r>
            <a:br>
              <a:rPr lang="fr-FR" sz="2400" b="1" kern="1200" dirty="0" smtClean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fr-FR" sz="2400" b="1" kern="1200" dirty="0" smtClean="0">
                <a:solidFill>
                  <a:srgbClr val="0070C0"/>
                </a:solidFill>
                <a:latin typeface="Times New Roman" pitchFamily="18" charset="0"/>
              </a:rPr>
              <a:t>Dame Blanche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643050"/>
            <a:ext cx="8213657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71480"/>
            <a:ext cx="9144000" cy="5654692"/>
          </a:xfrm>
        </p:spPr>
        <p:txBody>
          <a:bodyPr/>
          <a:lstStyle/>
          <a:p>
            <a:pPr marL="1889125">
              <a:tabLst>
                <a:tab pos="182563" algn="l"/>
              </a:tabLst>
            </a:pPr>
            <a:r>
              <a:rPr lang="fr-FR" sz="3600" b="1" kern="1200" dirty="0" smtClean="0">
                <a:solidFill>
                  <a:srgbClr val="0070C0"/>
                </a:solidFill>
                <a:latin typeface="Times New Roman" pitchFamily="18" charset="0"/>
              </a:rPr>
              <a:t/>
            </a:r>
            <a:br>
              <a:rPr lang="fr-FR" sz="3600" b="1" kern="1200" dirty="0" smtClean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fr-FR" sz="3600" b="1" i="1" kern="1200" dirty="0" smtClean="0">
                <a:solidFill>
                  <a:srgbClr val="0070C0"/>
                </a:solidFill>
                <a:latin typeface="Times New Roman" pitchFamily="18" charset="0"/>
              </a:rPr>
              <a:t>Les travaux de restauration </a:t>
            </a:r>
            <a:br>
              <a:rPr lang="fr-FR" sz="3600" b="1" i="1" kern="1200" dirty="0" smtClean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fr-FR" sz="3600" b="1" i="1" kern="1200" dirty="0" smtClean="0">
                <a:solidFill>
                  <a:srgbClr val="0070C0"/>
                </a:solidFill>
                <a:latin typeface="Times New Roman" pitchFamily="18" charset="0"/>
              </a:rPr>
              <a:t>auront lieu en 2018 </a:t>
            </a:r>
            <a:br>
              <a:rPr lang="fr-FR" sz="3600" b="1" i="1" kern="1200" dirty="0" smtClean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fr-FR" sz="3600" b="1" i="1" kern="1200" dirty="0" smtClean="0">
                <a:solidFill>
                  <a:srgbClr val="0070C0"/>
                </a:solidFill>
                <a:latin typeface="Times New Roman" pitchFamily="18" charset="0"/>
              </a:rPr>
              <a:t>et  l’inauguration le jour du Printemps des cimetières</a:t>
            </a:r>
            <a:r>
              <a:rPr lang="fr-FR" sz="3600" b="1" kern="1200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  <a:br>
              <a:rPr lang="fr-FR" sz="3600" b="1" kern="1200" dirty="0" smtClean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fr-FR" sz="3600" b="1" kern="1200" dirty="0" smtClean="0">
                <a:solidFill>
                  <a:srgbClr val="0070C0"/>
                </a:solidFill>
                <a:latin typeface="Times New Roman" pitchFamily="18" charset="0"/>
              </a:rPr>
              <a:t/>
            </a:r>
            <a:br>
              <a:rPr lang="fr-FR" sz="3600" b="1" kern="1200" dirty="0" smtClean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fr-FR" sz="3600" b="1" i="1" kern="1200" dirty="0" smtClean="0">
                <a:solidFill>
                  <a:srgbClr val="0070C0"/>
                </a:solidFill>
                <a:latin typeface="Times New Roman" pitchFamily="18" charset="0"/>
              </a:rPr>
              <a:t>Nous faisons appel à une comédienne, Clotilde Aubrier, qui citera le poème d’Andrée Appercelle, « Du sang bu jusqu’aux pierres »</a:t>
            </a:r>
            <a:r>
              <a:rPr lang="fr-FR" sz="3600" b="1" kern="1200" dirty="0" smtClean="0">
                <a:solidFill>
                  <a:srgbClr val="0070C0"/>
                </a:solidFill>
                <a:latin typeface="Times New Roman" pitchFamily="18" charset="0"/>
              </a:rPr>
              <a:t/>
            </a:r>
            <a:br>
              <a:rPr lang="fr-FR" sz="3600" b="1" kern="1200" dirty="0" smtClean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fr-FR" sz="3600" b="1" kern="1200" dirty="0" smtClean="0">
                <a:solidFill>
                  <a:srgbClr val="0070C0"/>
                </a:solidFill>
                <a:latin typeface="Times New Roman" pitchFamily="18" charset="0"/>
              </a:rPr>
              <a:t/>
            </a:r>
            <a:br>
              <a:rPr lang="fr-FR" sz="3600" b="1" kern="1200" dirty="0" smtClean="0">
                <a:solidFill>
                  <a:srgbClr val="0070C0"/>
                </a:solidFill>
                <a:latin typeface="Times New Roman" pitchFamily="18" charset="0"/>
              </a:rPr>
            </a:br>
            <a:endParaRPr lang="fr-FR" sz="3600" b="1" kern="1200" dirty="0" smtClean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4" name="Picture 2" descr="F:\SEPULTURES_portraits_par-nom\Bagalino_Fasano Joséphine\Photos statue\Bagalino Joséphine_Photo M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2285984" cy="3623646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5720" y="0"/>
            <a:ext cx="8443914" cy="1143000"/>
          </a:xfrm>
        </p:spPr>
        <p:txBody>
          <a:bodyPr/>
          <a:lstStyle/>
          <a:p>
            <a:r>
              <a:rPr lang="fr-FR" sz="3200" b="1" i="1" dirty="0" smtClean="0">
                <a:solidFill>
                  <a:srgbClr val="00808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Remplacement de la statue disparue </a:t>
            </a:r>
            <a:br>
              <a:rPr lang="fr-FR" sz="3200" b="1" i="1" dirty="0" smtClean="0">
                <a:solidFill>
                  <a:srgbClr val="00808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fr-FR" sz="3200" b="1" i="1" dirty="0" smtClean="0">
                <a:solidFill>
                  <a:srgbClr val="00808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de la lionne sur la tombe de la dompteuse</a:t>
            </a:r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316" r="23564" b="6897"/>
          <a:stretch>
            <a:fillRect/>
          </a:stretch>
        </p:blipFill>
        <p:spPr bwMode="auto">
          <a:xfrm>
            <a:off x="214281" y="1285860"/>
            <a:ext cx="2949969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285860"/>
            <a:ext cx="2426749" cy="3071834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4" name="ZoneTexte 13"/>
          <p:cNvSpPr txBox="1"/>
          <p:nvPr/>
        </p:nvSpPr>
        <p:spPr>
          <a:xfrm>
            <a:off x="3357554" y="4357694"/>
            <a:ext cx="2357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Arial Narrow" pitchFamily="34" charset="0"/>
              </a:rPr>
              <a:t>Croquis de  statue la lionne réalisé de mémoire par un témoin 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/>
          <a:srcRect l="13826" t="6754" r="16326" b="37529"/>
          <a:stretch>
            <a:fillRect/>
          </a:stretch>
        </p:blipFill>
        <p:spPr bwMode="auto">
          <a:xfrm>
            <a:off x="5929322" y="1643050"/>
            <a:ext cx="3000396" cy="267602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ZoneTexte 11"/>
          <p:cNvSpPr txBox="1"/>
          <p:nvPr/>
        </p:nvSpPr>
        <p:spPr>
          <a:xfrm>
            <a:off x="857224" y="5357826"/>
            <a:ext cx="7572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La nouvelle statue sera scellée sur son socle à la fin de l’hiver et nous envisageons une inauguration à la date anniversaire de la mort d’Augustine Gandolfo</a:t>
            </a:r>
            <a:r>
              <a:rPr lang="fr-FR" sz="2400" b="1" i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929322" y="4429132"/>
            <a:ext cx="3214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Arial Narrow" pitchFamily="34" charset="0"/>
              </a:rPr>
              <a:t>Le jeune sculpteur des Ets Billon,  Rémy  Combaz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idx="1"/>
          </p:nvPr>
        </p:nvSpPr>
        <p:spPr>
          <a:xfrm>
            <a:off x="0" y="0"/>
            <a:ext cx="4786314" cy="6572272"/>
          </a:xfrm>
        </p:spPr>
        <p:txBody>
          <a:bodyPr/>
          <a:lstStyle/>
          <a:p>
            <a:pPr algn="ctr">
              <a:spcAft>
                <a:spcPts val="1200"/>
              </a:spcAft>
              <a:buNone/>
            </a:pPr>
            <a:r>
              <a:rPr lang="fr-FR" b="1" i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Financement de la statue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fr-FR" sz="2400" b="1" i="1" kern="1200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+mj-cs"/>
              </a:rPr>
              <a:t>Nous avons fait la tentative de demande de mécénat auprès des grands cirques de France en les sensibilisant à l’histoire d’Augustine Gandolfo.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fr-FR" sz="2400" b="1" i="1" kern="1200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+mj-cs"/>
              </a:rPr>
              <a:t>Un dossier et un courrier </a:t>
            </a:r>
            <a:br>
              <a:rPr lang="fr-FR" sz="2400" b="1" i="1" kern="1200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+mj-cs"/>
              </a:rPr>
            </a:br>
            <a:r>
              <a:rPr lang="fr-FR" sz="2400" b="1" i="1" kern="1200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+mj-cs"/>
              </a:rPr>
              <a:t>leur a été adressé mais </a:t>
            </a:r>
            <a:br>
              <a:rPr lang="fr-FR" sz="2400" b="1" i="1" kern="1200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+mj-cs"/>
              </a:rPr>
            </a:br>
            <a:r>
              <a:rPr lang="fr-FR" b="1" i="1" kern="1200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+mj-cs"/>
              </a:rPr>
              <a:t>sans succès </a:t>
            </a:r>
            <a:r>
              <a:rPr lang="fr-FR" sz="2400" b="1" i="1" kern="1200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+mj-cs"/>
              </a:rPr>
              <a:t/>
            </a:r>
            <a:br>
              <a:rPr lang="fr-FR" sz="2400" b="1" i="1" kern="1200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+mj-cs"/>
              </a:rPr>
            </a:br>
            <a:r>
              <a:rPr lang="fr-FR" sz="2400" b="1" i="1" kern="1200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+mj-cs"/>
              </a:rPr>
              <a:t>à l’heure actuelle !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fr-FR" sz="2400" b="1" i="1" kern="1200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+mj-cs"/>
              </a:rPr>
              <a:t>Nous souhaitions associer </a:t>
            </a:r>
            <a:br>
              <a:rPr lang="fr-FR" sz="2400" b="1" i="1" kern="1200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+mj-cs"/>
              </a:rPr>
            </a:br>
            <a:r>
              <a:rPr lang="fr-FR" sz="2400" b="1" i="1" kern="1200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+mj-cs"/>
              </a:rPr>
              <a:t>les gens du cirque à notre initiative, pour rappeler que la tombe avait été érigée grâce à la générosité des forains et des grenoblois.</a:t>
            </a:r>
          </a:p>
          <a:p>
            <a:pPr algn="ctr">
              <a:spcAft>
                <a:spcPts val="1200"/>
              </a:spcAft>
              <a:buNone/>
            </a:pPr>
            <a:endParaRPr lang="fr-FR" sz="3600" b="1" kern="1200" dirty="0" smtClean="0">
              <a:solidFill>
                <a:srgbClr val="0070C0"/>
              </a:solidFill>
              <a:latin typeface="Times New Roman" pitchFamily="18" charset="0"/>
              <a:ea typeface="+mj-ea"/>
              <a:cs typeface="+mj-cs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357166"/>
            <a:ext cx="4357686" cy="618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idx="1"/>
          </p:nvPr>
        </p:nvSpPr>
        <p:spPr>
          <a:xfrm>
            <a:off x="0" y="714356"/>
            <a:ext cx="9144000" cy="4525963"/>
          </a:xfrm>
        </p:spPr>
        <p:txBody>
          <a:bodyPr/>
          <a:lstStyle/>
          <a:p>
            <a:pPr algn="ctr">
              <a:buNone/>
            </a:pPr>
            <a:r>
              <a:rPr lang="fr-FR" sz="3200" b="1" dirty="0" smtClean="0">
                <a:solidFill>
                  <a:srgbClr val="0070C0"/>
                </a:solidFill>
                <a:latin typeface="Times New Roman" pitchFamily="18" charset="0"/>
              </a:rPr>
              <a:t/>
            </a:r>
            <a:br>
              <a:rPr lang="fr-FR" sz="3200" b="1" dirty="0" smtClean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fr-FR" sz="6000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+mj-cs"/>
              </a:rPr>
              <a:t>Une année intense en activités, rencontres, </a:t>
            </a:r>
            <a:br>
              <a:rPr lang="fr-FR" sz="6000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+mj-cs"/>
              </a:rPr>
            </a:br>
            <a:r>
              <a:rPr lang="fr-FR" sz="6000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+mj-cs"/>
              </a:rPr>
              <a:t>réunions et réalisation</a:t>
            </a:r>
            <a:br>
              <a:rPr lang="fr-FR" sz="6000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+mj-cs"/>
              </a:rPr>
            </a:br>
            <a:r>
              <a:rPr lang="fr-FR" sz="6000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+mj-cs"/>
              </a:rPr>
              <a:t>de projets en 2017</a:t>
            </a:r>
            <a:r>
              <a:rPr lang="fr-FR" sz="4800" b="1" i="1" dirty="0" smtClean="0">
                <a:solidFill>
                  <a:srgbClr val="008080"/>
                </a:solidFill>
                <a:latin typeface="Times New Roman" pitchFamily="18" charset="0"/>
                <a:ea typeface="+mj-ea"/>
                <a:cs typeface="+mj-cs"/>
              </a:rPr>
              <a:t/>
            </a:r>
            <a:br>
              <a:rPr lang="fr-FR" sz="4800" b="1" i="1" dirty="0" smtClean="0">
                <a:solidFill>
                  <a:srgbClr val="008080"/>
                </a:solidFill>
                <a:latin typeface="Times New Roman" pitchFamily="18" charset="0"/>
                <a:ea typeface="+mj-ea"/>
                <a:cs typeface="+mj-cs"/>
              </a:rPr>
            </a:br>
            <a:endParaRPr lang="fr-FR" sz="4800" b="1" i="1" dirty="0" smtClean="0">
              <a:solidFill>
                <a:srgbClr val="008080"/>
              </a:solidFill>
              <a:latin typeface="Times New Roman" pitchFamily="18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fr-FR" dirty="0" smtClean="0"/>
              <a:t>…</a:t>
            </a:r>
            <a:r>
              <a:rPr lang="fr-FR" b="1" i="1" dirty="0" smtClean="0">
                <a:solidFill>
                  <a:srgbClr val="00808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et voici la sculpture </a:t>
            </a:r>
            <a:r>
              <a:rPr lang="fr-FR" dirty="0" smtClean="0"/>
              <a:t>!</a:t>
            </a:r>
            <a:endParaRPr lang="fr-FR" dirty="0"/>
          </a:p>
        </p:txBody>
      </p:sp>
      <p:pic>
        <p:nvPicPr>
          <p:cNvPr id="1026" name="Picture 2" descr="C:\Users\Marie-Claire\Desktop\20180202_14175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071545"/>
            <a:ext cx="7002959" cy="54312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928662" y="274638"/>
            <a:ext cx="7758138" cy="1143000"/>
          </a:xfrm>
        </p:spPr>
        <p:txBody>
          <a:bodyPr/>
          <a:lstStyle/>
          <a:p>
            <a:r>
              <a:rPr lang="fr-FR" sz="3600" b="1" i="1" kern="1200" dirty="0" smtClean="0">
                <a:solidFill>
                  <a:srgbClr val="00808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DES PROJETS DE RESTAURATION DE TOMBES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28596" y="1571612"/>
            <a:ext cx="8515352" cy="4929222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fr-FR" b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 Choisies en priorité</a:t>
            </a:r>
          </a:p>
          <a:p>
            <a:r>
              <a:rPr lang="fr-FR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Tombe </a:t>
            </a:r>
            <a:r>
              <a:rPr lang="fr-FR" b="1" i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Coralie EMERY – </a:t>
            </a:r>
            <a:r>
              <a:rPr lang="fr-FR" sz="3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3.197.40 €</a:t>
            </a:r>
            <a:endParaRPr lang="fr-FR" b="1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Tombe </a:t>
            </a:r>
            <a:r>
              <a:rPr lang="fr-FR" b="1" i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Henry DING </a:t>
            </a:r>
            <a:r>
              <a:rPr lang="fr-FR" b="1" dirty="0" smtClean="0">
                <a:solidFill>
                  <a:srgbClr val="003366"/>
                </a:solidFill>
              </a:rPr>
              <a:t>- </a:t>
            </a:r>
            <a:r>
              <a:rPr lang="fr-FR" sz="3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1 158.20 €</a:t>
            </a:r>
          </a:p>
          <a:p>
            <a:r>
              <a:rPr lang="fr-FR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Tombe </a:t>
            </a:r>
            <a:r>
              <a:rPr lang="fr-FR" b="1" i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Raymond BANK </a:t>
            </a:r>
            <a:r>
              <a:rPr lang="fr-FR" sz="2800" b="1" i="1" dirty="0" smtClean="0">
                <a:solidFill>
                  <a:srgbClr val="003366"/>
                </a:solidFill>
              </a:rPr>
              <a:t>- </a:t>
            </a:r>
            <a:r>
              <a:rPr lang="fr-FR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1 129.00 €</a:t>
            </a:r>
          </a:p>
          <a:p>
            <a:r>
              <a:rPr lang="fr-FR" b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En attente</a:t>
            </a:r>
          </a:p>
          <a:p>
            <a:r>
              <a:rPr lang="fr-FR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Tombe </a:t>
            </a:r>
            <a:r>
              <a:rPr lang="fr-FR" b="1" i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Urbain BASSET</a:t>
            </a:r>
            <a:r>
              <a:rPr lang="fr-FR" i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i="1" dirty="0" smtClean="0">
                <a:solidFill>
                  <a:srgbClr val="003366"/>
                </a:solidFill>
              </a:rPr>
              <a:t>- </a:t>
            </a:r>
            <a:r>
              <a:rPr lang="fr-FR" sz="3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3 775.20 €</a:t>
            </a:r>
          </a:p>
          <a:p>
            <a:r>
              <a:rPr lang="fr-FR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Tombe </a:t>
            </a:r>
            <a:r>
              <a:rPr lang="fr-FR" b="1" i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Edouard</a:t>
            </a:r>
            <a:r>
              <a:rPr lang="fr-FR" i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i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D'APVRIL – </a:t>
            </a:r>
            <a:r>
              <a:rPr lang="fr-FR" sz="3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1.098.30 €</a:t>
            </a:r>
          </a:p>
          <a:p>
            <a:pPr>
              <a:buFont typeface="Arial" pitchFamily="34" charset="0"/>
              <a:buChar char="•"/>
            </a:pPr>
            <a:r>
              <a:rPr lang="fr-FR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Tombe </a:t>
            </a:r>
            <a:r>
              <a:rPr lang="fr-FR" sz="2800" b="1" i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CHATROUSSE ET RICOUD - </a:t>
            </a:r>
            <a:r>
              <a:rPr lang="fr-FR" sz="3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2 993.40 €</a:t>
            </a:r>
          </a:p>
          <a:p>
            <a:endParaRPr lang="fr-FR" i="1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FR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796908"/>
          </a:xfrm>
        </p:spPr>
        <p:txBody>
          <a:bodyPr/>
          <a:lstStyle/>
          <a:p>
            <a:r>
              <a:rPr lang="fr-FR" sz="3600" b="1" i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Tombe de Coralie Emery </a:t>
            </a:r>
            <a:br>
              <a:rPr lang="fr-FR" sz="3600" b="1" i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fr-FR" sz="2800" b="1" i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fille d’Apollinaire Emery, chirurgien de Napoléon</a:t>
            </a:r>
            <a:endParaRPr lang="fr-FR" sz="2800" b="1" i="1" dirty="0">
              <a:solidFill>
                <a:srgbClr val="008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Espace réservé du contenu 8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428596" y="1500174"/>
            <a:ext cx="5286412" cy="4143404"/>
          </a:xfrm>
          <a:prstGeom prst="rect">
            <a:avLst/>
          </a:prstGeom>
        </p:spPr>
      </p:pic>
      <p:pic>
        <p:nvPicPr>
          <p:cNvPr id="10" name="Image 9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 flipH="1">
            <a:off x="6072198" y="1571612"/>
            <a:ext cx="2214578" cy="28575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8596" y="5715016"/>
            <a:ext cx="2329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Allée 07 - case n° 5 </a:t>
            </a:r>
            <a:endParaRPr lang="fr-FR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5857884" y="4500570"/>
            <a:ext cx="2571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>
                <a:latin typeface="Times New Roman" pitchFamily="18" charset="0"/>
                <a:ea typeface="+mj-ea"/>
                <a:cs typeface="+mj-cs"/>
              </a:rPr>
              <a:t>Une tombe de style « retour d’Egypte »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F:\SEPULTURES_portraits_par-nom\Ding Henry\ding3-m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20000"/>
          </a:blip>
          <a:srcRect l="26324" r="16853"/>
          <a:stretch>
            <a:fillRect/>
          </a:stretch>
        </p:blipFill>
        <p:spPr bwMode="auto">
          <a:xfrm>
            <a:off x="571472" y="1214422"/>
            <a:ext cx="3429024" cy="4525963"/>
          </a:xfrm>
          <a:prstGeom prst="rect">
            <a:avLst/>
          </a:prstGeom>
          <a:noFill/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fr-FR" sz="3600" b="1" i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Tombe d’Henry Ding</a:t>
            </a:r>
            <a:br>
              <a:rPr lang="fr-FR" sz="3600" b="1" i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fr-FR" sz="3600" b="1" i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Sculpteur</a:t>
            </a:r>
            <a:endParaRPr lang="fr-FR" sz="2800" b="1" i="1" dirty="0">
              <a:solidFill>
                <a:srgbClr val="008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142984"/>
            <a:ext cx="3214710" cy="4849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642910" y="5786454"/>
            <a:ext cx="3278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Carré 4 - Rang 1 - n° 112-113</a:t>
            </a:r>
            <a:endParaRPr lang="fr-FR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5000628" y="5929330"/>
            <a:ext cx="3643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Fontaine des 3 Ordres</a:t>
            </a:r>
            <a:br>
              <a:rPr lang="fr-FR" b="1" dirty="0" smtClean="0"/>
            </a:br>
            <a:r>
              <a:rPr lang="fr-FR" b="1" dirty="0" smtClean="0"/>
              <a:t>Place Notre Dame </a:t>
            </a:r>
            <a:endParaRPr lang="fr-FR" b="1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fr-FR" sz="3600" b="1" i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Tombe de Raymond Bank</a:t>
            </a:r>
            <a:br>
              <a:rPr lang="fr-FR" sz="3600" b="1" i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fr-FR" sz="3600" b="1" i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Résistant</a:t>
            </a:r>
            <a:endParaRPr lang="fr-FR" sz="2800" b="1" i="1" dirty="0">
              <a:solidFill>
                <a:srgbClr val="008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6258" name="Picture 2" descr="F:\SEPULTURES_portraits_par-nom\Bank Raymond\Tombe R. Bank (7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14356"/>
            <a:ext cx="3286148" cy="4943265"/>
          </a:xfrm>
          <a:prstGeom prst="rect">
            <a:avLst/>
          </a:prstGeom>
          <a:noFill/>
        </p:spPr>
      </p:pic>
      <p:pic>
        <p:nvPicPr>
          <p:cNvPr id="7" name="Picture 3" descr="F:\SEPULTURES_portraits_par-nom\Bank Raymond\Tombe R. Bank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1142984"/>
            <a:ext cx="2393182" cy="3600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28596" y="5715016"/>
            <a:ext cx="30718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/>
              <a:t>Carré : 19  - Rang  8 - n° : 369 </a:t>
            </a:r>
            <a:endParaRPr lang="fr-FR" sz="1400" b="1" dirty="0"/>
          </a:p>
        </p:txBody>
      </p:sp>
      <p:pic>
        <p:nvPicPr>
          <p:cNvPr id="96260" name="Picture 4" descr="F:\SEPULTURES_portraits_par-nom\Bank Raymond\Raymond_Bank pho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1142984"/>
            <a:ext cx="2429865" cy="3643338"/>
          </a:xfrm>
          <a:prstGeom prst="rect">
            <a:avLst/>
          </a:prstGeom>
          <a:noFill/>
        </p:spPr>
      </p:pic>
      <p:sp>
        <p:nvSpPr>
          <p:cNvPr id="9626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96264" name="Rectangle 8"/>
          <p:cNvSpPr>
            <a:spLocks noChangeArrowheads="1"/>
          </p:cNvSpPr>
          <p:nvPr/>
        </p:nvSpPr>
        <p:spPr bwMode="auto">
          <a:xfrm>
            <a:off x="3929058" y="4786322"/>
            <a:ext cx="521494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Ici repose le capitaine Raymond Bank </a:t>
            </a:r>
            <a:br>
              <a:rPr kumimoji="0" lang="fr-FR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fr-FR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Chef d’Etat Major de l’Armée Secrète </a:t>
            </a:r>
            <a:br>
              <a:rPr kumimoji="0" lang="fr-FR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fr-FR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Croix de Guerre 1914-1918 </a:t>
            </a:r>
            <a:br>
              <a:rPr kumimoji="0" lang="fr-FR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fr-FR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Croix de Guerre TOE </a:t>
            </a:r>
            <a:br>
              <a:rPr kumimoji="0" lang="fr-FR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fr-FR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Médaille Coloniale </a:t>
            </a:r>
            <a:br>
              <a:rPr kumimoji="0" lang="fr-FR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fr-FR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Mort pour la France Assassiné par la Gestapo </a:t>
            </a:r>
            <a:br>
              <a:rPr kumimoji="0" lang="fr-FR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fr-FR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à </a:t>
            </a:r>
            <a:r>
              <a:rPr lang="fr-FR" sz="16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Grenoble le 4 mars 1944 à l’âge de 48 ans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0"/>
            <a:ext cx="5286412" cy="1000108"/>
          </a:xfrm>
        </p:spPr>
        <p:txBody>
          <a:bodyPr/>
          <a:lstStyle/>
          <a:p>
            <a:pPr algn="l"/>
            <a:r>
              <a:rPr lang="fr-FR" sz="3600" b="1" i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Tombe d’Urbain Basset</a:t>
            </a:r>
            <a:br>
              <a:rPr lang="fr-FR" sz="3600" b="1" i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fr-FR" sz="3600" b="1" i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Sculpteur</a:t>
            </a:r>
            <a:endParaRPr lang="fr-FR" sz="3600" b="1" i="1" dirty="0">
              <a:solidFill>
                <a:srgbClr val="008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G:\SEPULTURES_portraits_par-nom\Basset Urbain\DSC076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4360"/>
          <a:stretch>
            <a:fillRect/>
          </a:stretch>
        </p:blipFill>
        <p:spPr bwMode="auto">
          <a:xfrm>
            <a:off x="642910" y="1071546"/>
            <a:ext cx="3286148" cy="5143536"/>
          </a:xfrm>
          <a:prstGeom prst="rect">
            <a:avLst/>
          </a:prstGeom>
          <a:noFill/>
        </p:spPr>
      </p:pic>
      <p:pic>
        <p:nvPicPr>
          <p:cNvPr id="13313" name="Picture 1" descr="C:\Users\Marie-Claire\Desktop\photos à trier\Photos samsung_janv-18\20180127_152733.jpg"/>
          <p:cNvPicPr>
            <a:picLocks noChangeAspect="1" noChangeArrowheads="1"/>
          </p:cNvPicPr>
          <p:nvPr/>
        </p:nvPicPr>
        <p:blipFill>
          <a:blip r:embed="rId3" cstate="print"/>
          <a:srcRect b="18733"/>
          <a:stretch>
            <a:fillRect/>
          </a:stretch>
        </p:blipFill>
        <p:spPr bwMode="auto">
          <a:xfrm>
            <a:off x="5643570" y="0"/>
            <a:ext cx="3217944" cy="5606765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5786446" y="5715016"/>
            <a:ext cx="3000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>
                <a:latin typeface="Times New Roman" pitchFamily="18" charset="0"/>
                <a:cs typeface="Times New Roman" pitchFamily="18" charset="0"/>
              </a:rPr>
              <a:t>Sculpture au Musée de la Révolution </a:t>
            </a:r>
            <a:br>
              <a:rPr lang="fr-FR" sz="1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1600" b="1" i="1" dirty="0" smtClean="0">
                <a:latin typeface="Times New Roman" pitchFamily="18" charset="0"/>
                <a:cs typeface="Times New Roman" pitchFamily="18" charset="0"/>
              </a:rPr>
              <a:t>Le Génie de la  Démocratie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2910" y="6215082"/>
            <a:ext cx="22632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 smtClean="0"/>
              <a:t>Carré A - Rang 14 - n° 46</a:t>
            </a:r>
            <a:endParaRPr lang="fr-FR" sz="1400" b="1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6908"/>
          </a:xfrm>
        </p:spPr>
        <p:txBody>
          <a:bodyPr/>
          <a:lstStyle/>
          <a:p>
            <a:r>
              <a:rPr lang="fr-FR" sz="3600" b="1" i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Autres tombes à restaurer</a:t>
            </a:r>
            <a:endParaRPr lang="fr-FR" sz="3600" b="1" i="1" dirty="0">
              <a:solidFill>
                <a:srgbClr val="008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G:\SEPULTURES_portraits_par-nom\D'Apvril\apvril-cw (2).JPG"/>
          <p:cNvPicPr>
            <a:picLocks noChangeAspect="1" noChangeArrowheads="1"/>
          </p:cNvPicPr>
          <p:nvPr/>
        </p:nvPicPr>
        <p:blipFill>
          <a:blip r:embed="rId2" cstate="print"/>
          <a:srcRect r="16341"/>
          <a:stretch>
            <a:fillRect/>
          </a:stretch>
        </p:blipFill>
        <p:spPr bwMode="auto">
          <a:xfrm>
            <a:off x="571472" y="785794"/>
            <a:ext cx="2857520" cy="5142857"/>
          </a:xfrm>
          <a:prstGeom prst="rect">
            <a:avLst/>
          </a:prstGeom>
          <a:noFill/>
        </p:spPr>
      </p:pic>
      <p:pic>
        <p:nvPicPr>
          <p:cNvPr id="9" name="Picture 1" descr="F:\SEPULTURES_portraits_par-nom\Chatrousse_Ricoud\2012.04.21 060.JPG"/>
          <p:cNvPicPr>
            <a:picLocks noChangeAspect="1" noChangeArrowheads="1"/>
          </p:cNvPicPr>
          <p:nvPr/>
        </p:nvPicPr>
        <p:blipFill>
          <a:blip r:embed="rId3" cstate="print"/>
          <a:srcRect l="17198" r="12687"/>
          <a:stretch>
            <a:fillRect/>
          </a:stretch>
        </p:blipFill>
        <p:spPr bwMode="auto">
          <a:xfrm>
            <a:off x="4572000" y="785794"/>
            <a:ext cx="3786214" cy="3600000"/>
          </a:xfrm>
          <a:prstGeom prst="rect">
            <a:avLst/>
          </a:prstGeom>
          <a:noFill/>
        </p:spPr>
      </p:pic>
      <p:pic>
        <p:nvPicPr>
          <p:cNvPr id="5122" name="Picture 2" descr="F:\SEPULTURES_portraits_par-nom\Chatrousse_Ricoud\EPSN00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4857760"/>
            <a:ext cx="2885048" cy="1571636"/>
          </a:xfrm>
          <a:prstGeom prst="rect">
            <a:avLst/>
          </a:prstGeom>
          <a:noFill/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5214942" y="6357959"/>
            <a:ext cx="27146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 e Zone  gauche  - Case n° 7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4500562" y="4429132"/>
            <a:ext cx="3929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Tombe Chatrousse - Ricoud</a:t>
            </a:r>
            <a:endParaRPr lang="fr-FR" sz="1600" b="1" dirty="0"/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500034" y="5929330"/>
            <a:ext cx="31432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400" b="1" dirty="0" smtClean="0"/>
              <a:t>Tombe d'Edouard D'APVRIL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400" b="1" dirty="0" smtClean="0"/>
              <a:t>Carré 16 - Rang latéral 04 - n° 5942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28670"/>
            <a:ext cx="9144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5400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+mj-cs"/>
              </a:rPr>
              <a:t>Des réflexions menées avec le Service Culturel de la Ville de Grenoble suite à sa candidature au label Ville d’Art et d’Histoire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3" y="614363"/>
            <a:ext cx="7800975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214291"/>
            <a:ext cx="3182740" cy="257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/>
          <a:srcRect r="8948" b="9091"/>
          <a:stretch>
            <a:fillRect/>
          </a:stretch>
        </p:blipFill>
        <p:spPr bwMode="auto">
          <a:xfrm>
            <a:off x="357158" y="3357562"/>
            <a:ext cx="342902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214819"/>
            <a:ext cx="3335741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28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14290"/>
            <a:ext cx="3286148" cy="4005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3286124"/>
            <a:ext cx="9144000" cy="2928958"/>
          </a:xfrm>
        </p:spPr>
        <p:txBody>
          <a:bodyPr/>
          <a:lstStyle/>
          <a:p>
            <a:pPr marL="536575" indent="-174625">
              <a:spcBef>
                <a:spcPts val="0"/>
              </a:spcBef>
              <a:buNone/>
            </a:pPr>
            <a:endParaRPr lang="fr-FR" sz="1000" dirty="0" smtClean="0"/>
          </a:p>
          <a:p>
            <a:pPr marL="361950" indent="-361950">
              <a:spcBef>
                <a:spcPts val="1200"/>
              </a:spcBef>
              <a:buFont typeface="Wingdings" pitchFamily="2" charset="2"/>
              <a:buChar char="q"/>
            </a:pPr>
            <a:r>
              <a:rPr lang="fr-FR" sz="2000" b="1" i="1" kern="1200" dirty="0" smtClean="0">
                <a:solidFill>
                  <a:srgbClr val="008080"/>
                </a:solidFill>
                <a:latin typeface="Arial" charset="0"/>
                <a:cs typeface="Arial" charset="0"/>
              </a:rPr>
              <a:t>REPRÉSENTATIONS dans les A.G. &amp; autres REUNIONS ASSOCIATIVES</a:t>
            </a:r>
          </a:p>
          <a:p>
            <a:pPr marL="361950" indent="0">
              <a:spcBef>
                <a:spcPts val="0"/>
              </a:spcBef>
              <a:buFontTx/>
              <a:buChar char="-"/>
            </a:pPr>
            <a:r>
              <a:rPr lang="fr-FR" sz="2000" dirty="0" smtClean="0"/>
              <a:t> 4 assemblées (P&amp;D, Casamaures, Ex-Libris, Association Stendhal)</a:t>
            </a:r>
          </a:p>
          <a:p>
            <a:pPr marL="361950" indent="0">
              <a:spcBef>
                <a:spcPts val="0"/>
              </a:spcBef>
              <a:buFontTx/>
              <a:buChar char="-"/>
            </a:pPr>
            <a:r>
              <a:rPr lang="fr-FR" sz="2000" dirty="0" smtClean="0"/>
              <a:t> Commission des cimetières de PRA à </a:t>
            </a:r>
            <a:r>
              <a:rPr lang="fr-FR" sz="2000" dirty="0" err="1" smtClean="0"/>
              <a:t>Veyrier</a:t>
            </a:r>
            <a:r>
              <a:rPr lang="fr-FR" sz="2000" dirty="0" smtClean="0"/>
              <a:t> (frontière franco/suisse)</a:t>
            </a:r>
          </a:p>
          <a:p>
            <a:pPr marL="361950" indent="0">
              <a:spcBef>
                <a:spcPts val="0"/>
              </a:spcBef>
              <a:buFontTx/>
              <a:buChar char="-"/>
            </a:pPr>
            <a:endParaRPr lang="fr-FR" sz="2000" dirty="0" smtClean="0"/>
          </a:p>
          <a:p>
            <a:pPr marL="361950" indent="-361950">
              <a:spcBef>
                <a:spcPts val="1200"/>
              </a:spcBef>
              <a:buFont typeface="Wingdings" pitchFamily="2" charset="2"/>
              <a:buChar char="q"/>
            </a:pPr>
            <a:r>
              <a:rPr lang="fr-FR" sz="2000" b="1" i="1" dirty="0" smtClean="0">
                <a:solidFill>
                  <a:srgbClr val="008080"/>
                </a:solidFill>
              </a:rPr>
              <a:t>RENCONTRES &amp; REUNIONS DE TRAVAIL AVEC DES PROFESSIONNELS &amp; PRESTATAIRES DE SERVICES : </a:t>
            </a:r>
          </a:p>
          <a:p>
            <a:pPr marL="361950" indent="0">
              <a:spcBef>
                <a:spcPts val="0"/>
              </a:spcBef>
              <a:buNone/>
            </a:pPr>
            <a:r>
              <a:rPr lang="fr-FR" sz="2000" dirty="0" smtClean="0"/>
              <a:t>Ets Billon, Office du Tourisme, vidéaste, imprimeurs, …</a:t>
            </a:r>
          </a:p>
          <a:p>
            <a:pPr marL="361950" indent="0">
              <a:spcBef>
                <a:spcPts val="0"/>
              </a:spcBef>
              <a:buNone/>
            </a:pPr>
            <a:endParaRPr lang="fr-FR" sz="2000" dirty="0" smtClean="0"/>
          </a:p>
          <a:p>
            <a:pPr marL="361950" indent="0">
              <a:spcBef>
                <a:spcPts val="0"/>
              </a:spcBef>
              <a:buFontTx/>
              <a:buChar char="-"/>
            </a:pPr>
            <a:endParaRPr lang="fr-FR" sz="2000" dirty="0" smtClean="0"/>
          </a:p>
          <a:p>
            <a:pPr marL="361950" indent="0">
              <a:spcBef>
                <a:spcPts val="0"/>
              </a:spcBef>
              <a:buNone/>
            </a:pPr>
            <a:endParaRPr lang="fr-FR" sz="2000" b="1" i="1" dirty="0" smtClean="0">
              <a:solidFill>
                <a:srgbClr val="0070C0"/>
              </a:solidFill>
            </a:endParaRPr>
          </a:p>
          <a:p>
            <a:pPr marL="361950" indent="-276225">
              <a:buNone/>
            </a:pPr>
            <a:endParaRPr lang="fr-FR" sz="2000" dirty="0" smtClean="0">
              <a:solidFill>
                <a:srgbClr val="00B05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428605"/>
            <a:ext cx="471490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fr-FR" b="1" i="1" dirty="0" smtClean="0">
                <a:solidFill>
                  <a:srgbClr val="008080"/>
                </a:solidFill>
              </a:rPr>
              <a:t> </a:t>
            </a:r>
            <a:r>
              <a:rPr lang="fr-FR" sz="2000" b="1" i="1" dirty="0" smtClean="0">
                <a:solidFill>
                  <a:srgbClr val="008080"/>
                </a:solidFill>
              </a:rPr>
              <a:t>REUNIONS du CONSEIL D’ADMINISTRATION ET DU BUREAU</a:t>
            </a:r>
          </a:p>
          <a:p>
            <a:pPr marL="269875">
              <a:spcBef>
                <a:spcPts val="600"/>
              </a:spcBef>
              <a:buFontTx/>
              <a:buChar char="-"/>
            </a:pPr>
            <a:r>
              <a:rPr lang="fr-FR" sz="2000" dirty="0" smtClean="0"/>
              <a:t> 4 réunions du Conseil d’Administration</a:t>
            </a:r>
          </a:p>
          <a:p>
            <a:pPr marL="269875">
              <a:spcBef>
                <a:spcPts val="600"/>
              </a:spcBef>
              <a:buFontTx/>
              <a:buChar char="-"/>
            </a:pPr>
            <a:r>
              <a:rPr lang="fr-FR" sz="2000" dirty="0" smtClean="0"/>
              <a:t> 6 réunions du Bureau dont 3 avec </a:t>
            </a:r>
            <a:br>
              <a:rPr lang="fr-FR" sz="2000" dirty="0" smtClean="0"/>
            </a:br>
            <a:r>
              <a:rPr lang="fr-FR" sz="2000" dirty="0" smtClean="0"/>
              <a:t>Mme Delplanque pour échanger les informations sur les projets en cours</a:t>
            </a:r>
          </a:p>
          <a:p>
            <a:endParaRPr lang="fr-FR" sz="2000" dirty="0"/>
          </a:p>
        </p:txBody>
      </p:sp>
      <p:pic>
        <p:nvPicPr>
          <p:cNvPr id="1026" name="Picture 2" descr="C:\Users\Marie-Claire\Documents\DOCUMENTS MCR\ASSOCIATIONS\0-SAINT_ROCH\2017_année 2017\Evènements 2017_Photos\2017.11.10 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9986" y="-1"/>
            <a:ext cx="4634013" cy="31432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1472" y="357167"/>
            <a:ext cx="8229600" cy="1214445"/>
          </a:xfrm>
        </p:spPr>
        <p:txBody>
          <a:bodyPr/>
          <a:lstStyle/>
          <a:p>
            <a:pPr algn="ctr">
              <a:buNone/>
            </a:pPr>
            <a:r>
              <a:rPr lang="fr-FR" sz="6600" b="1" kern="1200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+mj-cs"/>
              </a:rPr>
              <a:t>Les brochures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779687"/>
            <a:ext cx="91440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fr-FR" b="1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717550" lvl="1" indent="-625475" algn="ctr">
              <a:spcBef>
                <a:spcPts val="0"/>
              </a:spcBef>
            </a:pPr>
            <a:r>
              <a:rPr lang="fr-FR" sz="3200" b="1" i="1" dirty="0" smtClean="0">
                <a:solidFill>
                  <a:srgbClr val="00808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LES ARTISTES-PEINTRES, </a:t>
            </a:r>
          </a:p>
          <a:p>
            <a:pPr lvl="0" algn="ctr">
              <a:spcBef>
                <a:spcPts val="0"/>
              </a:spcBef>
              <a:tabLst>
                <a:tab pos="0" algn="l"/>
              </a:tabLst>
            </a:pPr>
            <a:r>
              <a:rPr lang="fr-FR" sz="3200" b="1" i="1" dirty="0" smtClean="0">
                <a:solidFill>
                  <a:srgbClr val="00808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fr-FR" sz="2400" b="1" i="1" dirty="0" smtClean="0">
                <a:solidFill>
                  <a:srgbClr val="00808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par Maurice Wantellet , </a:t>
            </a:r>
          </a:p>
          <a:p>
            <a:pPr lvl="0" algn="ctr">
              <a:spcBef>
                <a:spcPts val="0"/>
              </a:spcBef>
              <a:tabLst>
                <a:tab pos="1343025" algn="l"/>
              </a:tabLst>
            </a:pPr>
            <a:endParaRPr lang="fr-FR" sz="2400" b="1" i="1" dirty="0" smtClean="0">
              <a:solidFill>
                <a:srgbClr val="00808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>
              <a:spcBef>
                <a:spcPts val="0"/>
              </a:spcBef>
              <a:tabLst>
                <a:tab pos="1343025" algn="l"/>
              </a:tabLst>
            </a:pPr>
            <a:r>
              <a:rPr lang="fr-FR" sz="2400" b="1" i="1" dirty="0" smtClean="0">
                <a:solidFill>
                  <a:srgbClr val="00808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Mise en page </a:t>
            </a:r>
          </a:p>
          <a:p>
            <a:pPr lvl="0" algn="ctr">
              <a:spcBef>
                <a:spcPts val="0"/>
              </a:spcBef>
              <a:tabLst>
                <a:tab pos="1343025" algn="l"/>
              </a:tabLst>
            </a:pPr>
            <a:r>
              <a:rPr lang="fr-FR" sz="2400" b="1" i="1" dirty="0" smtClean="0">
                <a:solidFill>
                  <a:srgbClr val="00808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Delphine Chemery et Marie-Claire Rivoire</a:t>
            </a:r>
          </a:p>
          <a:p>
            <a:pPr lvl="0" algn="ctr">
              <a:spcBef>
                <a:spcPts val="0"/>
              </a:spcBef>
              <a:tabLst>
                <a:tab pos="1343025" algn="l"/>
              </a:tabLst>
            </a:pPr>
            <a:endParaRPr lang="fr-FR" sz="2400" b="1" i="1" dirty="0" smtClean="0">
              <a:solidFill>
                <a:srgbClr val="00808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>
              <a:spcBef>
                <a:spcPts val="0"/>
              </a:spcBef>
              <a:tabLst>
                <a:tab pos="1343025" algn="l"/>
              </a:tabLst>
            </a:pPr>
            <a:endParaRPr lang="fr-FR" sz="3600" b="1" dirty="0" smtClean="0">
              <a:solidFill>
                <a:srgbClr val="0070C0"/>
              </a:solidFill>
              <a:latin typeface="Times New Roman" pitchFamily="18" charset="0"/>
              <a:ea typeface="+mj-ea"/>
              <a:cs typeface="+mj-cs"/>
            </a:endParaRPr>
          </a:p>
          <a:p>
            <a:pPr lvl="0" algn="ctr">
              <a:spcBef>
                <a:spcPts val="0"/>
              </a:spcBef>
              <a:tabLst>
                <a:tab pos="1343025" algn="l"/>
              </a:tabLst>
            </a:pPr>
            <a:r>
              <a:rPr lang="fr-FR" sz="4400" b="1" i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+mj-cs"/>
              </a:rPr>
              <a:t>Bientôt disponible !</a:t>
            </a:r>
          </a:p>
          <a:p>
            <a:pPr lvl="0" eaLnBrk="0" hangingPunct="0">
              <a:spcBef>
                <a:spcPts val="0"/>
              </a:spcBef>
            </a:pPr>
            <a:endParaRPr lang="fr-FR" sz="3200" b="1" i="1" dirty="0" smtClean="0">
              <a:solidFill>
                <a:srgbClr val="00808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58775" lvl="0" indent="-358775" eaLnBrk="0" hangingPunct="0">
              <a:spcBef>
                <a:spcPts val="1200"/>
              </a:spcBef>
              <a:buFont typeface="Wingdings" pitchFamily="2" charset="2"/>
              <a:buChar char="Ø"/>
            </a:pPr>
            <a:endParaRPr lang="fr-FR" sz="3200" dirty="0" smtClean="0">
              <a:solidFill>
                <a:srgbClr val="00808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09090" cy="66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8681" y="0"/>
            <a:ext cx="4655319" cy="66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11560" y="2132856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20999" cy="66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37600" y="0"/>
            <a:ext cx="4706400" cy="66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14290"/>
            <a:ext cx="8658228" cy="1011222"/>
          </a:xfrm>
        </p:spPr>
        <p:txBody>
          <a:bodyPr/>
          <a:lstStyle/>
          <a:p>
            <a:r>
              <a:rPr lang="fr-FR" sz="3600" b="1" i="1" kern="1200" dirty="0" smtClean="0">
                <a:solidFill>
                  <a:srgbClr val="0070C0"/>
                </a:solidFill>
                <a:latin typeface="Times New Roman" pitchFamily="18" charset="0"/>
              </a:rPr>
              <a:t>En cours de réalisation</a:t>
            </a:r>
            <a:endParaRPr lang="fr-FR" sz="3600" b="1" i="1" kern="1200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214422"/>
            <a:ext cx="9144000" cy="5643578"/>
          </a:xfrm>
        </p:spPr>
        <p:txBody>
          <a:bodyPr/>
          <a:lstStyle/>
          <a:p>
            <a:pPr marL="717550" lvl="0" indent="-717550" algn="ctr">
              <a:spcBef>
                <a:spcPts val="0"/>
              </a:spcBef>
              <a:buNone/>
            </a:pPr>
            <a:r>
              <a:rPr lang="fr-FR" b="1" i="1" dirty="0" smtClean="0">
                <a:solidFill>
                  <a:srgbClr val="00808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LES MÉDECINS à SAINT-ROCH, </a:t>
            </a:r>
          </a:p>
          <a:p>
            <a:pPr lvl="0" algn="ctr">
              <a:spcBef>
                <a:spcPts val="0"/>
              </a:spcBef>
              <a:buNone/>
              <a:tabLst>
                <a:tab pos="809625" algn="l"/>
              </a:tabLst>
            </a:pPr>
            <a:r>
              <a:rPr lang="fr-FR" sz="2400" b="1" i="1" dirty="0" smtClean="0">
                <a:solidFill>
                  <a:srgbClr val="00808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	par Jean-Louis Reymond</a:t>
            </a:r>
          </a:p>
          <a:p>
            <a:pPr algn="ctr">
              <a:spcBef>
                <a:spcPts val="1200"/>
              </a:spcBef>
              <a:buNone/>
              <a:tabLst>
                <a:tab pos="809625" algn="l"/>
              </a:tabLst>
            </a:pPr>
            <a:r>
              <a:rPr lang="fr-FR" sz="2400" i="1" dirty="0" smtClean="0">
                <a:solidFill>
                  <a:srgbClr val="00808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 2"/>
              </a:rPr>
              <a:t> </a:t>
            </a:r>
            <a:endParaRPr lang="fr-FR" sz="2400" i="1" dirty="0" smtClean="0">
              <a:solidFill>
                <a:srgbClr val="00808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  <a:buNone/>
              <a:tabLst>
                <a:tab pos="809625" algn="l"/>
              </a:tabLst>
            </a:pPr>
            <a:endParaRPr lang="fr-FR" sz="2400" b="1" i="1" dirty="0" smtClean="0">
              <a:solidFill>
                <a:srgbClr val="00808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  <a:buNone/>
              <a:tabLst>
                <a:tab pos="809625" algn="l"/>
              </a:tabLst>
            </a:pPr>
            <a:endParaRPr lang="fr-FR" sz="2400" b="1" i="1" dirty="0" smtClean="0">
              <a:solidFill>
                <a:srgbClr val="00808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buNone/>
            </a:pPr>
            <a:r>
              <a:rPr lang="fr-FR" sz="2800" b="1" i="1" dirty="0" smtClean="0">
                <a:solidFill>
                  <a:srgbClr val="00808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L’HISTOIRE DU CIMETIERE SAINT-ROCH et QUELQUES PERSONNAGES ILLUSTRES</a:t>
            </a:r>
          </a:p>
          <a:p>
            <a:pPr algn="ctr">
              <a:buNone/>
            </a:pPr>
            <a:r>
              <a:rPr lang="fr-FR" sz="2800" b="1" i="1" dirty="0" smtClean="0">
                <a:solidFill>
                  <a:srgbClr val="00808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(catalogue de l’exposition de la chapelle Saint-Roch)</a:t>
            </a:r>
          </a:p>
          <a:p>
            <a:pPr algn="ctr">
              <a:buNone/>
            </a:pPr>
            <a:r>
              <a:rPr lang="fr-FR" sz="2800" i="1" dirty="0" smtClean="0">
                <a:solidFill>
                  <a:srgbClr val="00808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 2"/>
              </a:rPr>
              <a:t> </a:t>
            </a:r>
            <a:endParaRPr lang="fr-FR" sz="2800" i="1" dirty="0" smtClean="0">
              <a:solidFill>
                <a:srgbClr val="00808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buNone/>
            </a:pPr>
            <a:r>
              <a:rPr lang="fr-FR" sz="2800" b="1" i="1" dirty="0" smtClean="0">
                <a:solidFill>
                  <a:srgbClr val="00808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 CIMENT ET LES CIMENTIERS À SAINT-ROCH </a:t>
            </a:r>
          </a:p>
          <a:p>
            <a:pPr algn="ctr">
              <a:buNone/>
            </a:pPr>
            <a:r>
              <a:rPr lang="fr-FR" sz="2800" i="1" dirty="0" smtClean="0">
                <a:solidFill>
                  <a:srgbClr val="00808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 2"/>
              </a:rPr>
              <a:t> </a:t>
            </a:r>
            <a:endParaRPr lang="fr-FR" sz="2800" i="1" dirty="0" smtClean="0">
              <a:solidFill>
                <a:srgbClr val="00808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buNone/>
            </a:pPr>
            <a:endParaRPr lang="fr-FR" sz="2800" b="1" i="1" dirty="0">
              <a:solidFill>
                <a:srgbClr val="00808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571472" y="2428868"/>
            <a:ext cx="8229600" cy="101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1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En gestation</a:t>
            </a:r>
            <a:endParaRPr kumimoji="0" lang="fr-FR" sz="3600" b="1" i="1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8229600" cy="2582858"/>
          </a:xfrm>
        </p:spPr>
        <p:txBody>
          <a:bodyPr/>
          <a:lstStyle/>
          <a:p>
            <a:r>
              <a:rPr lang="fr-FR" sz="2800" b="1" i="1" kern="1200" dirty="0" smtClean="0">
                <a:solidFill>
                  <a:srgbClr val="00808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Remerciements à Mme Delplanque, </a:t>
            </a:r>
            <a:br>
              <a:rPr lang="fr-FR" sz="2800" b="1" i="1" kern="1200" dirty="0" smtClean="0">
                <a:solidFill>
                  <a:srgbClr val="00808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fr-FR" sz="2800" b="1" i="1" kern="1200" dirty="0" smtClean="0">
                <a:solidFill>
                  <a:srgbClr val="00808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Directrice des cimetières de Grenoble, à M. Papagno, responsable technique,</a:t>
            </a:r>
            <a:br>
              <a:rPr lang="fr-FR" sz="2800" b="1" i="1" kern="1200" dirty="0" smtClean="0">
                <a:solidFill>
                  <a:srgbClr val="00808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fr-FR" sz="2800" b="1" i="1" kern="1200" dirty="0" smtClean="0">
                <a:solidFill>
                  <a:srgbClr val="00808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et aux gardiens de St-Roch et des Sablons.</a:t>
            </a:r>
            <a:endParaRPr lang="fr-FR" dirty="0"/>
          </a:p>
        </p:txBody>
      </p:sp>
      <p:pic>
        <p:nvPicPr>
          <p:cNvPr id="7169" name="Picture 1" descr="C:\Users\Marie-Claire\Documents\DOCUMENTS MCR\ASSOCIATIONS\0-SAINT_ROCH\2017_année 2017\Evènements 2017_Photos\05_21_17_Printemps des cimetières\2017.05.21 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2857496"/>
            <a:ext cx="5400000" cy="36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429396"/>
          </a:xfrm>
        </p:spPr>
        <p:txBody>
          <a:bodyPr/>
          <a:lstStyle/>
          <a:p>
            <a:pPr marL="449263" lvl="1" indent="-449263">
              <a:buClr>
                <a:srgbClr val="006600"/>
              </a:buClr>
              <a:buNone/>
            </a:pPr>
            <a:endParaRPr lang="fr-FR" sz="2400" b="1" i="1" kern="1200" dirty="0" smtClean="0">
              <a:solidFill>
                <a:srgbClr val="008080"/>
              </a:solidFill>
              <a:latin typeface="Arial" charset="0"/>
              <a:ea typeface="+mn-ea"/>
              <a:cs typeface="Arial" charset="0"/>
            </a:endParaRPr>
          </a:p>
          <a:p>
            <a:pPr marL="449263" lvl="1" indent="-449263">
              <a:buClr>
                <a:srgbClr val="006600"/>
              </a:buClr>
              <a:buNone/>
            </a:pPr>
            <a:r>
              <a:rPr lang="fr-FR" sz="2400" b="1" i="1" kern="1200" dirty="0" smtClean="0">
                <a:solidFill>
                  <a:srgbClr val="008080"/>
                </a:solidFill>
                <a:latin typeface="Arial" charset="0"/>
                <a:ea typeface="+mn-ea"/>
                <a:cs typeface="Arial" charset="0"/>
              </a:rPr>
              <a:t>VISITES, </a:t>
            </a:r>
            <a:r>
              <a:rPr lang="fr-FR" sz="2400" b="1" i="1" kern="1200" dirty="0" smtClean="0">
                <a:solidFill>
                  <a:srgbClr val="009999"/>
                </a:solidFill>
                <a:latin typeface="Arial" charset="0"/>
                <a:ea typeface="+mn-ea"/>
                <a:cs typeface="Arial" charset="0"/>
              </a:rPr>
              <a:t>EVENEMENTS</a:t>
            </a:r>
            <a:r>
              <a:rPr lang="fr-FR" sz="2400" b="1" i="1" kern="1200" dirty="0" smtClean="0">
                <a:solidFill>
                  <a:srgbClr val="008080"/>
                </a:solidFill>
                <a:latin typeface="Arial" charset="0"/>
                <a:ea typeface="+mn-ea"/>
                <a:cs typeface="Arial" charset="0"/>
              </a:rPr>
              <a:t> ET INNOVATIONS</a:t>
            </a:r>
          </a:p>
          <a:p>
            <a:pPr marL="449263" lvl="1" indent="-449263">
              <a:buClr>
                <a:srgbClr val="006600"/>
              </a:buClr>
              <a:buNone/>
            </a:pPr>
            <a:endParaRPr lang="fr-FR" sz="1400" b="1" i="1" kern="1200" dirty="0" smtClean="0">
              <a:solidFill>
                <a:srgbClr val="008080"/>
              </a:solidFill>
              <a:latin typeface="Arial" charset="0"/>
              <a:ea typeface="+mn-ea"/>
              <a:cs typeface="Arial" charset="0"/>
            </a:endParaRPr>
          </a:p>
          <a:p>
            <a:pPr marL="361950" indent="-361950">
              <a:buClr>
                <a:srgbClr val="006600"/>
              </a:buClr>
              <a:buNone/>
            </a:pPr>
            <a:endParaRPr lang="fr-FR" sz="1000" b="1" i="1" dirty="0" smtClean="0">
              <a:solidFill>
                <a:srgbClr val="0070C0"/>
              </a:solidFill>
            </a:endParaRPr>
          </a:p>
          <a:p>
            <a:pPr marL="361950" indent="-361950">
              <a:spcBef>
                <a:spcPts val="0"/>
              </a:spcBef>
              <a:buClr>
                <a:srgbClr val="0070C0"/>
              </a:buClr>
              <a:buFont typeface="Wingdings" pitchFamily="2" charset="2"/>
              <a:buChar char="v"/>
            </a:pPr>
            <a:r>
              <a:rPr lang="fr-FR" sz="2000" b="1" i="1" dirty="0" smtClean="0">
                <a:solidFill>
                  <a:srgbClr val="0070C0"/>
                </a:solidFill>
              </a:rPr>
              <a:t>Visites et conférences proposées en 2017</a:t>
            </a:r>
          </a:p>
          <a:p>
            <a:pPr marL="361950" indent="-276225">
              <a:spcBef>
                <a:spcPts val="0"/>
              </a:spcBef>
              <a:buNone/>
            </a:pPr>
            <a:r>
              <a:rPr lang="fr-FR" sz="2000" i="1" dirty="0" smtClean="0">
                <a:solidFill>
                  <a:srgbClr val="00B050"/>
                </a:solidFill>
              </a:rPr>
              <a:t>	</a:t>
            </a:r>
            <a:r>
              <a:rPr lang="fr-FR" sz="2000" dirty="0" smtClean="0"/>
              <a:t> - 26 visites publiques et privées </a:t>
            </a:r>
          </a:p>
          <a:p>
            <a:pPr marL="361950" indent="-276225">
              <a:spcBef>
                <a:spcPts val="0"/>
              </a:spcBef>
              <a:buNone/>
            </a:pPr>
            <a:r>
              <a:rPr lang="fr-FR" sz="2000" i="1" dirty="0" smtClean="0">
                <a:solidFill>
                  <a:srgbClr val="00B050"/>
                </a:solidFill>
              </a:rPr>
              <a:t>	 </a:t>
            </a:r>
            <a:r>
              <a:rPr lang="fr-FR" sz="2000" dirty="0" smtClean="0"/>
              <a:t>- 1 conférence sur les Maires de Grenoble</a:t>
            </a:r>
          </a:p>
          <a:p>
            <a:pPr marL="438150" indent="-276225">
              <a:spcBef>
                <a:spcPts val="0"/>
              </a:spcBef>
              <a:buNone/>
            </a:pPr>
            <a:r>
              <a:rPr lang="fr-FR" sz="2000" dirty="0" smtClean="0"/>
              <a:t>	- 1 conférence sur les Femmes à Saint-Roch</a:t>
            </a:r>
          </a:p>
          <a:p>
            <a:pPr marL="361950" indent="-361950">
              <a:buClr>
                <a:srgbClr val="006600"/>
              </a:buClr>
              <a:buNone/>
            </a:pPr>
            <a:endParaRPr lang="fr-FR" sz="1000" b="1" i="1" dirty="0" smtClean="0">
              <a:solidFill>
                <a:srgbClr val="0070C0"/>
              </a:solidFill>
            </a:endParaRPr>
          </a:p>
          <a:p>
            <a:pPr marL="361950" indent="-361950">
              <a:buClr>
                <a:srgbClr val="0070C0"/>
              </a:buClr>
              <a:buFont typeface="Wingdings" pitchFamily="2" charset="2"/>
              <a:buChar char="v"/>
            </a:pPr>
            <a:r>
              <a:rPr lang="fr-FR" sz="2000" b="1" i="1" dirty="0" smtClean="0">
                <a:solidFill>
                  <a:srgbClr val="0070C0"/>
                </a:solidFill>
              </a:rPr>
              <a:t>Cérémonie commémorative pour Isaure Luzet</a:t>
            </a:r>
          </a:p>
          <a:p>
            <a:pPr marL="361950" indent="-361950">
              <a:buClr>
                <a:srgbClr val="003366"/>
              </a:buClr>
              <a:buNone/>
            </a:pPr>
            <a:r>
              <a:rPr lang="fr-FR" sz="2000" i="1" dirty="0" smtClean="0">
                <a:solidFill>
                  <a:srgbClr val="00B050"/>
                </a:solidFill>
              </a:rPr>
              <a:t>	</a:t>
            </a:r>
            <a:r>
              <a:rPr lang="fr-FR" sz="2000" dirty="0" smtClean="0"/>
              <a:t>- 4 réunions avec les services de la Mairie pour préparer la cérémonie, sans compter le travail de préparation de Mao Tourmen. </a:t>
            </a:r>
          </a:p>
          <a:p>
            <a:pPr marL="361950" indent="-361950">
              <a:buClr>
                <a:srgbClr val="006600"/>
              </a:buClr>
              <a:buFont typeface="Wingdings" pitchFamily="2" charset="2"/>
              <a:buChar char="q"/>
            </a:pPr>
            <a:endParaRPr lang="fr-FR" sz="1000" b="1" i="1" dirty="0" smtClean="0">
              <a:solidFill>
                <a:srgbClr val="0070C0"/>
              </a:solidFill>
            </a:endParaRPr>
          </a:p>
          <a:p>
            <a:pPr marL="361950" indent="-361950">
              <a:buClr>
                <a:srgbClr val="0070C0"/>
              </a:buClr>
              <a:buFont typeface="Wingdings" pitchFamily="2" charset="2"/>
              <a:buChar char="v"/>
            </a:pPr>
            <a:r>
              <a:rPr lang="fr-FR" sz="2000" b="1" i="1" dirty="0" smtClean="0">
                <a:solidFill>
                  <a:srgbClr val="0070C0"/>
                </a:solidFill>
              </a:rPr>
              <a:t>Printemps des cimetières</a:t>
            </a:r>
          </a:p>
          <a:p>
            <a:pPr marL="361950" indent="-361950">
              <a:buClr>
                <a:srgbClr val="006600"/>
              </a:buClr>
              <a:buNone/>
            </a:pPr>
            <a:r>
              <a:rPr lang="fr-FR" sz="2000" i="1" dirty="0" smtClean="0">
                <a:solidFill>
                  <a:srgbClr val="00B050"/>
                </a:solidFill>
              </a:rPr>
              <a:t>	</a:t>
            </a:r>
            <a:r>
              <a:rPr lang="fr-FR" sz="2000" i="1" dirty="0" smtClean="0"/>
              <a:t>- </a:t>
            </a:r>
            <a:r>
              <a:rPr lang="fr-FR" sz="2000" dirty="0" smtClean="0"/>
              <a:t>7 réunions  pour la préparation du Printemps des Cimetières avec la Directrice des cimetières , les services de la Mairie et les participants extérieurs.</a:t>
            </a:r>
          </a:p>
          <a:p>
            <a:pPr marL="361950" indent="-361950">
              <a:buClr>
                <a:srgbClr val="0070C0"/>
              </a:buClr>
              <a:buFont typeface="Wingdings" pitchFamily="2" charset="2"/>
              <a:buChar char="v"/>
            </a:pPr>
            <a:endParaRPr lang="fr-FR" sz="1000" b="1" i="1" dirty="0" smtClean="0">
              <a:solidFill>
                <a:srgbClr val="0070C0"/>
              </a:solidFill>
            </a:endParaRPr>
          </a:p>
          <a:p>
            <a:pPr marL="361950" indent="-361950">
              <a:buClr>
                <a:srgbClr val="0070C0"/>
              </a:buClr>
              <a:buFont typeface="Wingdings" pitchFamily="2" charset="2"/>
              <a:buChar char="v"/>
            </a:pPr>
            <a:r>
              <a:rPr lang="fr-FR" sz="2000" b="1" i="1" dirty="0" smtClean="0">
                <a:solidFill>
                  <a:srgbClr val="0070C0"/>
                </a:solidFill>
              </a:rPr>
              <a:t>Salon du Livre Alpin </a:t>
            </a:r>
          </a:p>
          <a:p>
            <a:pPr marL="361950" indent="1588">
              <a:buClr>
                <a:srgbClr val="006600"/>
              </a:buClr>
              <a:buNone/>
            </a:pPr>
            <a:r>
              <a:rPr lang="fr-FR" sz="2000" dirty="0" smtClean="0"/>
              <a:t>- 2 jours et demi de présence sur le stand.</a:t>
            </a:r>
          </a:p>
          <a:p>
            <a:pPr marL="361950" indent="-361950">
              <a:buClr>
                <a:srgbClr val="006600"/>
              </a:buClr>
              <a:buNone/>
            </a:pPr>
            <a:endParaRPr lang="fr-FR" sz="2000" dirty="0" smtClea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2844" y="785794"/>
            <a:ext cx="8543956" cy="5340369"/>
          </a:xfrm>
        </p:spPr>
        <p:txBody>
          <a:bodyPr/>
          <a:lstStyle/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fr-FR" sz="2000" dirty="0" smtClean="0"/>
          </a:p>
          <a:p>
            <a:pPr marL="361950" indent="-276225">
              <a:buNone/>
            </a:pPr>
            <a:endParaRPr lang="fr-FR" sz="20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357158" y="363915"/>
            <a:ext cx="857252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</a:pPr>
            <a:r>
              <a:rPr lang="fr-FR" sz="2400" b="1" i="1" dirty="0" smtClean="0">
                <a:solidFill>
                  <a:srgbClr val="008080"/>
                </a:solidFill>
              </a:rPr>
              <a:t>INVESTISSEMENT SUR LES PROJETS SPECIFIQUES</a:t>
            </a:r>
          </a:p>
          <a:p>
            <a:pPr marL="361950" indent="-361950">
              <a:buClr>
                <a:srgbClr val="0070C0"/>
              </a:buClr>
              <a:buFont typeface="Wingdings" pitchFamily="2" charset="2"/>
              <a:buChar char="v"/>
            </a:pPr>
            <a:endParaRPr lang="fr-FR" sz="2000" b="1" i="1" dirty="0" smtClean="0">
              <a:solidFill>
                <a:srgbClr val="0070C0"/>
              </a:solidFill>
            </a:endParaRPr>
          </a:p>
          <a:p>
            <a:pPr marL="361950" indent="-361950">
              <a:buClr>
                <a:srgbClr val="0070C0"/>
              </a:buClr>
              <a:buFont typeface="Wingdings" pitchFamily="2" charset="2"/>
              <a:buChar char="v"/>
            </a:pPr>
            <a:r>
              <a:rPr lang="fr-FR" sz="2000" b="1" i="1" dirty="0" smtClean="0">
                <a:solidFill>
                  <a:srgbClr val="0070C0"/>
                </a:solidFill>
              </a:rPr>
              <a:t>Appel à dons pour la restauration de la Dame Blanche </a:t>
            </a:r>
          </a:p>
          <a:p>
            <a:pPr marL="361950" indent="-1588">
              <a:buClr>
                <a:srgbClr val="0070C0"/>
              </a:buClr>
            </a:pPr>
            <a:r>
              <a:rPr lang="fr-FR" sz="2000" dirty="0" smtClean="0"/>
              <a:t>Des heures de travail pour la mise en place et le suivi d’un financement participatif sur le site HelloAsso par Anaïs Gui-Diby</a:t>
            </a:r>
          </a:p>
          <a:p>
            <a:pPr marL="361950" indent="-361950">
              <a:buClr>
                <a:srgbClr val="0070C0"/>
              </a:buClr>
            </a:pPr>
            <a:endParaRPr lang="fr-FR" sz="2000" b="1" i="1" dirty="0" smtClean="0">
              <a:solidFill>
                <a:srgbClr val="0070C0"/>
              </a:solidFill>
            </a:endParaRPr>
          </a:p>
          <a:p>
            <a:pPr marL="361950" indent="-361950">
              <a:buClr>
                <a:srgbClr val="0070C0"/>
              </a:buClr>
              <a:buFont typeface="Wingdings" pitchFamily="2" charset="2"/>
              <a:buChar char="v"/>
            </a:pPr>
            <a:r>
              <a:rPr lang="fr-FR" sz="2000" b="1" i="1" dirty="0" smtClean="0">
                <a:solidFill>
                  <a:srgbClr val="0070C0"/>
                </a:solidFill>
              </a:rPr>
              <a:t>Préparation  d’un circuit sur le ciment et les cimentiers à St-Roch dans le cadre du bicentenaire du béton à Grenoble</a:t>
            </a:r>
          </a:p>
          <a:p>
            <a:pPr marL="539750" indent="-539750">
              <a:buClr>
                <a:srgbClr val="006600"/>
              </a:buClr>
              <a:buNone/>
            </a:pPr>
            <a:r>
              <a:rPr lang="fr-FR" sz="2000" i="1" dirty="0" smtClean="0">
                <a:solidFill>
                  <a:srgbClr val="00B050"/>
                </a:solidFill>
              </a:rPr>
              <a:t>	</a:t>
            </a:r>
            <a:r>
              <a:rPr lang="fr-FR" sz="2000" dirty="0" smtClean="0"/>
              <a:t>- 5 réunions et visites de reconnaissance sur le terrain, sans compter les heures de travail de préparation du circuit par les </a:t>
            </a:r>
            <a:br>
              <a:rPr lang="fr-FR" sz="2000" dirty="0" smtClean="0"/>
            </a:br>
            <a:r>
              <a:rPr lang="fr-FR" sz="2000" dirty="0" smtClean="0"/>
              <a:t>3 guides / Monique </a:t>
            </a:r>
            <a:r>
              <a:rPr lang="fr-FR" sz="2000" dirty="0" err="1" smtClean="0"/>
              <a:t>Bonvallet</a:t>
            </a:r>
            <a:r>
              <a:rPr lang="fr-FR" sz="2000" dirty="0" smtClean="0"/>
              <a:t>, Patrice </a:t>
            </a:r>
            <a:r>
              <a:rPr lang="fr-FR" sz="2000" dirty="0" err="1" smtClean="0"/>
              <a:t>Guinard</a:t>
            </a:r>
            <a:r>
              <a:rPr lang="fr-FR" sz="2000" dirty="0" smtClean="0"/>
              <a:t>-Brun, Michel </a:t>
            </a:r>
            <a:r>
              <a:rPr lang="fr-FR" sz="2000" dirty="0" err="1" smtClean="0"/>
              <a:t>Pech</a:t>
            </a:r>
            <a:r>
              <a:rPr lang="fr-FR" sz="2000" dirty="0" smtClean="0"/>
              <a:t>)</a:t>
            </a:r>
            <a:endParaRPr lang="fr-FR" sz="2000" b="1" i="1" dirty="0" smtClean="0">
              <a:solidFill>
                <a:srgbClr val="0070C0"/>
              </a:solidFill>
            </a:endParaRPr>
          </a:p>
          <a:p>
            <a:pPr marL="361950" indent="-361950">
              <a:buClr>
                <a:srgbClr val="0070C0"/>
              </a:buClr>
            </a:pPr>
            <a:endParaRPr lang="fr-FR" sz="2000" b="1" i="1" dirty="0" smtClean="0">
              <a:solidFill>
                <a:srgbClr val="0070C0"/>
              </a:solidFill>
            </a:endParaRPr>
          </a:p>
          <a:p>
            <a:pPr marL="361950" indent="-361950">
              <a:buClr>
                <a:srgbClr val="0070C0"/>
              </a:buClr>
              <a:buFont typeface="Wingdings" pitchFamily="2" charset="2"/>
              <a:buChar char="v"/>
            </a:pPr>
            <a:r>
              <a:rPr lang="fr-FR" sz="2000" b="1" i="1" dirty="0" smtClean="0">
                <a:solidFill>
                  <a:srgbClr val="0070C0"/>
                </a:solidFill>
              </a:rPr>
              <a:t>Préparation d’une visite théâtralisée pour le Printemps des cimetières 2018</a:t>
            </a:r>
          </a:p>
          <a:p>
            <a:pPr marL="361950" indent="1588">
              <a:buClr>
                <a:srgbClr val="0070C0"/>
              </a:buClr>
            </a:pPr>
            <a:r>
              <a:rPr lang="fr-FR" sz="2000" dirty="0" smtClean="0">
                <a:latin typeface="+mn-lt"/>
                <a:cs typeface="+mn-cs"/>
              </a:rPr>
              <a:t>-  3 rencontres avec une Compagnie théâtrale, avec Mme Delplanque, puis M. Patrick LeBihan </a:t>
            </a:r>
            <a:br>
              <a:rPr lang="fr-FR" sz="2000" dirty="0" smtClean="0">
                <a:latin typeface="+mn-lt"/>
                <a:cs typeface="+mn-cs"/>
              </a:rPr>
            </a:br>
            <a:r>
              <a:rPr lang="fr-FR" sz="2000" dirty="0" smtClean="0">
                <a:latin typeface="+mn-lt"/>
                <a:cs typeface="+mn-cs"/>
              </a:rPr>
              <a:t>et 1 visite de reconnaissance à Saint-Roch avec la Cie de Théâtre.</a:t>
            </a:r>
          </a:p>
          <a:p>
            <a:pPr marL="361950" indent="-361950">
              <a:buClr>
                <a:srgbClr val="0070C0"/>
              </a:buClr>
              <a:buFont typeface="Wingdings" pitchFamily="2" charset="2"/>
              <a:buChar char="v"/>
            </a:pPr>
            <a:endParaRPr lang="fr-FR" b="1" i="1" dirty="0" smtClean="0">
              <a:solidFill>
                <a:srgbClr val="0070C0"/>
              </a:solidFill>
            </a:endParaRPr>
          </a:p>
          <a:p>
            <a:pPr marL="361950" indent="-361950">
              <a:buClr>
                <a:srgbClr val="0070C0"/>
              </a:buClr>
              <a:buFont typeface="Wingdings" pitchFamily="2" charset="2"/>
              <a:buChar char="v"/>
            </a:pPr>
            <a:endParaRPr lang="fr-FR" b="1" i="1" dirty="0" smtClean="0">
              <a:solidFill>
                <a:srgbClr val="0070C0"/>
              </a:solidFill>
            </a:endParaRPr>
          </a:p>
          <a:p>
            <a:pPr marL="361950" indent="-361950">
              <a:buClr>
                <a:srgbClr val="0070C0"/>
              </a:buClr>
              <a:buFont typeface="Wingdings" pitchFamily="2" charset="2"/>
              <a:buChar char="v"/>
            </a:pPr>
            <a:endParaRPr lang="fr-FR" b="1" i="1" dirty="0" smtClean="0">
              <a:solidFill>
                <a:srgbClr val="0070C0"/>
              </a:solidFill>
            </a:endParaRPr>
          </a:p>
          <a:p>
            <a:pPr marL="361950" indent="-361950">
              <a:buClr>
                <a:srgbClr val="0070C0"/>
              </a:buClr>
              <a:buFont typeface="Wingdings" pitchFamily="2" charset="2"/>
              <a:buChar char="v"/>
            </a:pPr>
            <a:endParaRPr lang="fr-FR" b="1" i="1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6766</TotalTime>
  <Words>1483</Words>
  <Application>Microsoft Office PowerPoint</Application>
  <PresentationFormat>Affichage à l'écran (4:3)</PresentationFormat>
  <Paragraphs>278</Paragraphs>
  <Slides>74</Slides>
  <Notes>9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74</vt:i4>
      </vt:variant>
    </vt:vector>
  </HeadingPairs>
  <TitlesOfParts>
    <vt:vector size="75" baseType="lpstr">
      <vt:lpstr>Modèle par défaut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Membres du Conseil d’administration en 2018</vt:lpstr>
      <vt:lpstr>Sont en fin de mandat en 2018 et se représentent :</vt:lpstr>
      <vt:lpstr>Diapositive 18</vt:lpstr>
      <vt:lpstr>Diapositive 19</vt:lpstr>
      <vt:lpstr>      Conférence le 28/01/17</vt:lpstr>
      <vt:lpstr>Une conférence  sur les femmes à Saint-Roch par Anaïs Gui-Diby le 25 mars 2017, proposée avant l’Assemblée Générale</vt:lpstr>
      <vt:lpstr>Diapositive 22</vt:lpstr>
      <vt:lpstr>Diapositive 23</vt:lpstr>
      <vt:lpstr>            Succès des visites privées </vt:lpstr>
      <vt:lpstr>Visite avec nos amis de Patrimoine et Développement  dans la partie ancienne  de Saint-Roch le 4/11/2017 :  4 guides pour 8 visiteurs … Leur intérêt et leur enthousiasme ont été égaux  à notre plaisir de leur faire découvrir  les richesses patrimoniales et historiques du cimetière. </vt:lpstr>
      <vt:lpstr>Printemps des cimetières 2ème édition – 21 mai 2017</vt:lpstr>
      <vt:lpstr>Diapositive 27</vt:lpstr>
      <vt:lpstr>Diapositive 28</vt:lpstr>
      <vt:lpstr>La journée du Printemps des cimetières à Saint-Roch</vt:lpstr>
      <vt:lpstr>La participation des espaces verts et de la direction des cimetières de Grenoble </vt:lpstr>
      <vt:lpstr>Les visites proposées par  notre association</vt:lpstr>
      <vt:lpstr>Bilan de la journée  du Printemps des cimetières</vt:lpstr>
      <vt:lpstr>Les journées du Patrimoine      17 &amp; 19 septembre</vt:lpstr>
      <vt:lpstr>Une nouvelle visite : Le ciment et les cimentiers à Saint-Roch dans le cadre des « 200 ans du béton à Grenoble »</vt:lpstr>
      <vt:lpstr>Diapositive 35</vt:lpstr>
      <vt:lpstr>Une dernière visite-test,  5 jours avant la  «grande première».</vt:lpstr>
      <vt:lpstr>Diapositive 37</vt:lpstr>
      <vt:lpstr>Le 22 novembre : une visite qui  passionne un public averti</vt:lpstr>
      <vt:lpstr>Diapositive 39</vt:lpstr>
      <vt:lpstr>Un hommage à Isaure Luzet  devant sa tombe restaurée</vt:lpstr>
      <vt:lpstr>La cérémonie a été organisée, à la demande de notre association, par le service du protocole de la Mairie.  De nombreux élus et personnalités étaient présents  ce matin du 23 mai 2017 </vt:lpstr>
      <vt:lpstr>Marie-Odile Tourmen fait un remarquable discours plein de lyrisme et de conviction sur le parcours d’Isaure Luzet,  résistante, Juste parmi les Nations et une des premières femmes pharmaciennes. </vt:lpstr>
      <vt:lpstr>Mao Tourmen, entourée de la directrice du Collège de  Notre-Dame de Sion et de deux jeunes collégiens, rappelle le rôle important qu’a joué cet établissement scolaire dans la résistance et le sauvetage de Juifs pendant la guerre.</vt:lpstr>
      <vt:lpstr>Diapositive 44</vt:lpstr>
      <vt:lpstr>Diapositive 45</vt:lpstr>
      <vt:lpstr>Interview à veille de la Toussaint pour France Bleu Isère</vt:lpstr>
      <vt:lpstr>Diapositive 47</vt:lpstr>
      <vt:lpstr>Diapositive 48</vt:lpstr>
      <vt:lpstr>Des visites assurées par  l’Office du Tourisme à notre demande</vt:lpstr>
      <vt:lpstr>Des visites de formation ont été organisées avec les guides de l’Office de Tourisme afin de les aider à mettre en place leurs propres circuits.</vt:lpstr>
      <vt:lpstr>Une visite théâtralisée sur le thème de l’entourage de Stendhal à Saint-Roch</vt:lpstr>
      <vt:lpstr>Diapositive 52</vt:lpstr>
      <vt:lpstr>Diapositive 53</vt:lpstr>
      <vt:lpstr>Diapositive 54</vt:lpstr>
      <vt:lpstr>Mise en ligne sur internet de l’appel à dons et suivi de l’opération, par notre trésorière, Anaïs Gui-Diby</vt:lpstr>
      <vt:lpstr>Pour animer la page d’HelloAsso, nous avons fait appel à un vidéaste pour créer une petite vidéo hivernale sur la  Dame Blanche</vt:lpstr>
      <vt:lpstr> Les travaux de restauration  auront lieu en 2018  et  l’inauguration le jour du Printemps des cimetières.  Nous faisons appel à une comédienne, Clotilde Aubrier, qui citera le poème d’Andrée Appercelle, « Du sang bu jusqu’aux pierres »  </vt:lpstr>
      <vt:lpstr>Remplacement de la statue disparue  de la lionne sur la tombe de la dompteuse</vt:lpstr>
      <vt:lpstr>Diapositive 59</vt:lpstr>
      <vt:lpstr>…et voici la sculpture !</vt:lpstr>
      <vt:lpstr>DES PROJETS DE RESTAURATION DE TOMBES</vt:lpstr>
      <vt:lpstr>Tombe de Coralie Emery  fille d’Apollinaire Emery, chirurgien de Napoléon</vt:lpstr>
      <vt:lpstr>Tombe d’Henry Ding Sculpteur</vt:lpstr>
      <vt:lpstr>Tombe de Raymond Bank Résistant</vt:lpstr>
      <vt:lpstr>Tombe d’Urbain Basset Sculpteur</vt:lpstr>
      <vt:lpstr>Autres tombes à restaurer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En cours de réalisation</vt:lpstr>
      <vt:lpstr>Remerciements à Mme Delplanque,  Directrice des cimetières de Grenoble, à M. Papagno, responsable technique, et aux gardiens de St-Roch et des Sablons.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Marie-Claire</dc:creator>
  <cp:lastModifiedBy>Marie-Claire RIVOIRE</cp:lastModifiedBy>
  <cp:revision>507</cp:revision>
  <cp:lastPrinted>1601-01-01T00:00:00Z</cp:lastPrinted>
  <dcterms:created xsi:type="dcterms:W3CDTF">2011-04-03T16:12:20Z</dcterms:created>
  <dcterms:modified xsi:type="dcterms:W3CDTF">2018-06-29T13:08:02Z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3</vt:i4>
  </property>
</Properties>
</file>