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52"/>
  </p:notesMasterIdLst>
  <p:handoutMasterIdLst>
    <p:handoutMasterId r:id="rId53"/>
  </p:handoutMasterIdLst>
  <p:sldIdLst>
    <p:sldId id="256" r:id="rId2"/>
    <p:sldId id="660" r:id="rId3"/>
    <p:sldId id="662" r:id="rId4"/>
    <p:sldId id="665" r:id="rId5"/>
    <p:sldId id="666" r:id="rId6"/>
    <p:sldId id="664" r:id="rId7"/>
    <p:sldId id="668" r:id="rId8"/>
    <p:sldId id="667" r:id="rId9"/>
    <p:sldId id="669" r:id="rId10"/>
    <p:sldId id="671" r:id="rId11"/>
    <p:sldId id="672" r:id="rId12"/>
    <p:sldId id="670" r:id="rId13"/>
    <p:sldId id="674" r:id="rId14"/>
    <p:sldId id="673" r:id="rId15"/>
    <p:sldId id="682" r:id="rId16"/>
    <p:sldId id="676" r:id="rId17"/>
    <p:sldId id="677" r:id="rId18"/>
    <p:sldId id="685" r:id="rId19"/>
    <p:sldId id="686" r:id="rId20"/>
    <p:sldId id="678" r:id="rId21"/>
    <p:sldId id="684" r:id="rId22"/>
    <p:sldId id="683" r:id="rId23"/>
    <p:sldId id="690" r:id="rId24"/>
    <p:sldId id="689" r:id="rId25"/>
    <p:sldId id="688" r:id="rId26"/>
    <p:sldId id="696" r:id="rId27"/>
    <p:sldId id="697" r:id="rId28"/>
    <p:sldId id="706" r:id="rId29"/>
    <p:sldId id="687" r:id="rId30"/>
    <p:sldId id="679" r:id="rId31"/>
    <p:sldId id="691" r:id="rId32"/>
    <p:sldId id="693" r:id="rId33"/>
    <p:sldId id="692" r:id="rId34"/>
    <p:sldId id="582" r:id="rId35"/>
    <p:sldId id="581" r:id="rId36"/>
    <p:sldId id="680" r:id="rId37"/>
    <p:sldId id="694" r:id="rId38"/>
    <p:sldId id="695" r:id="rId39"/>
    <p:sldId id="649" r:id="rId40"/>
    <p:sldId id="681" r:id="rId41"/>
    <p:sldId id="489" r:id="rId42"/>
    <p:sldId id="700" r:id="rId43"/>
    <p:sldId id="707" r:id="rId44"/>
    <p:sldId id="708" r:id="rId45"/>
    <p:sldId id="699" r:id="rId46"/>
    <p:sldId id="698" r:id="rId47"/>
    <p:sldId id="703" r:id="rId48"/>
    <p:sldId id="702" r:id="rId49"/>
    <p:sldId id="701" r:id="rId50"/>
    <p:sldId id="494" r:id="rId51"/>
  </p:sldIdLst>
  <p:sldSz cx="9144000" cy="6858000" type="screen4x3"/>
  <p:notesSz cx="6946900" cy="100838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9900"/>
    <a:srgbClr val="4F6228"/>
    <a:srgbClr val="008000"/>
    <a:srgbClr val="663300"/>
    <a:srgbClr val="CC3300"/>
    <a:srgbClr val="FF3300"/>
    <a:srgbClr val="FFF4D1"/>
    <a:srgbClr val="FFB84F"/>
    <a:srgbClr val="DA9B4E"/>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94" autoAdjust="0"/>
    <p:restoredTop sz="92652" autoAdjust="0"/>
  </p:normalViewPr>
  <p:slideViewPr>
    <p:cSldViewPr>
      <p:cViewPr varScale="1">
        <p:scale>
          <a:sx n="100" d="100"/>
          <a:sy n="100" d="100"/>
        </p:scale>
        <p:origin x="-1242" y="-90"/>
      </p:cViewPr>
      <p:guideLst>
        <p:guide orient="horz" pos="2160"/>
        <p:guide pos="2880"/>
      </p:guideLst>
    </p:cSldViewPr>
  </p:slideViewPr>
  <p:outlineViewPr>
    <p:cViewPr>
      <p:scale>
        <a:sx n="33" d="100"/>
        <a:sy n="33" d="100"/>
      </p:scale>
      <p:origin x="264" y="198372"/>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582"/>
    </p:cViewPr>
  </p:sorterViewPr>
  <p:notesViewPr>
    <p:cSldViewPr>
      <p:cViewPr varScale="1">
        <p:scale>
          <a:sx n="74" d="100"/>
          <a:sy n="74" d="100"/>
        </p:scale>
        <p:origin x="-3294" y="-108"/>
      </p:cViewPr>
      <p:guideLst>
        <p:guide orient="horz" pos="3176"/>
        <p:guide pos="218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slide" Target="slides/slide7.xml"/><Relationship Id="rId1" Type="http://schemas.openxmlformats.org/officeDocument/2006/relationships/slide" Target="slides/slide1.xml"/><Relationship Id="rId5" Type="http://schemas.openxmlformats.org/officeDocument/2006/relationships/slide" Target="slides/slide40.xml"/><Relationship Id="rId4"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0"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defRPr sz="1300"/>
            </a:lvl1pPr>
          </a:lstStyle>
          <a:p>
            <a:pPr>
              <a:defRPr/>
            </a:pPr>
            <a:endParaRPr lang="en-US" dirty="0"/>
          </a:p>
        </p:txBody>
      </p:sp>
      <p:sp>
        <p:nvSpPr>
          <p:cNvPr id="247811" name="Rectangle 3"/>
          <p:cNvSpPr>
            <a:spLocks noGrp="1" noChangeArrowheads="1"/>
          </p:cNvSpPr>
          <p:nvPr>
            <p:ph type="dt" sz="quarter" idx="1"/>
          </p:nvPr>
        </p:nvSpPr>
        <p:spPr bwMode="auto">
          <a:xfrm>
            <a:off x="3934969"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lgn="r">
              <a:defRPr sz="1300"/>
            </a:lvl1pPr>
          </a:lstStyle>
          <a:p>
            <a:pPr>
              <a:defRPr/>
            </a:pPr>
            <a:endParaRPr lang="en-US" dirty="0"/>
          </a:p>
        </p:txBody>
      </p:sp>
      <p:sp>
        <p:nvSpPr>
          <p:cNvPr id="247812" name="Rectangle 4"/>
          <p:cNvSpPr>
            <a:spLocks noGrp="1" noChangeArrowheads="1"/>
          </p:cNvSpPr>
          <p:nvPr>
            <p:ph type="ftr" sz="quarter" idx="2"/>
          </p:nvPr>
        </p:nvSpPr>
        <p:spPr bwMode="auto">
          <a:xfrm>
            <a:off x="0"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defRPr sz="1300"/>
            </a:lvl1pPr>
          </a:lstStyle>
          <a:p>
            <a:pPr>
              <a:defRPr/>
            </a:pPr>
            <a:endParaRPr lang="en-US" dirty="0"/>
          </a:p>
        </p:txBody>
      </p:sp>
      <p:sp>
        <p:nvSpPr>
          <p:cNvPr id="247813" name="Rectangle 5"/>
          <p:cNvSpPr>
            <a:spLocks noGrp="1" noChangeArrowheads="1"/>
          </p:cNvSpPr>
          <p:nvPr>
            <p:ph type="sldNum" sz="quarter" idx="3"/>
          </p:nvPr>
        </p:nvSpPr>
        <p:spPr bwMode="auto">
          <a:xfrm>
            <a:off x="3934969"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lgn="r">
              <a:defRPr sz="1300"/>
            </a:lvl1pPr>
          </a:lstStyle>
          <a:p>
            <a:pPr>
              <a:defRPr/>
            </a:pPr>
            <a:fld id="{DB996EB9-C4DC-4798-91E1-F12C9BD2FA68}" type="slidenum">
              <a:rPr lang="en-US"/>
              <a:pPr>
                <a:defRPr/>
              </a:pPr>
              <a:t>‹N°›</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defRPr sz="1300"/>
            </a:lvl1pPr>
          </a:lstStyle>
          <a:p>
            <a:pPr>
              <a:defRPr/>
            </a:pPr>
            <a:endParaRPr lang="en-US" dirty="0"/>
          </a:p>
        </p:txBody>
      </p:sp>
      <p:sp>
        <p:nvSpPr>
          <p:cNvPr id="246787" name="Rectangle 3"/>
          <p:cNvSpPr>
            <a:spLocks noGrp="1" noChangeArrowheads="1"/>
          </p:cNvSpPr>
          <p:nvPr>
            <p:ph type="dt" idx="1"/>
          </p:nvPr>
        </p:nvSpPr>
        <p:spPr bwMode="auto">
          <a:xfrm>
            <a:off x="3934969"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lgn="r">
              <a:defRPr sz="1300"/>
            </a:lvl1pPr>
          </a:lstStyle>
          <a:p>
            <a:pPr>
              <a:defRPr/>
            </a:pPr>
            <a:endParaRPr lang="en-US" dirty="0"/>
          </a:p>
        </p:txBody>
      </p:sp>
      <p:sp>
        <p:nvSpPr>
          <p:cNvPr id="32772" name="Rectangle 4"/>
          <p:cNvSpPr>
            <a:spLocks noGrp="1" noRot="1" noChangeAspect="1" noChangeArrowheads="1" noTextEdit="1"/>
          </p:cNvSpPr>
          <p:nvPr>
            <p:ph type="sldImg" idx="2"/>
          </p:nvPr>
        </p:nvSpPr>
        <p:spPr bwMode="auto">
          <a:xfrm>
            <a:off x="952500" y="755650"/>
            <a:ext cx="5041900" cy="3781425"/>
          </a:xfrm>
          <a:prstGeom prst="rect">
            <a:avLst/>
          </a:prstGeom>
          <a:noFill/>
          <a:ln w="9525">
            <a:solidFill>
              <a:srgbClr val="000000"/>
            </a:solidFill>
            <a:miter lim="800000"/>
            <a:headEnd/>
            <a:tailEnd/>
          </a:ln>
        </p:spPr>
      </p:sp>
      <p:sp>
        <p:nvSpPr>
          <p:cNvPr id="246789" name="Rectangle 5"/>
          <p:cNvSpPr>
            <a:spLocks noGrp="1" noChangeArrowheads="1"/>
          </p:cNvSpPr>
          <p:nvPr>
            <p:ph type="body" sz="quarter" idx="3"/>
          </p:nvPr>
        </p:nvSpPr>
        <p:spPr bwMode="auto">
          <a:xfrm>
            <a:off x="694690" y="4789805"/>
            <a:ext cx="5557520" cy="453771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6790" name="Rectangle 6"/>
          <p:cNvSpPr>
            <a:spLocks noGrp="1" noChangeArrowheads="1"/>
          </p:cNvSpPr>
          <p:nvPr>
            <p:ph type="ftr" sz="quarter" idx="4"/>
          </p:nvPr>
        </p:nvSpPr>
        <p:spPr bwMode="auto">
          <a:xfrm>
            <a:off x="0"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defRPr sz="1300"/>
            </a:lvl1pPr>
          </a:lstStyle>
          <a:p>
            <a:pPr>
              <a:defRPr/>
            </a:pPr>
            <a:endParaRPr lang="en-US" dirty="0"/>
          </a:p>
        </p:txBody>
      </p:sp>
      <p:sp>
        <p:nvSpPr>
          <p:cNvPr id="246791" name="Rectangle 7"/>
          <p:cNvSpPr>
            <a:spLocks noGrp="1" noChangeArrowheads="1"/>
          </p:cNvSpPr>
          <p:nvPr>
            <p:ph type="sldNum" sz="quarter" idx="5"/>
          </p:nvPr>
        </p:nvSpPr>
        <p:spPr bwMode="auto">
          <a:xfrm>
            <a:off x="3934969"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lgn="r">
              <a:defRPr sz="1300"/>
            </a:lvl1pPr>
          </a:lstStyle>
          <a:p>
            <a:pPr>
              <a:defRPr/>
            </a:pPr>
            <a:fld id="{CDCAF280-5DDC-4DC4-A596-501F0DF42085}" type="slidenum">
              <a:rPr lang="en-US"/>
              <a:pPr>
                <a:defRPr/>
              </a:pPr>
              <a:t>‹N°›</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1</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7</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29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30</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36</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40</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AD8EF0A5-5C1A-4FB3-83D2-99BFFD2D581A}" type="slidenum">
              <a:rPr lang="fr-FR"/>
              <a:pPr>
                <a:defRPr/>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16E39A61-5657-4FA1-8B86-832F459C8BC8}" type="slidenum">
              <a:rPr lang="fr-FR"/>
              <a:pPr>
                <a:defRPr/>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8DE6439C-7459-4E8D-83FC-DA3DD9AF695A}" type="slidenum">
              <a:rPr lang="fr-FR"/>
              <a:pPr>
                <a:defRPr/>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FBBA197F-423C-465F-A69A-AAE1E1366967}" type="slidenum">
              <a:rPr lang="fr-FR"/>
              <a:pPr>
                <a:defRPr/>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1EFB82D5-BCBC-4007-9682-8C53AF137D7D}" type="slidenum">
              <a:rPr lang="fr-FR"/>
              <a:pPr>
                <a:defRPr/>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3140DFC9-CA79-43D2-8F8F-CD4E8F1E4C15}" type="slidenum">
              <a:rPr lang="fr-FR"/>
              <a:pPr>
                <a:defRPr/>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9" name="Rectangle 6"/>
          <p:cNvSpPr>
            <a:spLocks noGrp="1" noChangeArrowheads="1"/>
          </p:cNvSpPr>
          <p:nvPr>
            <p:ph type="sldNum" sz="quarter" idx="12"/>
          </p:nvPr>
        </p:nvSpPr>
        <p:spPr>
          <a:ln/>
        </p:spPr>
        <p:txBody>
          <a:bodyPr/>
          <a:lstStyle>
            <a:lvl1pPr>
              <a:defRPr/>
            </a:lvl1pPr>
          </a:lstStyle>
          <a:p>
            <a:pPr>
              <a:defRPr/>
            </a:pPr>
            <a:fld id="{769E5FD0-A29D-4013-AB1C-F2ED8FFC2AEA}" type="slidenum">
              <a:rPr lang="fr-FR"/>
              <a:pPr>
                <a:defRPr/>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5" name="Rectangle 6"/>
          <p:cNvSpPr>
            <a:spLocks noGrp="1" noChangeArrowheads="1"/>
          </p:cNvSpPr>
          <p:nvPr>
            <p:ph type="sldNum" sz="quarter" idx="12"/>
          </p:nvPr>
        </p:nvSpPr>
        <p:spPr>
          <a:ln/>
        </p:spPr>
        <p:txBody>
          <a:bodyPr/>
          <a:lstStyle>
            <a:lvl1pPr>
              <a:defRPr/>
            </a:lvl1pPr>
          </a:lstStyle>
          <a:p>
            <a:pPr>
              <a:defRPr/>
            </a:pPr>
            <a:fld id="{91F58DF8-8D3E-464C-8993-D5027DCF11C2}" type="slidenum">
              <a:rPr lang="fr-FR"/>
              <a:pPr>
                <a:defRPr/>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4" name="Rectangle 6"/>
          <p:cNvSpPr>
            <a:spLocks noGrp="1" noChangeArrowheads="1"/>
          </p:cNvSpPr>
          <p:nvPr>
            <p:ph type="sldNum" sz="quarter" idx="12"/>
          </p:nvPr>
        </p:nvSpPr>
        <p:spPr>
          <a:ln/>
        </p:spPr>
        <p:txBody>
          <a:bodyPr/>
          <a:lstStyle>
            <a:lvl1pPr>
              <a:defRPr/>
            </a:lvl1pPr>
          </a:lstStyle>
          <a:p>
            <a:pPr>
              <a:defRPr/>
            </a:pPr>
            <a:fld id="{E36F6284-CD7F-4127-9AC5-4F7FBA39DF9F}" type="slidenum">
              <a:rPr lang="fr-FR"/>
              <a:pPr>
                <a:defRPr/>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A05492EC-5911-44F1-949C-98B925D6400F}" type="slidenum">
              <a:rPr lang="fr-FR"/>
              <a:pPr>
                <a:defRPr/>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3F15F12C-C314-4F8D-8FB9-FBCD82BF41BF}" type="slidenum">
              <a:rPr lang="fr-FR"/>
              <a:pPr>
                <a:defRPr/>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dirty="0"/>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dirty="0"/>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06C0259-3470-4B34-9F43-AF18ED86465E}"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28596" y="3429000"/>
            <a:ext cx="8420105" cy="928694"/>
          </a:xfrm>
        </p:spPr>
        <p:txBody>
          <a:bodyPr/>
          <a:lstStyle/>
          <a:p>
            <a:pPr algn="r" eaLnBrk="1" hangingPunct="1">
              <a:lnSpc>
                <a:spcPct val="90000"/>
              </a:lnSpc>
            </a:pPr>
            <a:r>
              <a:rPr lang="fr-FR" sz="4800" b="1" dirty="0" smtClean="0">
                <a:solidFill>
                  <a:srgbClr val="4F6228"/>
                </a:solidFill>
                <a:latin typeface="Times New Roman" pitchFamily="18" charset="0"/>
              </a:rPr>
              <a:t>Assemblée Générale Ordinaire</a:t>
            </a:r>
          </a:p>
          <a:p>
            <a:pPr algn="r" eaLnBrk="1" hangingPunct="1">
              <a:lnSpc>
                <a:spcPct val="90000"/>
              </a:lnSpc>
            </a:pPr>
            <a:endParaRPr lang="fr-FR" sz="3600" i="1" dirty="0" smtClean="0">
              <a:latin typeface="Times New Roman" pitchFamily="18" charset="0"/>
            </a:endParaRPr>
          </a:p>
          <a:p>
            <a:pPr algn="r" eaLnBrk="1" hangingPunct="1">
              <a:lnSpc>
                <a:spcPct val="90000"/>
              </a:lnSpc>
            </a:pPr>
            <a:r>
              <a:rPr lang="fr-FR" sz="3600" b="1" dirty="0" smtClean="0">
                <a:solidFill>
                  <a:srgbClr val="4F6228"/>
                </a:solidFill>
                <a:latin typeface="Times New Roman" pitchFamily="18" charset="0"/>
              </a:rPr>
              <a:t>25 juin 2021</a:t>
            </a:r>
          </a:p>
        </p:txBody>
      </p:sp>
      <p:pic>
        <p:nvPicPr>
          <p:cNvPr id="4" name="Image 3"/>
          <p:cNvPicPr/>
          <p:nvPr/>
        </p:nvPicPr>
        <p:blipFill>
          <a:blip r:embed="rId3"/>
          <a:srcRect r="14397" b="8148"/>
          <a:stretch>
            <a:fillRect/>
          </a:stretch>
        </p:blipFill>
        <p:spPr bwMode="auto">
          <a:xfrm>
            <a:off x="285720" y="214290"/>
            <a:ext cx="1714512" cy="2500330"/>
          </a:xfrm>
          <a:prstGeom prst="rect">
            <a:avLst/>
          </a:prstGeom>
          <a:noFill/>
          <a:ln w="9525">
            <a:noFill/>
            <a:miter lim="800000"/>
            <a:headEnd/>
            <a:tailEnd/>
          </a:ln>
        </p:spPr>
      </p:pic>
      <p:sp>
        <p:nvSpPr>
          <p:cNvPr id="26625" name="Text Box 1"/>
          <p:cNvSpPr txBox="1">
            <a:spLocks noChangeArrowheads="1"/>
          </p:cNvSpPr>
          <p:nvPr/>
        </p:nvSpPr>
        <p:spPr bwMode="auto">
          <a:xfrm>
            <a:off x="1928794" y="285728"/>
            <a:ext cx="6500858" cy="2286016"/>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marL="182563" marR="0" lvl="0" algn="l" defTabSz="914400" rtl="0" eaLnBrk="1" fontAlgn="base" latinLnBrk="0" hangingPunct="1">
              <a:lnSpc>
                <a:spcPct val="100000"/>
              </a:lnSpc>
              <a:spcBef>
                <a:spcPct val="0"/>
              </a:spcBef>
              <a:spcAft>
                <a:spcPts val="1000"/>
              </a:spcAft>
              <a:buClrTx/>
              <a:buSzTx/>
              <a:buFontTx/>
              <a:buNone/>
              <a:tabLst/>
            </a:pPr>
            <a:endParaRPr kumimoji="0" lang="fr-FR" sz="800" b="1" i="0" u="none" strike="noStrike" cap="none" normalizeH="0" baseline="0" dirty="0" smtClean="0">
              <a:ln>
                <a:noFill/>
              </a:ln>
              <a:solidFill>
                <a:srgbClr val="808080"/>
              </a:solidFill>
              <a:effectLst/>
              <a:latin typeface="Times New Roman" pitchFamily="18" charset="0"/>
              <a:cs typeface="Arial" pitchFamily="34" charset="0"/>
            </a:endParaRPr>
          </a:p>
          <a:p>
            <a:pPr marL="182563" marR="0" lvl="1" algn="l" defTabSz="914400" rtl="0" eaLnBrk="1" fontAlgn="base" latinLnBrk="0" hangingPunct="1">
              <a:lnSpc>
                <a:spcPct val="100000"/>
              </a:lnSpc>
              <a:spcBef>
                <a:spcPct val="0"/>
              </a:spcBef>
              <a:spcAft>
                <a:spcPts val="1000"/>
              </a:spcAft>
              <a:buClrTx/>
              <a:buSzTx/>
              <a:buFontTx/>
              <a:buNone/>
              <a:tabLst/>
            </a:pPr>
            <a:r>
              <a:rPr kumimoji="0" lang="fr-FR" sz="2800" b="1" i="0" u="none" strike="noStrike" cap="none" normalizeH="0" baseline="0" dirty="0" smtClean="0">
                <a:ln>
                  <a:noFill/>
                </a:ln>
                <a:solidFill>
                  <a:srgbClr val="4F6228"/>
                </a:solidFill>
                <a:effectLst/>
                <a:latin typeface="AR JULIAN" pitchFamily="2" charset="0"/>
                <a:cs typeface="Arial" pitchFamily="34" charset="0"/>
              </a:rPr>
              <a:t>Saint-Roch</a:t>
            </a:r>
            <a:r>
              <a:rPr kumimoji="0" lang="fr-FR" sz="2800" b="1" i="0" u="none" strike="noStrike" cap="none" normalizeH="0" baseline="0" dirty="0" smtClean="0">
                <a:ln>
                  <a:noFill/>
                </a:ln>
                <a:solidFill>
                  <a:srgbClr val="4F6228"/>
                </a:solidFill>
                <a:effectLst/>
                <a:latin typeface="MingLiU" charset="-120"/>
                <a:cs typeface="Arial" pitchFamily="34" charset="0"/>
              </a:rPr>
              <a:t> </a:t>
            </a:r>
            <a:r>
              <a:rPr kumimoji="0" lang="fr-FR" sz="2800" b="1" i="0" u="none" strike="noStrike" cap="none" normalizeH="0" baseline="0" dirty="0" smtClean="0">
                <a:ln>
                  <a:noFill/>
                </a:ln>
                <a:solidFill>
                  <a:srgbClr val="4F6228"/>
                </a:solidFill>
                <a:effectLst/>
                <a:latin typeface="AR JULIAN" pitchFamily="2" charset="0"/>
                <a:cs typeface="Arial" pitchFamily="34" charset="0"/>
              </a:rPr>
              <a:t>! </a:t>
            </a:r>
          </a:p>
          <a:p>
            <a:pPr marL="182563" marR="0" lvl="1" algn="l" defTabSz="914400" rtl="0" eaLnBrk="1" fontAlgn="base" latinLnBrk="0" hangingPunct="1">
              <a:lnSpc>
                <a:spcPct val="100000"/>
              </a:lnSpc>
              <a:spcBef>
                <a:spcPct val="0"/>
              </a:spcBef>
              <a:spcAft>
                <a:spcPts val="1000"/>
              </a:spcAft>
              <a:buClrTx/>
              <a:buSzTx/>
              <a:buFontTx/>
              <a:buNone/>
              <a:tabLst/>
            </a:pPr>
            <a:r>
              <a:rPr kumimoji="0" lang="fr-FR" sz="2800" b="1" i="0" u="none" strike="noStrike" cap="none" normalizeH="0" baseline="0" dirty="0" smtClean="0">
                <a:ln>
                  <a:noFill/>
                </a:ln>
                <a:solidFill>
                  <a:srgbClr val="4F6228"/>
                </a:solidFill>
                <a:effectLst/>
                <a:latin typeface="AR JULIAN" pitchFamily="2" charset="0"/>
                <a:cs typeface="Arial" pitchFamily="34" charset="0"/>
              </a:rPr>
              <a:t>Vous avez dit cimetière</a:t>
            </a:r>
            <a:r>
              <a:rPr kumimoji="0" lang="fr-FR" sz="2800" b="1" i="0" u="none" strike="noStrike" cap="none" normalizeH="0" baseline="0" dirty="0" smtClean="0">
                <a:ln>
                  <a:noFill/>
                </a:ln>
                <a:solidFill>
                  <a:srgbClr val="4F6228"/>
                </a:solidFill>
                <a:effectLst/>
                <a:latin typeface="MingLiU" charset="-120"/>
                <a:cs typeface="Arial" pitchFamily="34" charset="0"/>
              </a:rPr>
              <a:t> </a:t>
            </a:r>
            <a:r>
              <a:rPr kumimoji="0" lang="fr-FR" sz="2800" b="1" i="0" u="none" strike="noStrike" cap="none" normalizeH="0" baseline="0" dirty="0" smtClean="0">
                <a:ln>
                  <a:noFill/>
                </a:ln>
                <a:solidFill>
                  <a:srgbClr val="4F6228"/>
                </a:solidFill>
                <a:effectLst/>
                <a:latin typeface="AR JULIAN" pitchFamily="2" charset="0"/>
                <a:cs typeface="Arial" pitchFamily="34" charset="0"/>
              </a:rPr>
              <a:t>?</a:t>
            </a:r>
          </a:p>
          <a:p>
            <a:pPr marL="182563" marR="0" lvl="1" algn="l" defTabSz="914400" rtl="0" eaLnBrk="1" fontAlgn="base" latinLnBrk="0" hangingPunct="1">
              <a:lnSpc>
                <a:spcPct val="100000"/>
              </a:lnSpc>
              <a:spcBef>
                <a:spcPct val="0"/>
              </a:spcBef>
              <a:spcAft>
                <a:spcPts val="1000"/>
              </a:spcAft>
              <a:buClrTx/>
              <a:buSzTx/>
              <a:buFontTx/>
              <a:buNone/>
              <a:tabLst/>
            </a:pPr>
            <a:r>
              <a:rPr kumimoji="0" lang="fr-FR" sz="2400" b="1" i="1" u="none" strike="noStrike" cap="none" normalizeH="0" baseline="0" dirty="0" smtClean="0">
                <a:ln>
                  <a:noFill/>
                </a:ln>
                <a:solidFill>
                  <a:srgbClr val="4F6228"/>
                </a:solidFill>
                <a:effectLst/>
                <a:latin typeface="AR JULIAN" pitchFamily="2" charset="0"/>
                <a:cs typeface="Arial" pitchFamily="34" charset="0"/>
              </a:rPr>
              <a:t>Association culturelle et patrimoniale</a:t>
            </a:r>
            <a:endParaRPr kumimoji="0" lang="fr-FR" sz="2400" b="1" i="1" u="none" strike="noStrike" cap="none" normalizeH="0" baseline="0" dirty="0" smtClean="0">
              <a:ln>
                <a:noFill/>
              </a:ln>
              <a:solidFill>
                <a:srgbClr val="4F6228"/>
              </a:solidFill>
              <a:effectLst>
                <a:outerShdw blurRad="38100" dist="38100" dir="2700000" algn="tl">
                  <a:srgbClr val="C0C0C0"/>
                </a:outerShdw>
              </a:effectLst>
              <a:latin typeface="MingLiU" charset="-12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142852"/>
            <a:ext cx="8229600" cy="725470"/>
          </a:xfrm>
        </p:spPr>
        <p:txBody>
          <a:bodyPr/>
          <a:lstStyle/>
          <a:p>
            <a:r>
              <a:rPr lang="fr-FR" sz="3200" b="1" i="1" dirty="0" smtClean="0">
                <a:solidFill>
                  <a:srgbClr val="4F6228"/>
                </a:solidFill>
                <a:latin typeface="Times New Roman" pitchFamily="18" charset="0"/>
                <a:cs typeface="Times New Roman" pitchFamily="18" charset="0"/>
              </a:rPr>
              <a:t>Des partenariats avec l’Office du tourisme et les musées de Grenoble </a:t>
            </a:r>
          </a:p>
        </p:txBody>
      </p:sp>
      <p:pic>
        <p:nvPicPr>
          <p:cNvPr id="45059" name="Picture 3" descr="C:\Users\Marie-Claire\Documents\DOCUMENTS MCR\ASSOCIATIONS\0-SAINT_ROCH\2020_année 2020\PHOTOS_EVENEMENTS &amp; VISITES_2020\01_21_20-visite formation OT\DSC00325.JPG"/>
          <p:cNvPicPr>
            <a:picLocks noGrp="1" noChangeAspect="1" noChangeArrowheads="1"/>
          </p:cNvPicPr>
          <p:nvPr>
            <p:ph idx="1"/>
          </p:nvPr>
        </p:nvPicPr>
        <p:blipFill>
          <a:blip r:embed="rId2" cstate="print"/>
          <a:srcRect t="12632"/>
          <a:stretch>
            <a:fillRect/>
          </a:stretch>
        </p:blipFill>
        <p:spPr bwMode="auto">
          <a:xfrm>
            <a:off x="1142976" y="1928802"/>
            <a:ext cx="6786610" cy="4447015"/>
          </a:xfrm>
          <a:prstGeom prst="rect">
            <a:avLst/>
          </a:prstGeom>
          <a:noFill/>
        </p:spPr>
      </p:pic>
      <p:sp>
        <p:nvSpPr>
          <p:cNvPr id="8" name="ZoneTexte 7"/>
          <p:cNvSpPr txBox="1"/>
          <p:nvPr/>
        </p:nvSpPr>
        <p:spPr>
          <a:xfrm>
            <a:off x="642910" y="6357958"/>
            <a:ext cx="7715304" cy="307777"/>
          </a:xfrm>
          <a:prstGeom prst="rect">
            <a:avLst/>
          </a:prstGeom>
          <a:noFill/>
        </p:spPr>
        <p:txBody>
          <a:bodyPr wrap="square" rtlCol="0">
            <a:spAutoFit/>
          </a:bodyPr>
          <a:lstStyle/>
          <a:p>
            <a:pPr algn="ctr"/>
            <a:r>
              <a:rPr lang="fr-FR" sz="1400" b="1" i="1" dirty="0" smtClean="0">
                <a:solidFill>
                  <a:srgbClr val="4F6228"/>
                </a:solidFill>
                <a:latin typeface="Times New Roman" pitchFamily="18" charset="0"/>
                <a:cs typeface="Times New Roman" pitchFamily="18" charset="0"/>
              </a:rPr>
              <a:t>Ici, avec Vincent de Taillandier et Caroline Roussel-</a:t>
            </a:r>
            <a:r>
              <a:rPr lang="fr-FR" sz="1400" b="1" i="1" dirty="0" err="1" smtClean="0">
                <a:solidFill>
                  <a:srgbClr val="4F6228"/>
                </a:solidFill>
                <a:latin typeface="Times New Roman" pitchFamily="18" charset="0"/>
                <a:cs typeface="Times New Roman" pitchFamily="18" charset="0"/>
              </a:rPr>
              <a:t>Champetier</a:t>
            </a:r>
            <a:r>
              <a:rPr lang="fr-FR" sz="1400" b="1" i="1" dirty="0" smtClean="0">
                <a:solidFill>
                  <a:srgbClr val="4F6228"/>
                </a:solidFill>
                <a:latin typeface="Times New Roman" pitchFamily="18" charset="0"/>
                <a:cs typeface="Times New Roman" pitchFamily="18" charset="0"/>
              </a:rPr>
              <a:t>, en janvier 2020</a:t>
            </a:r>
            <a:endParaRPr lang="fr-FR" sz="1400" b="1" i="1" dirty="0">
              <a:solidFill>
                <a:srgbClr val="4F6228"/>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srcRect/>
          <a:stretch>
            <a:fillRect/>
          </a:stretch>
        </p:blipFill>
        <p:spPr bwMode="auto">
          <a:xfrm>
            <a:off x="571472" y="785794"/>
            <a:ext cx="7877200" cy="5631469"/>
          </a:xfrm>
          <a:prstGeom prst="rect">
            <a:avLst/>
          </a:prstGeom>
          <a:noFill/>
          <a:ln w="9525">
            <a:noFill/>
            <a:miter lim="800000"/>
            <a:headEnd/>
            <a:tailEnd/>
          </a:ln>
          <a:effectLst/>
        </p:spPr>
      </p:pic>
      <p:sp>
        <p:nvSpPr>
          <p:cNvPr id="8" name="ZoneTexte 7"/>
          <p:cNvSpPr txBox="1"/>
          <p:nvPr/>
        </p:nvSpPr>
        <p:spPr>
          <a:xfrm>
            <a:off x="500034" y="285728"/>
            <a:ext cx="7929618" cy="461665"/>
          </a:xfrm>
          <a:prstGeom prst="rect">
            <a:avLst/>
          </a:prstGeom>
          <a:noFill/>
        </p:spPr>
        <p:txBody>
          <a:bodyPr wrap="square" rtlCol="0">
            <a:spAutoFit/>
          </a:bodyPr>
          <a:lstStyle/>
          <a:p>
            <a:pPr algn="ctr"/>
            <a:r>
              <a:rPr lang="fr-FR" sz="2400" b="1" i="1" dirty="0" smtClean="0">
                <a:solidFill>
                  <a:srgbClr val="4F6228"/>
                </a:solidFill>
                <a:latin typeface="Times New Roman" pitchFamily="18" charset="0"/>
                <a:ea typeface="+mj-ea"/>
                <a:cs typeface="Times New Roman" pitchFamily="18" charset="0"/>
              </a:rPr>
              <a:t>Thème proposé en 2021 par l’Office du Tourisme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Users\Marie-Claire\Documents\DOCUMENTS MCR\ASSOCIATIONS\0-SAINT_ROCH\2020_année 2020\PHOTOS_EVENEMENTS &amp; VISITES_2020\06-25-20_Visite médiateurs musée\IMG_5256.jpg"/>
          <p:cNvPicPr>
            <a:picLocks noGrp="1"/>
          </p:cNvPicPr>
          <p:nvPr>
            <p:ph idx="1"/>
          </p:nvPr>
        </p:nvPicPr>
        <p:blipFill>
          <a:blip r:embed="rId2"/>
          <a:srcRect l="15711" t="15584" b="16060"/>
          <a:stretch>
            <a:fillRect/>
          </a:stretch>
        </p:blipFill>
        <p:spPr bwMode="auto">
          <a:xfrm>
            <a:off x="571472" y="428604"/>
            <a:ext cx="8072494" cy="4929222"/>
          </a:xfrm>
          <a:prstGeom prst="rect">
            <a:avLst/>
          </a:prstGeom>
          <a:noFill/>
          <a:ln w="9525">
            <a:noFill/>
            <a:miter lim="800000"/>
            <a:headEnd/>
            <a:tailEnd/>
          </a:ln>
        </p:spPr>
      </p:pic>
      <p:sp>
        <p:nvSpPr>
          <p:cNvPr id="6" name="ZoneTexte 5"/>
          <p:cNvSpPr txBox="1"/>
          <p:nvPr/>
        </p:nvSpPr>
        <p:spPr>
          <a:xfrm>
            <a:off x="642910" y="5429264"/>
            <a:ext cx="7929618" cy="646331"/>
          </a:xfrm>
          <a:prstGeom prst="rect">
            <a:avLst/>
          </a:prstGeom>
          <a:noFill/>
        </p:spPr>
        <p:txBody>
          <a:bodyPr wrap="square" rtlCol="0">
            <a:spAutoFit/>
          </a:bodyPr>
          <a:lstStyle/>
          <a:p>
            <a:pPr algn="ctr"/>
            <a:r>
              <a:rPr lang="fr-FR" dirty="0" smtClean="0">
                <a:latin typeface="Times New Roman" pitchFamily="18" charset="0"/>
                <a:cs typeface="Times New Roman" pitchFamily="18" charset="0"/>
              </a:rPr>
              <a:t>Partenariat avec le Musée de Grenoble </a:t>
            </a:r>
          </a:p>
          <a:p>
            <a:pPr algn="ctr"/>
            <a:r>
              <a:rPr lang="fr-FR" dirty="0" smtClean="0">
                <a:latin typeface="Times New Roman" pitchFamily="18" charset="0"/>
                <a:cs typeface="Times New Roman" pitchFamily="18" charset="0"/>
              </a:rPr>
              <a:t>sur le thème de l’exposition « Grenoble et ses artistes du XIXe siècle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39718"/>
          </a:xfrm>
        </p:spPr>
        <p:txBody>
          <a:bodyPr/>
          <a:lstStyle/>
          <a:p>
            <a:r>
              <a:rPr lang="fr-FR" sz="2400" b="1" i="1" kern="1200" dirty="0" smtClean="0">
                <a:solidFill>
                  <a:srgbClr val="4F6228"/>
                </a:solidFill>
                <a:latin typeface="Times New Roman" pitchFamily="18" charset="0"/>
                <a:cs typeface="Times New Roman" pitchFamily="18" charset="0"/>
              </a:rPr>
              <a:t>L’exposition « Grenoble et ses artistes du XIXe siècle »</a:t>
            </a:r>
          </a:p>
        </p:txBody>
      </p:sp>
      <p:pic>
        <p:nvPicPr>
          <p:cNvPr id="48136" name="Picture 8" descr="Grenoble et ses artistes au XIXe siècle - Musée de Grenoble"/>
          <p:cNvPicPr>
            <a:picLocks noChangeAspect="1" noChangeArrowheads="1"/>
          </p:cNvPicPr>
          <p:nvPr/>
        </p:nvPicPr>
        <p:blipFill>
          <a:blip r:embed="rId2"/>
          <a:srcRect/>
          <a:stretch>
            <a:fillRect/>
          </a:stretch>
        </p:blipFill>
        <p:spPr bwMode="auto">
          <a:xfrm>
            <a:off x="500034" y="1142984"/>
            <a:ext cx="3500462" cy="5497723"/>
          </a:xfrm>
          <a:prstGeom prst="rect">
            <a:avLst/>
          </a:prstGeom>
          <a:noFill/>
        </p:spPr>
      </p:pic>
      <p:pic>
        <p:nvPicPr>
          <p:cNvPr id="48137" name="Picture 9"/>
          <p:cNvPicPr>
            <a:picLocks noGrp="1" noChangeAspect="1" noChangeArrowheads="1"/>
          </p:cNvPicPr>
          <p:nvPr>
            <p:ph idx="1"/>
          </p:nvPr>
        </p:nvPicPr>
        <p:blipFill>
          <a:blip r:embed="rId3"/>
          <a:srcRect l="25440" t="18373" r="26507" b="18027"/>
          <a:stretch>
            <a:fillRect/>
          </a:stretch>
        </p:blipFill>
        <p:spPr bwMode="auto">
          <a:xfrm>
            <a:off x="4643438" y="1285860"/>
            <a:ext cx="3643338" cy="48220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0"/>
            <a:ext cx="8229600" cy="857272"/>
          </a:xfrm>
        </p:spPr>
        <p:txBody>
          <a:bodyPr/>
          <a:lstStyle/>
          <a:p>
            <a:r>
              <a:rPr lang="fr-FR" sz="3200" b="1" kern="1200" dirty="0" smtClean="0">
                <a:solidFill>
                  <a:srgbClr val="4F6228"/>
                </a:solidFill>
                <a:latin typeface="Times New Roman" pitchFamily="18" charset="0"/>
                <a:cs typeface="Times New Roman" pitchFamily="18" charset="0"/>
              </a:rPr>
              <a:t>Les visites en 2020</a:t>
            </a:r>
          </a:p>
        </p:txBody>
      </p:sp>
      <p:sp>
        <p:nvSpPr>
          <p:cNvPr id="3" name="Espace réservé du contenu 2"/>
          <p:cNvSpPr>
            <a:spLocks noGrp="1"/>
          </p:cNvSpPr>
          <p:nvPr>
            <p:ph idx="1"/>
          </p:nvPr>
        </p:nvSpPr>
        <p:spPr>
          <a:xfrm>
            <a:off x="285720" y="714356"/>
            <a:ext cx="8715436" cy="5786478"/>
          </a:xfrm>
        </p:spPr>
        <p:txBody>
          <a:bodyPr/>
          <a:lstStyle/>
          <a:p>
            <a:pPr algn="ctr">
              <a:lnSpc>
                <a:spcPts val="2400"/>
              </a:lnSpc>
              <a:spcBef>
                <a:spcPct val="0"/>
              </a:spcBef>
              <a:buNone/>
            </a:pPr>
            <a:r>
              <a:rPr lang="fr-FR" sz="2400" b="1" i="1" kern="1200" dirty="0" smtClean="0">
                <a:solidFill>
                  <a:srgbClr val="4F6228"/>
                </a:solidFill>
                <a:latin typeface="Times New Roman" pitchFamily="18" charset="0"/>
                <a:ea typeface="+mj-ea"/>
                <a:cs typeface="Times New Roman" pitchFamily="18" charset="0"/>
              </a:rPr>
              <a:t>En écho à l'exposition "Grenoble et ses artistes du XIXe siècle", qui s'est tenue au Musée de juin à octobre 2020, un cycle de visites à Saint-Roch par Mao </a:t>
            </a:r>
            <a:r>
              <a:rPr lang="fr-FR" sz="2400" b="1" i="1" kern="1200" dirty="0" err="1" smtClean="0">
                <a:solidFill>
                  <a:srgbClr val="4F6228"/>
                </a:solidFill>
                <a:latin typeface="Times New Roman" pitchFamily="18" charset="0"/>
                <a:ea typeface="+mj-ea"/>
                <a:cs typeface="Times New Roman" pitchFamily="18" charset="0"/>
              </a:rPr>
              <a:t>Tourmen</a:t>
            </a:r>
            <a:r>
              <a:rPr lang="fr-FR" sz="2400" b="1" i="1" kern="1200" dirty="0" smtClean="0">
                <a:solidFill>
                  <a:srgbClr val="4F6228"/>
                </a:solidFill>
                <a:latin typeface="Times New Roman" pitchFamily="18" charset="0"/>
                <a:ea typeface="+mj-ea"/>
                <a:cs typeface="Times New Roman" pitchFamily="18" charset="0"/>
              </a:rPr>
              <a:t> et Marie-Claire Rivoire.</a:t>
            </a:r>
            <a:endParaRPr lang="fr-FR" sz="2400" dirty="0" smtClean="0"/>
          </a:p>
          <a:p>
            <a:pPr algn="ctr">
              <a:spcBef>
                <a:spcPct val="0"/>
              </a:spcBef>
              <a:buNone/>
            </a:pPr>
            <a:endParaRPr lang="fr-FR" sz="2400" b="1" i="1" kern="1200" dirty="0" smtClean="0">
              <a:solidFill>
                <a:srgbClr val="4F6228"/>
              </a:solidFill>
              <a:latin typeface="Times New Roman" pitchFamily="18" charset="0"/>
              <a:ea typeface="+mj-ea"/>
              <a:cs typeface="Times New Roman" pitchFamily="18" charset="0"/>
            </a:endParaRPr>
          </a:p>
          <a:p>
            <a:endParaRPr lang="fr-FR" dirty="0"/>
          </a:p>
        </p:txBody>
      </p:sp>
      <p:pic>
        <p:nvPicPr>
          <p:cNvPr id="4" name="Image 3" descr="C:\Users\Marie-Claire\Documents\DOCUMENTS MCR\ASSOCIATIONS\0-SAINT_ROCH\2020_année 2020\PHOTOS_EVENEMENTS &amp; VISITES_2020\06_2020_Visite artistes 19e par Mao\20200707_092548.jpg"/>
          <p:cNvPicPr/>
          <p:nvPr/>
        </p:nvPicPr>
        <p:blipFill>
          <a:blip r:embed="rId2" cstate="print"/>
          <a:srcRect l="54447" t="22673" b="13744"/>
          <a:stretch>
            <a:fillRect/>
          </a:stretch>
        </p:blipFill>
        <p:spPr bwMode="auto">
          <a:xfrm>
            <a:off x="6357950" y="1785926"/>
            <a:ext cx="1928826" cy="3929090"/>
          </a:xfrm>
          <a:prstGeom prst="rect">
            <a:avLst/>
          </a:prstGeom>
          <a:noFill/>
          <a:ln w="9525">
            <a:noFill/>
            <a:miter lim="800000"/>
            <a:headEnd/>
            <a:tailEnd/>
          </a:ln>
        </p:spPr>
      </p:pic>
      <p:pic>
        <p:nvPicPr>
          <p:cNvPr id="5" name="Picture 2"/>
          <p:cNvPicPr>
            <a:picLocks noChangeAspect="1" noChangeArrowheads="1"/>
          </p:cNvPicPr>
          <p:nvPr/>
        </p:nvPicPr>
        <p:blipFill>
          <a:blip r:embed="rId3"/>
          <a:srcRect t="2848" r="1099" b="4585"/>
          <a:stretch>
            <a:fillRect/>
          </a:stretch>
        </p:blipFill>
        <p:spPr bwMode="auto">
          <a:xfrm>
            <a:off x="571472" y="1857364"/>
            <a:ext cx="5204910" cy="4643470"/>
          </a:xfrm>
          <a:prstGeom prst="rect">
            <a:avLst/>
          </a:prstGeom>
          <a:noFill/>
          <a:ln w="9525">
            <a:noFill/>
            <a:miter lim="800000"/>
            <a:headEnd/>
            <a:tailEnd/>
          </a:ln>
          <a:effectLst/>
        </p:spPr>
      </p:pic>
      <p:sp>
        <p:nvSpPr>
          <p:cNvPr id="6" name="ZoneTexte 5"/>
          <p:cNvSpPr txBox="1"/>
          <p:nvPr/>
        </p:nvSpPr>
        <p:spPr>
          <a:xfrm>
            <a:off x="571472" y="6500834"/>
            <a:ext cx="5000660" cy="261610"/>
          </a:xfrm>
          <a:prstGeom prst="rect">
            <a:avLst/>
          </a:prstGeom>
          <a:noFill/>
        </p:spPr>
        <p:txBody>
          <a:bodyPr wrap="square" rtlCol="0">
            <a:spAutoFit/>
          </a:bodyPr>
          <a:lstStyle/>
          <a:p>
            <a:pPr algn="ctr"/>
            <a:r>
              <a:rPr lang="fr-FR" sz="1100" b="1" dirty="0" smtClean="0">
                <a:solidFill>
                  <a:srgbClr val="4F6228"/>
                </a:solidFill>
                <a:latin typeface="Times New Roman" pitchFamily="18" charset="0"/>
                <a:ea typeface="+mj-ea"/>
                <a:cs typeface="Times New Roman" pitchFamily="18" charset="0"/>
              </a:rPr>
              <a:t>Article dans le Petit Bulletin du 24 juin 2021</a:t>
            </a:r>
          </a:p>
        </p:txBody>
      </p:sp>
      <p:sp>
        <p:nvSpPr>
          <p:cNvPr id="8" name="ZoneTexte 7"/>
          <p:cNvSpPr txBox="1"/>
          <p:nvPr/>
        </p:nvSpPr>
        <p:spPr>
          <a:xfrm>
            <a:off x="5786446" y="5786454"/>
            <a:ext cx="3000396" cy="954107"/>
          </a:xfrm>
          <a:prstGeom prst="rect">
            <a:avLst/>
          </a:prstGeom>
          <a:noFill/>
        </p:spPr>
        <p:txBody>
          <a:bodyPr wrap="square" rtlCol="0">
            <a:spAutoFit/>
          </a:bodyPr>
          <a:lstStyle/>
          <a:p>
            <a:pPr algn="ctr"/>
            <a:r>
              <a:rPr lang="fr-FR" sz="1400" b="1" dirty="0" err="1" smtClean="0">
                <a:solidFill>
                  <a:srgbClr val="4F6228"/>
                </a:solidFill>
                <a:latin typeface="Times New Roman" pitchFamily="18" charset="0"/>
                <a:ea typeface="+mj-ea"/>
                <a:cs typeface="Times New Roman" pitchFamily="18" charset="0"/>
              </a:rPr>
              <a:t>MaO</a:t>
            </a:r>
            <a:r>
              <a:rPr lang="fr-FR" sz="1400" b="1" dirty="0" smtClean="0">
                <a:solidFill>
                  <a:srgbClr val="4F6228"/>
                </a:solidFill>
                <a:latin typeface="Times New Roman" pitchFamily="18" charset="0"/>
                <a:ea typeface="+mj-ea"/>
                <a:cs typeface="Times New Roman" pitchFamily="18" charset="0"/>
              </a:rPr>
              <a:t> a assuré à elle seule 14 visites  du 6 juin au 21 juillet, ce qui représente une centaine de visiteurs (104 exactement !)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123658"/>
          </a:xfrm>
          <a:prstGeom prst="rect">
            <a:avLst/>
          </a:prstGeom>
        </p:spPr>
        <p:txBody>
          <a:bodyPr wrap="square">
            <a:spAutoFit/>
          </a:bodyPr>
          <a:lstStyle/>
          <a:p>
            <a:pPr algn="ctr"/>
            <a:r>
              <a:rPr lang="fr-FR" sz="2400" b="1" i="1" dirty="0" smtClean="0">
                <a:solidFill>
                  <a:srgbClr val="4F6228"/>
                </a:solidFill>
                <a:latin typeface="Times New Roman" pitchFamily="18" charset="0"/>
                <a:ea typeface="+mj-ea"/>
                <a:cs typeface="Times New Roman" pitchFamily="18" charset="0"/>
              </a:rPr>
              <a:t>Une création musicale et théâtrale, </a:t>
            </a:r>
            <a:br>
              <a:rPr lang="fr-FR" sz="2400" b="1" i="1" dirty="0" smtClean="0">
                <a:solidFill>
                  <a:srgbClr val="4F6228"/>
                </a:solidFill>
                <a:latin typeface="Times New Roman" pitchFamily="18" charset="0"/>
                <a:ea typeface="+mj-ea"/>
                <a:cs typeface="Times New Roman" pitchFamily="18" charset="0"/>
              </a:rPr>
            </a:br>
            <a:r>
              <a:rPr lang="fr-FR" sz="2400" b="1" i="1" dirty="0" smtClean="0">
                <a:solidFill>
                  <a:srgbClr val="4F6228"/>
                </a:solidFill>
                <a:latin typeface="Times New Roman" pitchFamily="18" charset="0"/>
                <a:ea typeface="+mj-ea"/>
                <a:cs typeface="Times New Roman" pitchFamily="18" charset="0"/>
              </a:rPr>
              <a:t>« Sous ces gazons fleuris »</a:t>
            </a:r>
          </a:p>
          <a:p>
            <a:pPr algn="ctr">
              <a:buNone/>
            </a:pPr>
            <a:r>
              <a:rPr lang="fr-FR" sz="2000" dirty="0" smtClean="0">
                <a:latin typeface="Times New Roman" pitchFamily="18" charset="0"/>
                <a:cs typeface="Times New Roman" pitchFamily="18" charset="0"/>
              </a:rPr>
              <a:t>Projet porté par l'association Racines Communes </a:t>
            </a:r>
          </a:p>
          <a:p>
            <a:pPr algn="ctr">
              <a:buNone/>
            </a:pPr>
            <a:r>
              <a:rPr lang="fr-FR" sz="2000" dirty="0" smtClean="0">
                <a:latin typeface="Times New Roman" pitchFamily="18" charset="0"/>
                <a:cs typeface="Times New Roman" pitchFamily="18" charset="0"/>
              </a:rPr>
              <a:t>Spectacle soutenu par la Ville de Grenoble et le Conseil départemental de l'Isère, </a:t>
            </a:r>
            <a:br>
              <a:rPr lang="fr-FR" sz="2000"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dans le cadre des animations "Paysage-&gt;Paysages"</a:t>
            </a:r>
          </a:p>
          <a:p>
            <a:pPr algn="ctr"/>
            <a:endParaRPr lang="fr-FR" sz="2400" b="1" i="1" dirty="0" smtClean="0">
              <a:solidFill>
                <a:srgbClr val="4F6228"/>
              </a:solidFill>
              <a:latin typeface="Times New Roman" pitchFamily="18" charset="0"/>
              <a:ea typeface="+mj-ea"/>
              <a:cs typeface="Times New Roman" pitchFamily="18" charset="0"/>
            </a:endParaRPr>
          </a:p>
        </p:txBody>
      </p:sp>
      <p:pic>
        <p:nvPicPr>
          <p:cNvPr id="7" name="Espace réservé du contenu 6" descr="C:\Users\Marie-Claire\Documents\DOCUMENTS MCR\ASSOCIATIONS\0-SAINT_ROCH\2020_année 2020\PROJETS 2020\Création Ballade musicale\photos\IMG_9094.jpg"/>
          <p:cNvPicPr>
            <a:picLocks noGrp="1"/>
          </p:cNvPicPr>
          <p:nvPr>
            <p:ph idx="1"/>
          </p:nvPr>
        </p:nvPicPr>
        <p:blipFill>
          <a:blip r:embed="rId2"/>
          <a:srcRect l="19147" t="3813" r="33140"/>
          <a:stretch>
            <a:fillRect/>
          </a:stretch>
        </p:blipFill>
        <p:spPr bwMode="auto">
          <a:xfrm>
            <a:off x="785786" y="2000240"/>
            <a:ext cx="3000396" cy="4176000"/>
          </a:xfrm>
          <a:prstGeom prst="rect">
            <a:avLst/>
          </a:prstGeom>
          <a:noFill/>
          <a:ln w="9525">
            <a:noFill/>
            <a:miter lim="800000"/>
            <a:headEnd/>
            <a:tailEnd/>
          </a:ln>
        </p:spPr>
      </p:pic>
      <p:pic>
        <p:nvPicPr>
          <p:cNvPr id="8" name="Image 7" descr="C:\Users\Marie-Claire\Documents\DOCUMENTS MCR\ASSOCIATIONS\0-SAINT_ROCH\2020_année 2020\PROJETS 2020\Création Ballade musicale\photos\Visite 6_09_20 (6).jpg"/>
          <p:cNvPicPr/>
          <p:nvPr/>
        </p:nvPicPr>
        <p:blipFill>
          <a:blip r:embed="rId3" cstate="print"/>
          <a:srcRect l="11060" t="8584" r="6205"/>
          <a:stretch>
            <a:fillRect/>
          </a:stretch>
        </p:blipFill>
        <p:spPr bwMode="auto">
          <a:xfrm>
            <a:off x="4357686" y="2000240"/>
            <a:ext cx="2857520" cy="4176000"/>
          </a:xfrm>
          <a:prstGeom prst="rect">
            <a:avLst/>
          </a:prstGeom>
          <a:noFill/>
          <a:ln w="9525">
            <a:noFill/>
            <a:miter lim="800000"/>
            <a:headEnd/>
            <a:tailEnd/>
          </a:ln>
        </p:spPr>
      </p:pic>
      <p:sp>
        <p:nvSpPr>
          <p:cNvPr id="74754" name="Text Box 2"/>
          <p:cNvSpPr txBox="1">
            <a:spLocks noChangeArrowheads="1"/>
          </p:cNvSpPr>
          <p:nvPr/>
        </p:nvSpPr>
        <p:spPr bwMode="auto">
          <a:xfrm>
            <a:off x="785786" y="6143644"/>
            <a:ext cx="3071834" cy="50006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26988" lvl="0" indent="0" algn="ctr" defTabSz="914400" eaLnBrk="1" latinLnBrk="0" hangingPunct="1">
              <a:lnSpc>
                <a:spcPct val="100000"/>
              </a:lnSpc>
              <a:buClrTx/>
              <a:buSzTx/>
              <a:buFontTx/>
              <a:buNone/>
              <a:tabLst/>
            </a:pPr>
            <a:r>
              <a:rPr lang="fr-FR" sz="1200" b="1" i="1" dirty="0" smtClean="0">
                <a:solidFill>
                  <a:srgbClr val="4F6228"/>
                </a:solidFill>
                <a:latin typeface="Times New Roman" pitchFamily="18" charset="0"/>
                <a:ea typeface="+mj-ea"/>
                <a:cs typeface="Times New Roman" pitchFamily="18" charset="0"/>
              </a:rPr>
              <a:t>Benoît </a:t>
            </a:r>
            <a:r>
              <a:rPr lang="fr-FR" sz="1200" b="1" i="1" dirty="0" err="1" smtClean="0">
                <a:solidFill>
                  <a:srgbClr val="4F6228"/>
                </a:solidFill>
                <a:latin typeface="Times New Roman" pitchFamily="18" charset="0"/>
                <a:ea typeface="+mj-ea"/>
                <a:cs typeface="Times New Roman" pitchFamily="18" charset="0"/>
              </a:rPr>
              <a:t>Grelet</a:t>
            </a:r>
            <a:r>
              <a:rPr lang="fr-FR" sz="1200" b="1" i="1" dirty="0" smtClean="0">
                <a:solidFill>
                  <a:srgbClr val="4F6228"/>
                </a:solidFill>
                <a:latin typeface="Times New Roman" pitchFamily="18" charset="0"/>
                <a:ea typeface="+mj-ea"/>
                <a:cs typeface="Times New Roman" pitchFamily="18" charset="0"/>
              </a:rPr>
              <a:t>, violoncelliste baroque et Florent Montignac, guitariste classique</a:t>
            </a:r>
          </a:p>
        </p:txBody>
      </p:sp>
      <p:sp>
        <p:nvSpPr>
          <p:cNvPr id="74755" name="Text Box 3"/>
          <p:cNvSpPr txBox="1">
            <a:spLocks noChangeArrowheads="1"/>
          </p:cNvSpPr>
          <p:nvPr/>
        </p:nvSpPr>
        <p:spPr bwMode="auto">
          <a:xfrm>
            <a:off x="4286248" y="6143644"/>
            <a:ext cx="3000396" cy="50006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R="26988" algn="ctr"/>
            <a:r>
              <a:rPr lang="fr-FR" sz="1200" b="1" i="1" dirty="0" smtClean="0">
                <a:solidFill>
                  <a:srgbClr val="4F6228"/>
                </a:solidFill>
                <a:latin typeface="Times New Roman" pitchFamily="18" charset="0"/>
                <a:ea typeface="+mj-ea"/>
                <a:cs typeface="Times New Roman" pitchFamily="18" charset="0"/>
              </a:rPr>
              <a:t>Anne-Cécile </a:t>
            </a:r>
            <a:r>
              <a:rPr lang="fr-FR" sz="1200" b="1" i="1" dirty="0" err="1" smtClean="0">
                <a:solidFill>
                  <a:srgbClr val="4F6228"/>
                </a:solidFill>
                <a:latin typeface="Times New Roman" pitchFamily="18" charset="0"/>
                <a:ea typeface="+mj-ea"/>
                <a:cs typeface="Times New Roman" pitchFamily="18" charset="0"/>
              </a:rPr>
              <a:t>Dremont</a:t>
            </a:r>
            <a:r>
              <a:rPr lang="fr-FR" sz="1200" b="1" i="1" dirty="0" smtClean="0">
                <a:solidFill>
                  <a:srgbClr val="4F6228"/>
                </a:solidFill>
                <a:latin typeface="Times New Roman" pitchFamily="18" charset="0"/>
                <a:ea typeface="+mj-ea"/>
                <a:cs typeface="Times New Roman" pitchFamily="18" charset="0"/>
              </a:rPr>
              <a:t> et Marion </a:t>
            </a:r>
            <a:r>
              <a:rPr lang="fr-FR" sz="1200" b="1" i="1" dirty="0" err="1" smtClean="0">
                <a:solidFill>
                  <a:srgbClr val="4F6228"/>
                </a:solidFill>
                <a:latin typeface="Times New Roman" pitchFamily="18" charset="0"/>
                <a:ea typeface="+mj-ea"/>
                <a:cs typeface="Times New Roman" pitchFamily="18" charset="0"/>
              </a:rPr>
              <a:t>Dubost</a:t>
            </a:r>
            <a:r>
              <a:rPr lang="fr-FR" sz="1200" b="1" i="1" dirty="0" smtClean="0">
                <a:solidFill>
                  <a:srgbClr val="4F6228"/>
                </a:solidFill>
                <a:latin typeface="Times New Roman" pitchFamily="18" charset="0"/>
                <a:ea typeface="+mj-ea"/>
                <a:cs typeface="Times New Roman" pitchFamily="18" charset="0"/>
              </a:rPr>
              <a:t>, comédiennes de la Cie </a:t>
            </a:r>
            <a:r>
              <a:rPr lang="fr-FR" sz="1200" b="1" i="1" dirty="0" err="1" smtClean="0">
                <a:solidFill>
                  <a:srgbClr val="4F6228"/>
                </a:solidFill>
                <a:latin typeface="Times New Roman" pitchFamily="18" charset="0"/>
                <a:ea typeface="+mj-ea"/>
                <a:cs typeface="Times New Roman" pitchFamily="18" charset="0"/>
              </a:rPr>
              <a:t>Imp'Act</a:t>
            </a:r>
            <a:endParaRPr lang="fr-FR" sz="1200" b="1" i="1" dirty="0" smtClean="0">
              <a:solidFill>
                <a:srgbClr val="4F6228"/>
              </a:solidFill>
              <a:latin typeface="Times New Roman" pitchFamily="18" charset="0"/>
              <a:ea typeface="+mj-ea"/>
              <a:cs typeface="Times New Roman" pitchFamily="18" charset="0"/>
            </a:endParaRPr>
          </a:p>
        </p:txBody>
      </p:sp>
      <p:sp>
        <p:nvSpPr>
          <p:cNvPr id="74756" name="Rectangle 4"/>
          <p:cNvSpPr>
            <a:spLocks noChangeArrowheads="1"/>
          </p:cNvSpPr>
          <p:nvPr/>
        </p:nvSpPr>
        <p:spPr bwMode="auto">
          <a:xfrm>
            <a:off x="7286644" y="2786058"/>
            <a:ext cx="164307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400" b="1" dirty="0" smtClean="0">
                <a:solidFill>
                  <a:srgbClr val="4F6228"/>
                </a:solidFill>
                <a:latin typeface="Times New Roman" pitchFamily="18" charset="0"/>
                <a:ea typeface="+mj-ea"/>
                <a:cs typeface="Times New Roman" pitchFamily="18" charset="0"/>
              </a:rPr>
              <a:t>Les trois séances proposées en septembre et pendant les JPE ont affiché complet, soit </a:t>
            </a:r>
            <a:br>
              <a:rPr lang="fr-FR" sz="1400" b="1" dirty="0" smtClean="0">
                <a:solidFill>
                  <a:srgbClr val="4F6228"/>
                </a:solidFill>
                <a:latin typeface="Times New Roman" pitchFamily="18" charset="0"/>
                <a:ea typeface="+mj-ea"/>
                <a:cs typeface="Times New Roman" pitchFamily="18" charset="0"/>
              </a:rPr>
            </a:br>
            <a:r>
              <a:rPr lang="fr-FR" sz="1400" b="1" dirty="0" smtClean="0">
                <a:solidFill>
                  <a:srgbClr val="4F6228"/>
                </a:solidFill>
                <a:latin typeface="Times New Roman" pitchFamily="18" charset="0"/>
                <a:ea typeface="+mj-ea"/>
                <a:cs typeface="Times New Roman" pitchFamily="18" charset="0"/>
              </a:rPr>
              <a:t>180 visiteurs.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a:p>
        </p:txBody>
      </p:sp>
      <p:pic>
        <p:nvPicPr>
          <p:cNvPr id="4" name="Image 3"/>
          <p:cNvPicPr/>
          <p:nvPr/>
        </p:nvPicPr>
        <p:blipFill rotWithShape="1">
          <a:blip r:embed="rId2"/>
          <a:srcRect l="24470" t="26596" r="27213" b="5644"/>
          <a:stretch/>
        </p:blipFill>
        <p:spPr bwMode="auto">
          <a:xfrm>
            <a:off x="500034" y="285728"/>
            <a:ext cx="8215370" cy="6143667"/>
          </a:xfrm>
          <a:prstGeom prst="rect">
            <a:avLst/>
          </a:prstGeom>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
        <p:nvSpPr>
          <p:cNvPr id="57345" name="Text Box 1"/>
          <p:cNvSpPr txBox="1">
            <a:spLocks noChangeArrowheads="1"/>
          </p:cNvSpPr>
          <p:nvPr/>
        </p:nvSpPr>
        <p:spPr bwMode="auto">
          <a:xfrm>
            <a:off x="7215206" y="285728"/>
            <a:ext cx="1428760" cy="64294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26988" lvl="0" indent="0" algn="r" defTabSz="914400" rtl="0" eaLnBrk="1" fontAlgn="base" latinLnBrk="0" hangingPunct="1">
              <a:lnSpc>
                <a:spcPct val="100000"/>
              </a:lnSpc>
              <a:spcBef>
                <a:spcPct val="0"/>
              </a:spcBef>
              <a:spcAft>
                <a:spcPts val="0"/>
              </a:spcAft>
              <a:buClrTx/>
              <a:buSzTx/>
              <a:buFontTx/>
              <a:buNone/>
              <a:tabLst/>
            </a:pPr>
            <a:r>
              <a:rPr kumimoji="0" lang="fr-FR" sz="1100" b="0" i="0" u="none" strike="noStrike" cap="none" normalizeH="0" baseline="0" dirty="0" smtClean="0">
                <a:ln>
                  <a:noFill/>
                </a:ln>
                <a:solidFill>
                  <a:schemeClr val="tx1"/>
                </a:solidFill>
                <a:effectLst/>
                <a:latin typeface="Arial Narrow" pitchFamily="34" charset="0"/>
                <a:cs typeface="Arial" pitchFamily="34" charset="0"/>
              </a:rPr>
              <a:t>Dauphiné Libéré</a:t>
            </a:r>
          </a:p>
          <a:p>
            <a:pPr marL="0" marR="26988" lvl="0" indent="0" algn="r" defTabSz="914400" rtl="0" eaLnBrk="1" fontAlgn="base" latinLnBrk="0" hangingPunct="1">
              <a:lnSpc>
                <a:spcPct val="100000"/>
              </a:lnSpc>
              <a:spcBef>
                <a:spcPct val="0"/>
              </a:spcBef>
              <a:spcAft>
                <a:spcPts val="0"/>
              </a:spcAft>
              <a:buClrTx/>
              <a:buSzTx/>
              <a:buFontTx/>
              <a:buNone/>
              <a:tabLst/>
            </a:pPr>
            <a:r>
              <a:rPr kumimoji="0" lang="fr-FR" sz="1100" b="0" i="0" u="none" strike="noStrike" cap="none" normalizeH="0" baseline="0" dirty="0" smtClean="0">
                <a:ln>
                  <a:noFill/>
                </a:ln>
                <a:solidFill>
                  <a:schemeClr val="tx1"/>
                </a:solidFill>
                <a:effectLst/>
                <a:latin typeface="Arial Narrow" pitchFamily="34" charset="0"/>
                <a:cs typeface="Arial" pitchFamily="34" charset="0"/>
              </a:rPr>
              <a:t>10  septembre 2020</a:t>
            </a:r>
            <a:endParaRPr kumimoji="0" lang="fr-FR" sz="11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285728"/>
            <a:ext cx="7729534" cy="428628"/>
          </a:xfrm>
        </p:spPr>
        <p:txBody>
          <a:bodyPr/>
          <a:lstStyle/>
          <a:p>
            <a:r>
              <a:rPr lang="fr-FR" sz="2800" b="1" i="1" kern="1200" dirty="0" smtClean="0">
                <a:solidFill>
                  <a:srgbClr val="4F6228"/>
                </a:solidFill>
                <a:latin typeface="Times New Roman" pitchFamily="18" charset="0"/>
                <a:cs typeface="Times New Roman" pitchFamily="18" charset="0"/>
              </a:rPr>
              <a:t>Visites pendant les journées du patrimoine 2020</a:t>
            </a:r>
            <a:r>
              <a:rPr lang="fr-FR" sz="2800" dirty="0" smtClean="0">
                <a:latin typeface="Times New Roman" pitchFamily="18" charset="0"/>
                <a:cs typeface="Times New Roman" pitchFamily="18" charset="0"/>
              </a:rPr>
              <a:t/>
            </a:r>
            <a:br>
              <a:rPr lang="fr-FR" sz="2800" dirty="0" smtClean="0">
                <a:latin typeface="Times New Roman" pitchFamily="18" charset="0"/>
                <a:cs typeface="Times New Roman" pitchFamily="18" charset="0"/>
              </a:rPr>
            </a:br>
            <a:endParaRPr lang="fr-FR" sz="2800" dirty="0">
              <a:latin typeface="Times New Roman" pitchFamily="18" charset="0"/>
              <a:cs typeface="Times New Roman" pitchFamily="18" charset="0"/>
            </a:endParaRPr>
          </a:p>
        </p:txBody>
      </p:sp>
      <p:pic>
        <p:nvPicPr>
          <p:cNvPr id="4" name="Espace réservé du contenu 3" descr="C:\Users\Marie-Claire\Documents\DOCUMENTS MCR\ASSOCIATIONS\0-SAINT_ROCH\2020_année 2020\PHOTOS_EVENEMENTS &amp; VISITES_2020\09_19-20_2020_JPE\Photos JPE\Visite artistes\Visite Mao_Artistes 19e (17).jpg"/>
          <p:cNvPicPr>
            <a:picLocks noGrp="1"/>
          </p:cNvPicPr>
          <p:nvPr>
            <p:ph idx="1"/>
          </p:nvPr>
        </p:nvPicPr>
        <p:blipFill>
          <a:blip r:embed="rId2" cstate="print">
            <a:lum bright="10000" contrast="10000"/>
          </a:blip>
          <a:srcRect t="41438" b="1567"/>
          <a:stretch>
            <a:fillRect/>
          </a:stretch>
        </p:blipFill>
        <p:spPr bwMode="auto">
          <a:xfrm>
            <a:off x="785786" y="714356"/>
            <a:ext cx="5572164" cy="2571768"/>
          </a:xfrm>
          <a:prstGeom prst="rect">
            <a:avLst/>
          </a:prstGeom>
          <a:noFill/>
          <a:ln w="9525">
            <a:noFill/>
            <a:miter lim="800000"/>
            <a:headEnd/>
            <a:tailEnd/>
          </a:ln>
        </p:spPr>
      </p:pic>
      <p:pic>
        <p:nvPicPr>
          <p:cNvPr id="5" name="Image 4" descr="C:\Users\Marie-Claire\Documents\DOCUMENTS MCR\ASSOCIATIONS\0-SAINT_ROCH\2020_année 2020\PHOTOS_EVENEMENTS &amp; VISITES_2020\09_19-20_2020_JPE\Photos JPE\Visite gantiers\Visite gantiers (3).JPG"/>
          <p:cNvPicPr/>
          <p:nvPr/>
        </p:nvPicPr>
        <p:blipFill>
          <a:blip r:embed="rId3" cstate="print"/>
          <a:srcRect l="16624" t="22548" b="24172"/>
          <a:stretch>
            <a:fillRect/>
          </a:stretch>
        </p:blipFill>
        <p:spPr bwMode="auto">
          <a:xfrm>
            <a:off x="3286116" y="3786190"/>
            <a:ext cx="5429288" cy="2411316"/>
          </a:xfrm>
          <a:prstGeom prst="rect">
            <a:avLst/>
          </a:prstGeom>
          <a:noFill/>
          <a:ln w="9525">
            <a:noFill/>
            <a:miter lim="800000"/>
            <a:headEnd/>
            <a:tailEnd/>
          </a:ln>
        </p:spPr>
      </p:pic>
      <p:sp>
        <p:nvSpPr>
          <p:cNvPr id="6" name="Rectangle 5"/>
          <p:cNvSpPr/>
          <p:nvPr/>
        </p:nvSpPr>
        <p:spPr>
          <a:xfrm>
            <a:off x="714348" y="3357562"/>
            <a:ext cx="4387098" cy="307777"/>
          </a:xfrm>
          <a:prstGeom prst="rect">
            <a:avLst/>
          </a:prstGeom>
        </p:spPr>
        <p:txBody>
          <a:bodyPr wrap="none">
            <a:spAutoFit/>
          </a:bodyPr>
          <a:lstStyle/>
          <a:p>
            <a:r>
              <a:rPr lang="fr-FR" sz="1400" b="1" dirty="0" smtClean="0">
                <a:solidFill>
                  <a:schemeClr val="tx2">
                    <a:lumMod val="65000"/>
                    <a:lumOff val="35000"/>
                  </a:schemeClr>
                </a:solidFill>
                <a:latin typeface="Times New Roman" pitchFamily="18" charset="0"/>
                <a:ea typeface="+mj-ea"/>
                <a:cs typeface="Times New Roman" pitchFamily="18" charset="0"/>
              </a:rPr>
              <a:t>Deux visites sur les artistes du XIXe par Mao </a:t>
            </a:r>
            <a:r>
              <a:rPr lang="fr-FR" sz="1400" b="1" dirty="0" err="1" smtClean="0">
                <a:solidFill>
                  <a:schemeClr val="tx2">
                    <a:lumMod val="65000"/>
                    <a:lumOff val="35000"/>
                  </a:schemeClr>
                </a:solidFill>
                <a:latin typeface="Times New Roman" pitchFamily="18" charset="0"/>
                <a:ea typeface="+mj-ea"/>
                <a:cs typeface="Times New Roman" pitchFamily="18" charset="0"/>
              </a:rPr>
              <a:t>Tourmen</a:t>
            </a:r>
            <a:endParaRPr lang="fr-FR" sz="1400" dirty="0">
              <a:solidFill>
                <a:schemeClr val="tx2">
                  <a:lumMod val="65000"/>
                  <a:lumOff val="35000"/>
                </a:schemeClr>
              </a:solidFill>
            </a:endParaRPr>
          </a:p>
        </p:txBody>
      </p:sp>
      <p:sp>
        <p:nvSpPr>
          <p:cNvPr id="56321" name="Rectangle 1"/>
          <p:cNvSpPr>
            <a:spLocks noChangeArrowheads="1"/>
          </p:cNvSpPr>
          <p:nvPr/>
        </p:nvSpPr>
        <p:spPr bwMode="auto">
          <a:xfrm>
            <a:off x="5188901" y="6215082"/>
            <a:ext cx="343741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fr-FR" sz="1400" b="1" dirty="0" smtClean="0">
                <a:solidFill>
                  <a:schemeClr val="tx2">
                    <a:lumMod val="65000"/>
                    <a:lumOff val="35000"/>
                  </a:schemeClr>
                </a:solidFill>
                <a:latin typeface="Times New Roman" pitchFamily="18" charset="0"/>
                <a:ea typeface="+mj-ea"/>
                <a:cs typeface="Times New Roman" pitchFamily="18" charset="0"/>
              </a:rPr>
              <a:t>Visite sur les gantiers par Yves </a:t>
            </a:r>
            <a:r>
              <a:rPr lang="fr-FR" sz="1400" b="1" dirty="0" err="1" smtClean="0">
                <a:solidFill>
                  <a:schemeClr val="tx2">
                    <a:lumMod val="65000"/>
                    <a:lumOff val="35000"/>
                  </a:schemeClr>
                </a:solidFill>
                <a:latin typeface="Times New Roman" pitchFamily="18" charset="0"/>
                <a:ea typeface="+mj-ea"/>
                <a:cs typeface="Times New Roman" pitchFamily="18" charset="0"/>
              </a:rPr>
              <a:t>Montrozier</a:t>
            </a:r>
            <a:endParaRPr kumimoji="0" lang="fr-FR" sz="1400" b="0" i="0" u="none" strike="noStrike" cap="none" normalizeH="0" baseline="0" dirty="0" smtClean="0">
              <a:ln>
                <a:noFill/>
              </a:ln>
              <a:solidFill>
                <a:schemeClr val="tx2">
                  <a:lumMod val="65000"/>
                  <a:lumOff val="35000"/>
                </a:schemeClr>
              </a:solidFill>
              <a:effectLst/>
              <a:latin typeface="Arial Narrow" pitchFamily="34" charset="0"/>
              <a:ea typeface="Calibri" pitchFamily="34" charset="0"/>
              <a:cs typeface="Times New Roman" pitchFamily="18" charset="0"/>
              <a:sym typeface="Wingdings" pitchFamily="2" charset="2"/>
            </a:endParaRPr>
          </a:p>
        </p:txBody>
      </p:sp>
      <p:sp>
        <p:nvSpPr>
          <p:cNvPr id="7" name="ZoneTexte 6"/>
          <p:cNvSpPr txBox="1"/>
          <p:nvPr/>
        </p:nvSpPr>
        <p:spPr>
          <a:xfrm>
            <a:off x="642910" y="4572008"/>
            <a:ext cx="2428892" cy="523220"/>
          </a:xfrm>
          <a:prstGeom prst="rect">
            <a:avLst/>
          </a:prstGeom>
          <a:noFill/>
        </p:spPr>
        <p:txBody>
          <a:bodyPr wrap="square" rtlCol="0">
            <a:spAutoFit/>
          </a:bodyPr>
          <a:lstStyle/>
          <a:p>
            <a:pPr algn="ctr"/>
            <a:r>
              <a:rPr lang="fr-FR" sz="1400" b="1" dirty="0" smtClean="0">
                <a:solidFill>
                  <a:schemeClr val="tx2">
                    <a:lumMod val="65000"/>
                    <a:lumOff val="35000"/>
                  </a:schemeClr>
                </a:solidFill>
                <a:latin typeface="Times New Roman" pitchFamily="18" charset="0"/>
                <a:ea typeface="+mj-ea"/>
                <a:cs typeface="Times New Roman" pitchFamily="18" charset="0"/>
              </a:rPr>
              <a:t>Une cinquantaine de personnes ont suivi ces visites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1000108"/>
            <a:ext cx="8786842" cy="5214974"/>
          </a:xfrm>
        </p:spPr>
        <p:txBody>
          <a:bodyPr/>
          <a:lstStyle/>
          <a:p>
            <a:pPr marL="0" lvl="8" indent="0" algn="ctr">
              <a:spcBef>
                <a:spcPct val="0"/>
              </a:spcBef>
              <a:buNone/>
            </a:pPr>
            <a:endParaRPr lang="fr-FR" sz="1400" b="1" kern="1200" dirty="0" smtClean="0">
              <a:solidFill>
                <a:schemeClr val="tx1">
                  <a:lumMod val="65000"/>
                  <a:lumOff val="35000"/>
                </a:schemeClr>
              </a:solidFill>
              <a:latin typeface="Times New Roman" pitchFamily="18" charset="0"/>
              <a:ea typeface="+mj-ea"/>
              <a:cs typeface="Times New Roman" pitchFamily="18" charset="0"/>
            </a:endParaRPr>
          </a:p>
          <a:p>
            <a:pPr marL="0" lvl="8" indent="0" algn="ctr">
              <a:spcBef>
                <a:spcPct val="0"/>
              </a:spcBef>
              <a:buNone/>
            </a:pPr>
            <a:r>
              <a:rPr lang="fr-FR" sz="1400" b="1" kern="1200" dirty="0" smtClean="0">
                <a:solidFill>
                  <a:schemeClr val="tx1">
                    <a:lumMod val="65000"/>
                    <a:lumOff val="35000"/>
                  </a:schemeClr>
                </a:solidFill>
                <a:latin typeface="Times New Roman" pitchFamily="18" charset="0"/>
                <a:ea typeface="+mj-ea"/>
                <a:cs typeface="Times New Roman" pitchFamily="18" charset="0"/>
              </a:rPr>
              <a:t>La Cie </a:t>
            </a:r>
            <a:r>
              <a:rPr lang="fr-FR" sz="1400" b="1" kern="1200" dirty="0" err="1" smtClean="0">
                <a:solidFill>
                  <a:schemeClr val="tx1">
                    <a:lumMod val="65000"/>
                    <a:lumOff val="35000"/>
                  </a:schemeClr>
                </a:solidFill>
                <a:latin typeface="Times New Roman" pitchFamily="18" charset="0"/>
                <a:ea typeface="+mj-ea"/>
                <a:cs typeface="Times New Roman" pitchFamily="18" charset="0"/>
              </a:rPr>
              <a:t>Acour</a:t>
            </a:r>
            <a:r>
              <a:rPr lang="fr-FR" sz="1400" b="1" kern="1200" dirty="0" smtClean="0">
                <a:solidFill>
                  <a:schemeClr val="tx1">
                    <a:lumMod val="65000"/>
                    <a:lumOff val="35000"/>
                  </a:schemeClr>
                </a:solidFill>
                <a:latin typeface="Times New Roman" pitchFamily="18" charset="0"/>
                <a:ea typeface="+mj-ea"/>
                <a:cs typeface="Times New Roman" pitchFamily="18" charset="0"/>
              </a:rPr>
              <a:t>, forte du succès remporté par les visites théâtrales sur les Femmes remarquables les années précédentes, a proposé de rejouer pour la dernière fois ce spectacle à Saint-Roch. </a:t>
            </a:r>
            <a:endParaRPr lang="fr-FR" sz="1400" b="1" i="1" kern="1200" dirty="0" smtClean="0">
              <a:solidFill>
                <a:schemeClr val="tx1">
                  <a:lumMod val="65000"/>
                  <a:lumOff val="35000"/>
                </a:schemeClr>
              </a:solidFill>
              <a:latin typeface="Times New Roman" pitchFamily="18" charset="0"/>
              <a:ea typeface="+mj-ea"/>
              <a:cs typeface="Times New Roman" pitchFamily="18" charset="0"/>
            </a:endParaRPr>
          </a:p>
          <a:p>
            <a:endParaRPr lang="fr-FR" dirty="0"/>
          </a:p>
        </p:txBody>
      </p:sp>
      <p:sp>
        <p:nvSpPr>
          <p:cNvPr id="4" name="Titre 3"/>
          <p:cNvSpPr>
            <a:spLocks noGrp="1"/>
          </p:cNvSpPr>
          <p:nvPr>
            <p:ph type="title"/>
          </p:nvPr>
        </p:nvSpPr>
        <p:spPr>
          <a:xfrm>
            <a:off x="0" y="0"/>
            <a:ext cx="9144000" cy="1143000"/>
          </a:xfrm>
        </p:spPr>
        <p:txBody>
          <a:bodyPr/>
          <a:lstStyle/>
          <a:p>
            <a:r>
              <a:rPr lang="fr-FR" sz="2800" b="1" i="1" kern="1200" dirty="0" smtClean="0">
                <a:solidFill>
                  <a:srgbClr val="4F6228"/>
                </a:solidFill>
                <a:latin typeface="Times New Roman" pitchFamily="18" charset="0"/>
                <a:cs typeface="Times New Roman" pitchFamily="18" charset="0"/>
              </a:rPr>
              <a:t>Dernières représentations théâtrales sur les femmes remarquables par la Cie </a:t>
            </a:r>
            <a:r>
              <a:rPr lang="fr-FR" sz="2800" b="1" i="1" kern="1200" dirty="0" err="1" smtClean="0">
                <a:solidFill>
                  <a:srgbClr val="4F6228"/>
                </a:solidFill>
                <a:latin typeface="Times New Roman" pitchFamily="18" charset="0"/>
                <a:cs typeface="Times New Roman" pitchFamily="18" charset="0"/>
              </a:rPr>
              <a:t>Acour</a:t>
            </a:r>
            <a:r>
              <a:rPr lang="fr-FR" sz="2800" b="1" i="1" kern="1200" dirty="0" smtClean="0">
                <a:solidFill>
                  <a:srgbClr val="4F6228"/>
                </a:solidFill>
                <a:latin typeface="Times New Roman" pitchFamily="18" charset="0"/>
                <a:cs typeface="Times New Roman" pitchFamily="18" charset="0"/>
              </a:rPr>
              <a:t>, le dimanche 27 septembre</a:t>
            </a:r>
          </a:p>
        </p:txBody>
      </p:sp>
      <p:pic>
        <p:nvPicPr>
          <p:cNvPr id="5" name="Image 4" descr="C:\Users\Marie-Claire\Documents\DOCUMENTS MCR\ASSOCIATIONS\0-SAINT_ROCH\2020_année 2020\PHOTOS_EVENEMENTS &amp; VISITES_2020\09_27-20_Visite femmes remarquables\20200927_171858.jpg"/>
          <p:cNvPicPr/>
          <p:nvPr/>
        </p:nvPicPr>
        <p:blipFill>
          <a:blip r:embed="rId2" cstate="print"/>
          <a:srcRect l="22468" t="26914" r="17221" b="30276"/>
          <a:stretch>
            <a:fillRect/>
          </a:stretch>
        </p:blipFill>
        <p:spPr bwMode="auto">
          <a:xfrm rot="10800000">
            <a:off x="214282" y="2143116"/>
            <a:ext cx="8643997" cy="39290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3174" y="500042"/>
            <a:ext cx="6115064" cy="2368544"/>
          </a:xfrm>
        </p:spPr>
        <p:txBody>
          <a:bodyPr/>
          <a:lstStyle/>
          <a:p>
            <a:pPr>
              <a:lnSpc>
                <a:spcPts val="2900"/>
              </a:lnSpc>
            </a:pPr>
            <a:r>
              <a:rPr lang="fr-FR" sz="2200" b="1" i="1" kern="1200" dirty="0" smtClean="0">
                <a:solidFill>
                  <a:schemeClr val="tx2">
                    <a:lumMod val="65000"/>
                    <a:lumOff val="35000"/>
                  </a:schemeClr>
                </a:solidFill>
                <a:latin typeface="Times New Roman" pitchFamily="18" charset="0"/>
                <a:cs typeface="Times New Roman" pitchFamily="18" charset="0"/>
              </a:rPr>
              <a:t>Grand Merci à la Cie ACOUR pour le bel hommage rendu aux femmes courageuses et talentueuses et trop souvent oubliées qui reposent à Saint-Roch</a:t>
            </a:r>
          </a:p>
        </p:txBody>
      </p:sp>
      <p:pic>
        <p:nvPicPr>
          <p:cNvPr id="37891" name="Picture 3" descr="C:\Users\Marie-Claire\Documents\DOCUMENTS MCR\ASSOCIATIONS\0-SAINT_ROCH\2019_année 2019\EVENEMENTS 2019\04_13 &amp; 05-12_19_Répétition Acour_les femmes\1236 039.jpg"/>
          <p:cNvPicPr>
            <a:picLocks noChangeAspect="1" noChangeArrowheads="1"/>
          </p:cNvPicPr>
          <p:nvPr/>
        </p:nvPicPr>
        <p:blipFill>
          <a:blip r:embed="rId2"/>
          <a:srcRect l="18750" t="1172"/>
          <a:stretch>
            <a:fillRect/>
          </a:stretch>
        </p:blipFill>
        <p:spPr bwMode="auto">
          <a:xfrm>
            <a:off x="2357422" y="3214686"/>
            <a:ext cx="2108764" cy="3420000"/>
          </a:xfrm>
          <a:prstGeom prst="rect">
            <a:avLst/>
          </a:prstGeom>
          <a:noFill/>
        </p:spPr>
      </p:pic>
      <p:pic>
        <p:nvPicPr>
          <p:cNvPr id="37892" name="Picture 4"/>
          <p:cNvPicPr>
            <a:picLocks noChangeAspect="1" noChangeArrowheads="1"/>
          </p:cNvPicPr>
          <p:nvPr/>
        </p:nvPicPr>
        <p:blipFill>
          <a:blip r:embed="rId3" cstate="print"/>
          <a:srcRect l="22912" t="21828" r="17935"/>
          <a:stretch>
            <a:fillRect/>
          </a:stretch>
        </p:blipFill>
        <p:spPr bwMode="auto">
          <a:xfrm>
            <a:off x="4429124" y="3214686"/>
            <a:ext cx="1928826" cy="3400470"/>
          </a:xfrm>
          <a:prstGeom prst="rect">
            <a:avLst/>
          </a:prstGeom>
          <a:noFill/>
          <a:ln w="9525">
            <a:noFill/>
            <a:miter lim="800000"/>
            <a:headEnd/>
            <a:tailEnd/>
          </a:ln>
          <a:effectLst/>
        </p:spPr>
      </p:pic>
      <p:pic>
        <p:nvPicPr>
          <p:cNvPr id="37893" name="Picture 5"/>
          <p:cNvPicPr>
            <a:picLocks noChangeAspect="1" noChangeArrowheads="1"/>
          </p:cNvPicPr>
          <p:nvPr/>
        </p:nvPicPr>
        <p:blipFill>
          <a:blip r:embed="rId4"/>
          <a:srcRect l="20221" t="2267" r="30169" b="3238"/>
          <a:stretch>
            <a:fillRect/>
          </a:stretch>
        </p:blipFill>
        <p:spPr bwMode="auto">
          <a:xfrm>
            <a:off x="6357950" y="3214686"/>
            <a:ext cx="2394000" cy="3420000"/>
          </a:xfrm>
          <a:prstGeom prst="rect">
            <a:avLst/>
          </a:prstGeom>
          <a:noFill/>
          <a:ln w="9525">
            <a:noFill/>
            <a:miter lim="800000"/>
            <a:headEnd/>
            <a:tailEnd/>
          </a:ln>
          <a:effectLst/>
        </p:spPr>
      </p:pic>
      <p:pic>
        <p:nvPicPr>
          <p:cNvPr id="11" name="Picture 2"/>
          <p:cNvPicPr>
            <a:picLocks noGrp="1" noChangeAspect="1" noChangeArrowheads="1"/>
          </p:cNvPicPr>
          <p:nvPr>
            <p:ph idx="1"/>
          </p:nvPr>
        </p:nvPicPr>
        <p:blipFill>
          <a:blip r:embed="rId5"/>
          <a:srcRect l="47388" t="30681" r="33464" b="27126"/>
          <a:stretch>
            <a:fillRect/>
          </a:stretch>
        </p:blipFill>
        <p:spPr bwMode="auto">
          <a:xfrm>
            <a:off x="500034" y="3214686"/>
            <a:ext cx="1853455" cy="3420000"/>
          </a:xfrm>
          <a:prstGeom prst="rect">
            <a:avLst/>
          </a:prstGeom>
          <a:noFill/>
          <a:ln w="9525">
            <a:noFill/>
            <a:miter lim="800000"/>
            <a:headEnd/>
            <a:tailEnd/>
          </a:ln>
          <a:effectLst/>
        </p:spPr>
      </p:pic>
      <p:pic>
        <p:nvPicPr>
          <p:cNvPr id="12" name="Image 11" descr="C:\Users\Marie-Claire\Desktop\dossier tampon\Femmes\DSC09849b.JPG"/>
          <p:cNvPicPr/>
          <p:nvPr/>
        </p:nvPicPr>
        <p:blipFill>
          <a:blip r:embed="rId6" cstate="print"/>
          <a:srcRect/>
          <a:stretch>
            <a:fillRect/>
          </a:stretch>
        </p:blipFill>
        <p:spPr bwMode="auto">
          <a:xfrm>
            <a:off x="500034" y="285728"/>
            <a:ext cx="1835589" cy="26862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85728"/>
            <a:ext cx="8229600" cy="714380"/>
          </a:xfrm>
        </p:spPr>
        <p:txBody>
          <a:bodyPr/>
          <a:lstStyle/>
          <a:p>
            <a:r>
              <a:rPr lang="fr-FR" b="1" dirty="0" smtClean="0">
                <a:solidFill>
                  <a:srgbClr val="4F6228"/>
                </a:solidFill>
                <a:latin typeface="Times New Roman" pitchFamily="18" charset="0"/>
                <a:cs typeface="Times New Roman" pitchFamily="18" charset="0"/>
              </a:rPr>
              <a:t/>
            </a:r>
            <a:br>
              <a:rPr lang="fr-FR" b="1" dirty="0" smtClean="0">
                <a:solidFill>
                  <a:srgbClr val="4F6228"/>
                </a:solidFill>
                <a:latin typeface="Times New Roman" pitchFamily="18" charset="0"/>
                <a:cs typeface="Times New Roman" pitchFamily="18" charset="0"/>
              </a:rPr>
            </a:br>
            <a:r>
              <a:rPr lang="fr-FR" b="1" dirty="0" smtClean="0">
                <a:solidFill>
                  <a:srgbClr val="4F6228"/>
                </a:solidFill>
                <a:latin typeface="Times New Roman" pitchFamily="18" charset="0"/>
                <a:cs typeface="Times New Roman" pitchFamily="18" charset="0"/>
              </a:rPr>
              <a:t/>
            </a:r>
            <a:br>
              <a:rPr lang="fr-FR" b="1" dirty="0" smtClean="0">
                <a:solidFill>
                  <a:srgbClr val="4F6228"/>
                </a:solidFill>
                <a:latin typeface="Times New Roman" pitchFamily="18" charset="0"/>
                <a:cs typeface="Times New Roman" pitchFamily="18" charset="0"/>
              </a:rPr>
            </a:br>
            <a:r>
              <a:rPr lang="fr-FR" b="1" dirty="0" smtClean="0">
                <a:solidFill>
                  <a:srgbClr val="4F6228"/>
                </a:solidFill>
                <a:latin typeface="Times New Roman" pitchFamily="18" charset="0"/>
                <a:cs typeface="Times New Roman" pitchFamily="18" charset="0"/>
              </a:rPr>
              <a:t>Année 2020</a:t>
            </a:r>
            <a:br>
              <a:rPr lang="fr-FR" b="1" dirty="0" smtClean="0">
                <a:solidFill>
                  <a:srgbClr val="4F6228"/>
                </a:solidFill>
                <a:latin typeface="Times New Roman" pitchFamily="18" charset="0"/>
                <a:cs typeface="Times New Roman" pitchFamily="18" charset="0"/>
              </a:rPr>
            </a:br>
            <a:r>
              <a:rPr lang="fr-FR" b="1" dirty="0" smtClean="0">
                <a:solidFill>
                  <a:srgbClr val="4F6228"/>
                </a:solidFill>
                <a:latin typeface="Times New Roman" pitchFamily="18" charset="0"/>
                <a:cs typeface="Times New Roman" pitchFamily="18" charset="0"/>
              </a:rPr>
              <a:t/>
            </a:r>
            <a:br>
              <a:rPr lang="fr-FR" b="1" dirty="0" smtClean="0">
                <a:solidFill>
                  <a:srgbClr val="4F6228"/>
                </a:solidFill>
                <a:latin typeface="Times New Roman" pitchFamily="18" charset="0"/>
                <a:cs typeface="Times New Roman" pitchFamily="18" charset="0"/>
              </a:rPr>
            </a:br>
            <a:endParaRPr lang="fr-FR" sz="3200" b="1" dirty="0">
              <a:solidFill>
                <a:srgbClr val="4F6228"/>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0" y="1142984"/>
            <a:ext cx="9001156" cy="4929222"/>
          </a:xfrm>
        </p:spPr>
        <p:txBody>
          <a:bodyPr/>
          <a:lstStyle/>
          <a:p>
            <a:pPr algn="ctr">
              <a:buNone/>
            </a:pPr>
            <a:r>
              <a:rPr lang="fr-FR" sz="2800" b="1" dirty="0" smtClean="0">
                <a:solidFill>
                  <a:schemeClr val="tx2">
                    <a:lumMod val="65000"/>
                    <a:lumOff val="35000"/>
                  </a:schemeClr>
                </a:solidFill>
                <a:latin typeface="Times New Roman" pitchFamily="18" charset="0"/>
                <a:cs typeface="Times New Roman" pitchFamily="18" charset="0"/>
              </a:rPr>
              <a:t>Le cimetière Saint-Roch est confiné à partir du 17 mars </a:t>
            </a:r>
            <a:r>
              <a:rPr lang="fr-FR" b="1" dirty="0" smtClean="0">
                <a:solidFill>
                  <a:srgbClr val="4F6228"/>
                </a:solidFill>
                <a:latin typeface="Times New Roman" pitchFamily="18" charset="0"/>
                <a:cs typeface="Times New Roman" pitchFamily="18" charset="0"/>
              </a:rPr>
              <a:t>!</a:t>
            </a:r>
            <a:endParaRPr lang="fr-FR" dirty="0"/>
          </a:p>
        </p:txBody>
      </p:sp>
      <p:pic>
        <p:nvPicPr>
          <p:cNvPr id="40962" name="Picture 2"/>
          <p:cNvPicPr>
            <a:picLocks noChangeAspect="1" noChangeArrowheads="1"/>
          </p:cNvPicPr>
          <p:nvPr/>
        </p:nvPicPr>
        <p:blipFill>
          <a:blip r:embed="rId2">
            <a:duotone>
              <a:prstClr val="black"/>
              <a:schemeClr val="tx2">
                <a:lumMod val="50000"/>
                <a:lumOff val="50000"/>
                <a:tint val="45000"/>
                <a:satMod val="400000"/>
              </a:schemeClr>
            </a:duotone>
          </a:blip>
          <a:srcRect t="13060" r="5829" b="12313"/>
          <a:stretch>
            <a:fillRect/>
          </a:stretch>
        </p:blipFill>
        <p:spPr bwMode="auto">
          <a:xfrm>
            <a:off x="1428728" y="2000240"/>
            <a:ext cx="6572296" cy="42964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928670"/>
            <a:ext cx="2857520" cy="4286280"/>
          </a:xfrm>
        </p:spPr>
        <p:txBody>
          <a:bodyPr/>
          <a:lstStyle/>
          <a:p>
            <a:pPr marL="0" indent="0" algn="ctr">
              <a:lnSpc>
                <a:spcPts val="2000"/>
              </a:lnSpc>
              <a:spcBef>
                <a:spcPct val="0"/>
              </a:spcBef>
              <a:buNone/>
            </a:pPr>
            <a:r>
              <a:rPr lang="fr-FR" sz="2000" b="1" kern="1200" dirty="0" smtClean="0">
                <a:solidFill>
                  <a:schemeClr val="tx2">
                    <a:lumMod val="65000"/>
                    <a:lumOff val="35000"/>
                  </a:schemeClr>
                </a:solidFill>
                <a:latin typeface="Times New Roman" pitchFamily="18" charset="0"/>
                <a:ea typeface="+mj-ea"/>
                <a:cs typeface="Times New Roman" pitchFamily="18" charset="0"/>
              </a:rPr>
              <a:t>Nous avons profité de l'autorisation de la fréquentation des cimetières au public pendant la période de la Toussaint pour organiser un cycle de visites sur les thèmes que nous n'avions pas pu proposer les mois précédents. </a:t>
            </a:r>
          </a:p>
          <a:p>
            <a:pPr marL="0" indent="0" algn="ctr">
              <a:lnSpc>
                <a:spcPts val="2000"/>
              </a:lnSpc>
              <a:spcBef>
                <a:spcPct val="0"/>
              </a:spcBef>
              <a:buNone/>
            </a:pPr>
            <a:r>
              <a:rPr lang="fr-FR" sz="2000" b="1" kern="1200" dirty="0" smtClean="0">
                <a:solidFill>
                  <a:schemeClr val="tx2">
                    <a:lumMod val="65000"/>
                    <a:lumOff val="35000"/>
                  </a:schemeClr>
                </a:solidFill>
                <a:latin typeface="Times New Roman" pitchFamily="18" charset="0"/>
                <a:ea typeface="+mj-ea"/>
                <a:cs typeface="Times New Roman" pitchFamily="18" charset="0"/>
              </a:rPr>
              <a:t>Une cinquantaine de personnes ont suivi ces visites, les groupes étant toujours limités à </a:t>
            </a:r>
            <a:br>
              <a:rPr lang="fr-FR" sz="2000" b="1" kern="1200" dirty="0" smtClean="0">
                <a:solidFill>
                  <a:schemeClr val="tx2">
                    <a:lumMod val="65000"/>
                    <a:lumOff val="35000"/>
                  </a:schemeClr>
                </a:solidFill>
                <a:latin typeface="Times New Roman" pitchFamily="18" charset="0"/>
                <a:ea typeface="+mj-ea"/>
                <a:cs typeface="Times New Roman" pitchFamily="18" charset="0"/>
              </a:rPr>
            </a:br>
            <a:r>
              <a:rPr lang="fr-FR" sz="2000" b="1" kern="1200" dirty="0" smtClean="0">
                <a:solidFill>
                  <a:schemeClr val="tx2">
                    <a:lumMod val="65000"/>
                    <a:lumOff val="35000"/>
                  </a:schemeClr>
                </a:solidFill>
                <a:latin typeface="Times New Roman" pitchFamily="18" charset="0"/>
                <a:ea typeface="+mj-ea"/>
                <a:cs typeface="Times New Roman" pitchFamily="18" charset="0"/>
              </a:rPr>
              <a:t>6 personnes</a:t>
            </a:r>
            <a:r>
              <a:rPr lang="fr-FR" sz="2000" kern="1200" dirty="0" smtClean="0">
                <a:solidFill>
                  <a:schemeClr val="tx2">
                    <a:lumMod val="65000"/>
                    <a:lumOff val="35000"/>
                  </a:schemeClr>
                </a:solidFill>
                <a:latin typeface="Times New Roman" pitchFamily="18" charset="0"/>
                <a:cs typeface="Times New Roman" pitchFamily="18" charset="0"/>
              </a:rPr>
              <a:t>.</a:t>
            </a:r>
          </a:p>
          <a:p>
            <a:pPr algn="ctr">
              <a:lnSpc>
                <a:spcPts val="2000"/>
              </a:lnSpc>
              <a:spcBef>
                <a:spcPct val="0"/>
              </a:spcBef>
              <a:buNone/>
            </a:pPr>
            <a:endParaRPr lang="fr-FR" sz="2000" kern="1200" dirty="0" smtClean="0">
              <a:latin typeface="Times New Roman" pitchFamily="18" charset="0"/>
              <a:cs typeface="Times New Roman" pitchFamily="18" charset="0"/>
            </a:endParaRPr>
          </a:p>
        </p:txBody>
      </p:sp>
      <p:sp>
        <p:nvSpPr>
          <p:cNvPr id="4" name="Titre 1"/>
          <p:cNvSpPr>
            <a:spLocks noGrp="1"/>
          </p:cNvSpPr>
          <p:nvPr>
            <p:ph type="title"/>
          </p:nvPr>
        </p:nvSpPr>
        <p:spPr>
          <a:xfrm>
            <a:off x="457200" y="274638"/>
            <a:ext cx="8100000" cy="432000"/>
          </a:xfrm>
        </p:spPr>
        <p:txBody>
          <a:bodyPr/>
          <a:lstStyle/>
          <a:p>
            <a:r>
              <a:rPr lang="fr-FR" sz="2800" b="1" i="1" kern="1200" dirty="0" smtClean="0">
                <a:solidFill>
                  <a:srgbClr val="4F6228"/>
                </a:solidFill>
                <a:latin typeface="Times New Roman" pitchFamily="18" charset="0"/>
                <a:cs typeface="Times New Roman" pitchFamily="18" charset="0"/>
              </a:rPr>
              <a:t>Visites pendant la période de la Toussaint 2020</a:t>
            </a:r>
            <a:r>
              <a:rPr lang="fr-FR" sz="2800" dirty="0" smtClean="0">
                <a:latin typeface="Times New Roman" pitchFamily="18" charset="0"/>
                <a:cs typeface="Times New Roman" pitchFamily="18" charset="0"/>
              </a:rPr>
              <a:t/>
            </a:r>
            <a:br>
              <a:rPr lang="fr-FR" sz="2800" dirty="0" smtClean="0">
                <a:latin typeface="Times New Roman" pitchFamily="18" charset="0"/>
                <a:cs typeface="Times New Roman" pitchFamily="18" charset="0"/>
              </a:rPr>
            </a:br>
            <a:endParaRPr lang="fr-FR" sz="28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r="1963"/>
          <a:stretch>
            <a:fillRect/>
          </a:stretch>
        </p:blipFill>
        <p:spPr bwMode="auto">
          <a:xfrm>
            <a:off x="3042514" y="714356"/>
            <a:ext cx="5672890" cy="5786478"/>
          </a:xfrm>
          <a:prstGeom prst="rect">
            <a:avLst/>
          </a:prstGeom>
          <a:noFill/>
          <a:ln w="9525">
            <a:noFill/>
            <a:miter lim="800000"/>
            <a:headEnd/>
            <a:tailEnd/>
          </a:ln>
          <a:effectLst/>
        </p:spPr>
      </p:pic>
      <p:pic>
        <p:nvPicPr>
          <p:cNvPr id="8" name="Picture 3" descr="G:\PHOTOTHEQUE_VIDEO\Saisons à St-Roch\Toussaint (2).jpg"/>
          <p:cNvPicPr>
            <a:picLocks noChangeAspect="1" noChangeArrowheads="1"/>
          </p:cNvPicPr>
          <p:nvPr/>
        </p:nvPicPr>
        <p:blipFill>
          <a:blip r:embed="rId3" cstate="print"/>
          <a:srcRect l="40134" t="14255" r="6355" b="16626"/>
          <a:stretch>
            <a:fillRect/>
          </a:stretch>
        </p:blipFill>
        <p:spPr bwMode="auto">
          <a:xfrm rot="5400000">
            <a:off x="833783" y="5166953"/>
            <a:ext cx="1500198" cy="1453317"/>
          </a:xfrm>
          <a:prstGeom prst="ellipse">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Grp="1" noChangeAspect="1" noChangeArrowheads="1"/>
          </p:cNvPicPr>
          <p:nvPr>
            <p:ph idx="1"/>
          </p:nvPr>
        </p:nvPicPr>
        <p:blipFill>
          <a:blip r:embed="rId2"/>
          <a:srcRect/>
          <a:stretch>
            <a:fillRect/>
          </a:stretch>
        </p:blipFill>
        <p:spPr bwMode="auto">
          <a:xfrm>
            <a:off x="285720" y="3929066"/>
            <a:ext cx="2428892" cy="2705044"/>
          </a:xfrm>
          <a:prstGeom prst="rect">
            <a:avLst/>
          </a:prstGeom>
          <a:noFill/>
          <a:ln w="9525">
            <a:noFill/>
            <a:miter lim="800000"/>
            <a:headEnd/>
            <a:tailEnd/>
          </a:ln>
          <a:effectLst/>
        </p:spPr>
      </p:pic>
      <p:pic>
        <p:nvPicPr>
          <p:cNvPr id="38918" name="Picture 6"/>
          <p:cNvPicPr>
            <a:picLocks noChangeAspect="1" noChangeArrowheads="1"/>
          </p:cNvPicPr>
          <p:nvPr/>
        </p:nvPicPr>
        <p:blipFill>
          <a:blip r:embed="rId3"/>
          <a:srcRect/>
          <a:stretch>
            <a:fillRect/>
          </a:stretch>
        </p:blipFill>
        <p:spPr bwMode="auto">
          <a:xfrm>
            <a:off x="3214678" y="1214422"/>
            <a:ext cx="2071702" cy="412916"/>
          </a:xfrm>
          <a:prstGeom prst="rect">
            <a:avLst/>
          </a:prstGeom>
          <a:noFill/>
          <a:ln w="9525">
            <a:noFill/>
            <a:miter lim="800000"/>
            <a:headEnd/>
            <a:tailEnd/>
          </a:ln>
          <a:effectLst/>
        </p:spPr>
      </p:pic>
      <p:pic>
        <p:nvPicPr>
          <p:cNvPr id="38919" name="Picture 7"/>
          <p:cNvPicPr>
            <a:picLocks noChangeAspect="1" noChangeArrowheads="1"/>
          </p:cNvPicPr>
          <p:nvPr/>
        </p:nvPicPr>
        <p:blipFill>
          <a:blip r:embed="rId4"/>
          <a:srcRect/>
          <a:stretch>
            <a:fillRect/>
          </a:stretch>
        </p:blipFill>
        <p:spPr bwMode="auto">
          <a:xfrm>
            <a:off x="2928926" y="357166"/>
            <a:ext cx="2781772" cy="829526"/>
          </a:xfrm>
          <a:prstGeom prst="rect">
            <a:avLst/>
          </a:prstGeom>
          <a:noFill/>
          <a:ln w="9525">
            <a:noFill/>
            <a:miter lim="800000"/>
            <a:headEnd/>
            <a:tailEnd/>
          </a:ln>
          <a:effectLst/>
        </p:spPr>
      </p:pic>
      <p:pic>
        <p:nvPicPr>
          <p:cNvPr id="38920" name="Picture 8"/>
          <p:cNvPicPr>
            <a:picLocks noChangeAspect="1" noChangeArrowheads="1"/>
          </p:cNvPicPr>
          <p:nvPr/>
        </p:nvPicPr>
        <p:blipFill>
          <a:blip r:embed="rId5"/>
          <a:srcRect/>
          <a:stretch>
            <a:fillRect/>
          </a:stretch>
        </p:blipFill>
        <p:spPr bwMode="auto">
          <a:xfrm>
            <a:off x="3000364" y="1643050"/>
            <a:ext cx="2714644" cy="4990048"/>
          </a:xfrm>
          <a:prstGeom prst="rect">
            <a:avLst/>
          </a:prstGeom>
          <a:noFill/>
          <a:ln w="9525">
            <a:noFill/>
            <a:miter lim="800000"/>
            <a:headEnd/>
            <a:tailEnd/>
          </a:ln>
          <a:effectLst/>
        </p:spPr>
      </p:pic>
      <p:pic>
        <p:nvPicPr>
          <p:cNvPr id="38921" name="Picture 9"/>
          <p:cNvPicPr>
            <a:picLocks noChangeAspect="1" noChangeArrowheads="1"/>
          </p:cNvPicPr>
          <p:nvPr/>
        </p:nvPicPr>
        <p:blipFill>
          <a:blip r:embed="rId6"/>
          <a:srcRect/>
          <a:stretch>
            <a:fillRect/>
          </a:stretch>
        </p:blipFill>
        <p:spPr bwMode="auto">
          <a:xfrm>
            <a:off x="6215074" y="357166"/>
            <a:ext cx="2391292" cy="714380"/>
          </a:xfrm>
          <a:prstGeom prst="rect">
            <a:avLst/>
          </a:prstGeom>
          <a:noFill/>
          <a:ln w="9525">
            <a:noFill/>
            <a:miter lim="800000"/>
            <a:headEnd/>
            <a:tailEnd/>
          </a:ln>
          <a:effectLst/>
        </p:spPr>
      </p:pic>
      <p:pic>
        <p:nvPicPr>
          <p:cNvPr id="38922" name="Picture 10"/>
          <p:cNvPicPr>
            <a:picLocks noChangeAspect="1" noChangeArrowheads="1"/>
          </p:cNvPicPr>
          <p:nvPr/>
        </p:nvPicPr>
        <p:blipFill>
          <a:blip r:embed="rId7"/>
          <a:srcRect/>
          <a:stretch>
            <a:fillRect/>
          </a:stretch>
        </p:blipFill>
        <p:spPr bwMode="auto">
          <a:xfrm>
            <a:off x="6072198" y="1000108"/>
            <a:ext cx="2821754" cy="5650885"/>
          </a:xfrm>
          <a:prstGeom prst="rect">
            <a:avLst/>
          </a:prstGeom>
          <a:noFill/>
          <a:ln w="9525">
            <a:noFill/>
            <a:miter lim="800000"/>
            <a:headEnd/>
            <a:tailEnd/>
          </a:ln>
          <a:effectLst/>
        </p:spPr>
      </p:pic>
      <p:sp>
        <p:nvSpPr>
          <p:cNvPr id="15" name="Rectangle 14"/>
          <p:cNvSpPr/>
          <p:nvPr/>
        </p:nvSpPr>
        <p:spPr>
          <a:xfrm>
            <a:off x="0" y="214290"/>
            <a:ext cx="3000364" cy="3298339"/>
          </a:xfrm>
          <a:prstGeom prst="rect">
            <a:avLst/>
          </a:prstGeom>
        </p:spPr>
        <p:txBody>
          <a:bodyPr wrap="square">
            <a:spAutoFit/>
          </a:bodyPr>
          <a:lstStyle/>
          <a:p>
            <a:pPr algn="ctr">
              <a:lnSpc>
                <a:spcPts val="2500"/>
              </a:lnSpc>
            </a:pPr>
            <a:r>
              <a:rPr lang="fr-FR" sz="2400" b="1" i="1" dirty="0" smtClean="0">
                <a:solidFill>
                  <a:srgbClr val="4F6228"/>
                </a:solidFill>
                <a:latin typeface="Times New Roman" pitchFamily="18" charset="0"/>
                <a:ea typeface="+mj-ea"/>
                <a:cs typeface="Times New Roman" pitchFamily="18" charset="0"/>
              </a:rPr>
              <a:t>Les événements qui ont dus être annulés pour cause de confinements</a:t>
            </a:r>
            <a:r>
              <a:rPr lang="fr-FR" sz="2800" b="1" i="1" dirty="0" smtClean="0">
                <a:solidFill>
                  <a:srgbClr val="4F6228"/>
                </a:solidFill>
                <a:latin typeface="Times New Roman" pitchFamily="18" charset="0"/>
                <a:ea typeface="+mj-ea"/>
                <a:cs typeface="Times New Roman" pitchFamily="18" charset="0"/>
              </a:rPr>
              <a:t>.</a:t>
            </a:r>
          </a:p>
          <a:p>
            <a:pPr algn="ctr">
              <a:lnSpc>
                <a:spcPts val="2500"/>
              </a:lnSpc>
            </a:pPr>
            <a:endParaRPr lang="fr-FR" sz="800" b="1" i="1" dirty="0" smtClean="0">
              <a:solidFill>
                <a:srgbClr val="4F6228"/>
              </a:solidFill>
              <a:latin typeface="Times New Roman" pitchFamily="18" charset="0"/>
              <a:ea typeface="+mj-ea"/>
              <a:cs typeface="Times New Roman" pitchFamily="18" charset="0"/>
            </a:endParaRPr>
          </a:p>
          <a:p>
            <a:pPr algn="ctr">
              <a:lnSpc>
                <a:spcPts val="2500"/>
              </a:lnSpc>
            </a:pPr>
            <a:endParaRPr lang="fr-FR" sz="800" b="1" i="1" dirty="0" smtClean="0">
              <a:solidFill>
                <a:srgbClr val="4F6228"/>
              </a:solidFill>
              <a:latin typeface="Times New Roman" pitchFamily="18" charset="0"/>
              <a:ea typeface="+mj-ea"/>
              <a:cs typeface="Times New Roman" pitchFamily="18" charset="0"/>
            </a:endParaRPr>
          </a:p>
          <a:p>
            <a:pPr algn="ctr">
              <a:lnSpc>
                <a:spcPts val="2000"/>
              </a:lnSpc>
            </a:pPr>
            <a:r>
              <a:rPr lang="fr-FR" b="1" dirty="0" smtClean="0">
                <a:solidFill>
                  <a:schemeClr val="tx2">
                    <a:lumMod val="65000"/>
                    <a:lumOff val="35000"/>
                  </a:schemeClr>
                </a:solidFill>
                <a:latin typeface="Times New Roman" pitchFamily="18" charset="0"/>
                <a:ea typeface="+mj-ea"/>
                <a:cs typeface="Times New Roman" pitchFamily="18" charset="0"/>
              </a:rPr>
              <a:t>La Cie de l’Elan Théâtre reconduit ses visites en 2021</a:t>
            </a:r>
          </a:p>
          <a:p>
            <a:pPr algn="ctr">
              <a:lnSpc>
                <a:spcPts val="2000"/>
              </a:lnSpc>
            </a:pPr>
            <a:r>
              <a:rPr lang="fr-FR" b="1" dirty="0" smtClean="0">
                <a:solidFill>
                  <a:schemeClr val="tx2">
                    <a:lumMod val="65000"/>
                    <a:lumOff val="35000"/>
                  </a:schemeClr>
                </a:solidFill>
                <a:latin typeface="Times New Roman" pitchFamily="18" charset="0"/>
                <a:ea typeface="+mj-ea"/>
                <a:cs typeface="Times New Roman" pitchFamily="18" charset="0"/>
              </a:rPr>
              <a:t>et la conférence de Raymond Joffre sera reprogrammée dès que possible</a:t>
            </a:r>
            <a:r>
              <a:rPr lang="fr-FR" b="1" dirty="0" smtClean="0">
                <a:solidFill>
                  <a:srgbClr val="4F6228"/>
                </a:solidFill>
                <a:latin typeface="Times New Roman" pitchFamily="18" charset="0"/>
                <a:ea typeface="+mj-ea"/>
                <a:cs typeface="Times New Roman" pitchFamily="18" charset="0"/>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sz="3600" dirty="0" smtClean="0">
                <a:solidFill>
                  <a:srgbClr val="4F6228"/>
                </a:solidFill>
                <a:latin typeface="Times New Roman" pitchFamily="18" charset="0"/>
                <a:cs typeface="Times New Roman" pitchFamily="18" charset="0"/>
              </a:rPr>
              <a:t>Une nouvelle exposition en 2020 sur </a:t>
            </a:r>
            <a:br>
              <a:rPr lang="fr-FR" sz="3600" dirty="0" smtClean="0">
                <a:solidFill>
                  <a:srgbClr val="4F6228"/>
                </a:solidFill>
                <a:latin typeface="Times New Roman" pitchFamily="18" charset="0"/>
                <a:cs typeface="Times New Roman" pitchFamily="18" charset="0"/>
              </a:rPr>
            </a:br>
            <a:r>
              <a:rPr lang="fr-FR" sz="3600" dirty="0" smtClean="0">
                <a:solidFill>
                  <a:srgbClr val="4F6228"/>
                </a:solidFill>
                <a:latin typeface="Times New Roman" pitchFamily="18" charset="0"/>
                <a:cs typeface="Times New Roman" pitchFamily="18" charset="0"/>
              </a:rPr>
              <a:t>LES GANTIERS</a:t>
            </a:r>
            <a:endParaRPr lang="fr-FR" sz="3600" dirty="0">
              <a:solidFill>
                <a:srgbClr val="4F6228"/>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142844" y="1214422"/>
            <a:ext cx="8858312" cy="5643578"/>
          </a:xfrm>
        </p:spPr>
        <p:txBody>
          <a:bodyPr/>
          <a:lstStyle/>
          <a:p>
            <a:pPr algn="ctr">
              <a:lnSpc>
                <a:spcPts val="2000"/>
              </a:lnSpc>
              <a:buNone/>
            </a:pPr>
            <a:r>
              <a:rPr lang="fr-FR" sz="1800" i="1" kern="1200" dirty="0" smtClean="0">
                <a:solidFill>
                  <a:schemeClr val="tx2">
                    <a:lumMod val="65000"/>
                    <a:lumOff val="35000"/>
                  </a:schemeClr>
                </a:solidFill>
                <a:latin typeface="Times New Roman" pitchFamily="18" charset="0"/>
                <a:ea typeface="+mj-ea"/>
                <a:cs typeface="Times New Roman" pitchFamily="18" charset="0"/>
              </a:rPr>
              <a:t>En partenariat avec l'association de Sauvegarde du Patrimoine du Gant de Grenoble (ASP2G), représentée par Jean-Marc </a:t>
            </a:r>
            <a:r>
              <a:rPr lang="fr-FR" sz="1800" i="1" kern="1200" dirty="0" err="1" smtClean="0">
                <a:solidFill>
                  <a:schemeClr val="tx2">
                    <a:lumMod val="65000"/>
                    <a:lumOff val="35000"/>
                  </a:schemeClr>
                </a:solidFill>
                <a:latin typeface="Times New Roman" pitchFamily="18" charset="0"/>
                <a:ea typeface="+mj-ea"/>
                <a:cs typeface="Times New Roman" pitchFamily="18" charset="0"/>
              </a:rPr>
              <a:t>Bollon</a:t>
            </a:r>
            <a:r>
              <a:rPr lang="fr-FR" sz="1800" i="1" kern="1200" dirty="0" smtClean="0">
                <a:solidFill>
                  <a:schemeClr val="tx2">
                    <a:lumMod val="65000"/>
                    <a:lumOff val="35000"/>
                  </a:schemeClr>
                </a:solidFill>
                <a:latin typeface="Times New Roman" pitchFamily="18" charset="0"/>
                <a:ea typeface="+mj-ea"/>
                <a:cs typeface="Times New Roman" pitchFamily="18" charset="0"/>
              </a:rPr>
              <a:t>, son président, et Yves </a:t>
            </a:r>
            <a:r>
              <a:rPr lang="fr-FR" sz="1800" i="1" kern="1200" dirty="0" err="1" smtClean="0">
                <a:solidFill>
                  <a:schemeClr val="tx2">
                    <a:lumMod val="65000"/>
                    <a:lumOff val="35000"/>
                  </a:schemeClr>
                </a:solidFill>
                <a:latin typeface="Times New Roman" pitchFamily="18" charset="0"/>
                <a:ea typeface="+mj-ea"/>
                <a:cs typeface="Times New Roman" pitchFamily="18" charset="0"/>
              </a:rPr>
              <a:t>Montrozier</a:t>
            </a:r>
            <a:r>
              <a:rPr lang="fr-FR" sz="1800" i="1" kern="1200" dirty="0" smtClean="0">
                <a:solidFill>
                  <a:schemeClr val="tx2">
                    <a:lumMod val="65000"/>
                    <a:lumOff val="35000"/>
                  </a:schemeClr>
                </a:solidFill>
                <a:latin typeface="Times New Roman" pitchFamily="18" charset="0"/>
                <a:ea typeface="+mj-ea"/>
                <a:cs typeface="Times New Roman" pitchFamily="18" charset="0"/>
              </a:rPr>
              <a:t>, </a:t>
            </a:r>
          </a:p>
          <a:p>
            <a:pPr algn="ctr">
              <a:lnSpc>
                <a:spcPts val="2000"/>
              </a:lnSpc>
              <a:buNone/>
            </a:pPr>
            <a:r>
              <a:rPr lang="fr-FR" sz="1800" i="1" kern="1200" dirty="0" smtClean="0">
                <a:solidFill>
                  <a:schemeClr val="tx2">
                    <a:lumMod val="65000"/>
                    <a:lumOff val="35000"/>
                  </a:schemeClr>
                </a:solidFill>
                <a:latin typeface="Times New Roman" pitchFamily="18" charset="0"/>
                <a:ea typeface="+mj-ea"/>
                <a:cs typeface="Times New Roman" pitchFamily="18" charset="0"/>
              </a:rPr>
              <a:t>nous avons conçu une exposition sur les gantiers.</a:t>
            </a:r>
            <a:endParaRPr lang="fr-FR" sz="1800" dirty="0"/>
          </a:p>
        </p:txBody>
      </p:sp>
      <p:pic>
        <p:nvPicPr>
          <p:cNvPr id="5" name="Image 4"/>
          <p:cNvPicPr/>
          <p:nvPr/>
        </p:nvPicPr>
        <p:blipFill>
          <a:blip r:embed="rId2" cstate="print"/>
          <a:srcRect/>
          <a:stretch>
            <a:fillRect/>
          </a:stretch>
        </p:blipFill>
        <p:spPr bwMode="auto">
          <a:xfrm>
            <a:off x="0" y="2428868"/>
            <a:ext cx="2916000" cy="4140000"/>
          </a:xfrm>
          <a:prstGeom prst="rect">
            <a:avLst/>
          </a:prstGeom>
          <a:noFill/>
          <a:ln w="9525">
            <a:noFill/>
            <a:miter lim="800000"/>
            <a:headEnd/>
            <a:tailEnd/>
          </a:ln>
        </p:spPr>
      </p:pic>
      <p:pic>
        <p:nvPicPr>
          <p:cNvPr id="8" name="Picture 3" descr="G:\AFFICHES_EXPOSITION\EXPOSITION GANTIERS\Affiches prêtes\Esprit.jpg"/>
          <p:cNvPicPr>
            <a:picLocks noChangeAspect="1" noChangeArrowheads="1"/>
          </p:cNvPicPr>
          <p:nvPr/>
        </p:nvPicPr>
        <p:blipFill>
          <a:blip r:embed="rId3" cstate="print"/>
          <a:srcRect/>
          <a:stretch>
            <a:fillRect/>
          </a:stretch>
        </p:blipFill>
        <p:spPr bwMode="auto">
          <a:xfrm>
            <a:off x="3071802" y="2428868"/>
            <a:ext cx="2926796" cy="4140000"/>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72198" y="2428868"/>
            <a:ext cx="2926800" cy="414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p:cNvSpPr>
            <a:spLocks noChangeArrowheads="1"/>
          </p:cNvSpPr>
          <p:nvPr/>
        </p:nvSpPr>
        <p:spPr bwMode="auto">
          <a:xfrm>
            <a:off x="142844" y="142852"/>
            <a:ext cx="500066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b="1" i="1" dirty="0" smtClean="0">
                <a:solidFill>
                  <a:schemeClr val="tx2">
                    <a:lumMod val="65000"/>
                    <a:lumOff val="35000"/>
                  </a:schemeClr>
                </a:solidFill>
                <a:latin typeface="Times New Roman" pitchFamily="18" charset="0"/>
                <a:ea typeface="+mj-ea"/>
                <a:cs typeface="Times New Roman" pitchFamily="18" charset="0"/>
              </a:rPr>
              <a:t>Cette exposition est dédiée à la mémoire de </a:t>
            </a:r>
            <a:br>
              <a:rPr lang="fr-FR" b="1" i="1" dirty="0" smtClean="0">
                <a:solidFill>
                  <a:schemeClr val="tx2">
                    <a:lumMod val="65000"/>
                    <a:lumOff val="35000"/>
                  </a:schemeClr>
                </a:solidFill>
                <a:latin typeface="Times New Roman" pitchFamily="18" charset="0"/>
                <a:ea typeface="+mj-ea"/>
                <a:cs typeface="Times New Roman" pitchFamily="18" charset="0"/>
              </a:rPr>
            </a:br>
            <a:r>
              <a:rPr lang="fr-FR" b="1" i="1" dirty="0" err="1" smtClean="0">
                <a:solidFill>
                  <a:schemeClr val="tx2">
                    <a:lumMod val="65000"/>
                    <a:lumOff val="35000"/>
                  </a:schemeClr>
                </a:solidFill>
                <a:latin typeface="Times New Roman" pitchFamily="18" charset="0"/>
                <a:ea typeface="+mj-ea"/>
                <a:cs typeface="Times New Roman" pitchFamily="18" charset="0"/>
              </a:rPr>
              <a:t>Valéria</a:t>
            </a:r>
            <a:r>
              <a:rPr lang="fr-FR" b="1" i="1" dirty="0" smtClean="0">
                <a:solidFill>
                  <a:schemeClr val="tx2">
                    <a:lumMod val="65000"/>
                    <a:lumOff val="35000"/>
                  </a:schemeClr>
                </a:solidFill>
                <a:latin typeface="Times New Roman" pitchFamily="18" charset="0"/>
                <a:ea typeface="+mj-ea"/>
                <a:cs typeface="Times New Roman" pitchFamily="18" charset="0"/>
              </a:rPr>
              <a:t> </a:t>
            </a:r>
            <a:r>
              <a:rPr lang="fr-FR" b="1" i="1" dirty="0" err="1" smtClean="0">
                <a:solidFill>
                  <a:schemeClr val="tx2">
                    <a:lumMod val="65000"/>
                    <a:lumOff val="35000"/>
                  </a:schemeClr>
                </a:solidFill>
                <a:latin typeface="Times New Roman" pitchFamily="18" charset="0"/>
                <a:ea typeface="+mj-ea"/>
                <a:cs typeface="Times New Roman" pitchFamily="18" charset="0"/>
              </a:rPr>
              <a:t>Ostapenko</a:t>
            </a:r>
            <a:r>
              <a:rPr lang="fr-FR" b="1" i="1" dirty="0" smtClean="0">
                <a:solidFill>
                  <a:schemeClr val="tx2">
                    <a:lumMod val="65000"/>
                    <a:lumOff val="35000"/>
                  </a:schemeClr>
                </a:solidFill>
                <a:latin typeface="Times New Roman" pitchFamily="18" charset="0"/>
                <a:ea typeface="+mj-ea"/>
                <a:cs typeface="Times New Roman" pitchFamily="18" charset="0"/>
              </a:rPr>
              <a:t>, Présidente de l'association ASP2G, décédée en 2014.</a:t>
            </a:r>
          </a:p>
          <a:p>
            <a:pPr marL="0" marR="0" lvl="0" indent="0" defTabSz="914400" rtl="0" eaLnBrk="1" fontAlgn="base" latinLnBrk="0" hangingPunct="1">
              <a:lnSpc>
                <a:spcPct val="100000"/>
              </a:lnSpc>
              <a:spcBef>
                <a:spcPct val="0"/>
              </a:spcBef>
              <a:spcAft>
                <a:spcPct val="0"/>
              </a:spcAft>
              <a:buClrTx/>
              <a:buSzTx/>
              <a:buFontTx/>
              <a:buNone/>
              <a:tabLst/>
            </a:pPr>
            <a:endParaRPr lang="fr-FR" b="1" i="1" dirty="0" smtClean="0">
              <a:solidFill>
                <a:schemeClr val="tx2">
                  <a:lumMod val="65000"/>
                  <a:lumOff val="35000"/>
                </a:schemeClr>
              </a:solidFill>
              <a:latin typeface="Times New Roman" pitchFamily="18" charset="0"/>
              <a:ea typeface="+mj-ea"/>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lang="fr-FR" b="1" i="1" dirty="0" smtClean="0">
              <a:solidFill>
                <a:schemeClr val="tx2">
                  <a:lumMod val="65000"/>
                  <a:lumOff val="35000"/>
                </a:schemeClr>
              </a:solidFill>
              <a:latin typeface="Times New Roman" pitchFamily="18" charset="0"/>
              <a:ea typeface="+mj-ea"/>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lang="fr-FR" b="1" i="1" dirty="0" smtClean="0">
              <a:solidFill>
                <a:schemeClr val="tx2">
                  <a:lumMod val="65000"/>
                  <a:lumOff val="35000"/>
                </a:schemeClr>
              </a:solidFill>
              <a:latin typeface="Times New Roman" pitchFamily="18" charset="0"/>
              <a:ea typeface="+mj-ea"/>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r>
              <a:rPr lang="fr-FR" b="1" i="1" dirty="0" smtClean="0">
                <a:solidFill>
                  <a:schemeClr val="tx2">
                    <a:lumMod val="65000"/>
                    <a:lumOff val="35000"/>
                  </a:schemeClr>
                </a:solidFill>
                <a:latin typeface="Times New Roman" pitchFamily="18" charset="0"/>
                <a:ea typeface="+mj-ea"/>
                <a:cs typeface="Times New Roman" pitchFamily="18" charset="0"/>
              </a:rPr>
              <a:t>L’exposition composée de 20 panneaux, présente les portraits des familles gantières : </a:t>
            </a:r>
            <a:r>
              <a:rPr lang="fr-FR" dirty="0" smtClean="0">
                <a:solidFill>
                  <a:schemeClr val="tx2">
                    <a:lumMod val="65000"/>
                    <a:lumOff val="35000"/>
                  </a:schemeClr>
                </a:solidFill>
                <a:latin typeface="Times New Roman" pitchFamily="18" charset="0"/>
                <a:ea typeface="+mj-ea"/>
                <a:cs typeface="Times New Roman" pitchFamily="18" charset="0"/>
              </a:rPr>
              <a:t>Perrin, </a:t>
            </a:r>
            <a:r>
              <a:rPr lang="fr-FR" dirty="0" err="1" smtClean="0">
                <a:solidFill>
                  <a:schemeClr val="tx2">
                    <a:lumMod val="65000"/>
                    <a:lumOff val="35000"/>
                  </a:schemeClr>
                </a:solidFill>
                <a:latin typeface="Times New Roman" pitchFamily="18" charset="0"/>
                <a:ea typeface="+mj-ea"/>
                <a:cs typeface="Times New Roman" pitchFamily="18" charset="0"/>
              </a:rPr>
              <a:t>Bondat</a:t>
            </a:r>
            <a:r>
              <a:rPr lang="fr-FR" dirty="0" smtClean="0">
                <a:solidFill>
                  <a:schemeClr val="tx2">
                    <a:lumMod val="65000"/>
                    <a:lumOff val="35000"/>
                  </a:schemeClr>
                </a:solidFill>
                <a:latin typeface="Times New Roman" pitchFamily="18" charset="0"/>
                <a:ea typeface="+mj-ea"/>
                <a:cs typeface="Times New Roman" pitchFamily="18" charset="0"/>
              </a:rPr>
              <a:t>, Calvat, </a:t>
            </a:r>
            <a:r>
              <a:rPr lang="fr-FR" dirty="0" err="1" smtClean="0">
                <a:solidFill>
                  <a:schemeClr val="tx2">
                    <a:lumMod val="65000"/>
                    <a:lumOff val="35000"/>
                  </a:schemeClr>
                </a:solidFill>
                <a:latin typeface="Times New Roman" pitchFamily="18" charset="0"/>
                <a:ea typeface="+mj-ea"/>
                <a:cs typeface="Times New Roman" pitchFamily="18" charset="0"/>
              </a:rPr>
              <a:t>Jouvin</a:t>
            </a:r>
            <a:r>
              <a:rPr lang="fr-FR" dirty="0" smtClean="0">
                <a:solidFill>
                  <a:schemeClr val="tx2">
                    <a:lumMod val="65000"/>
                    <a:lumOff val="35000"/>
                  </a:schemeClr>
                </a:solidFill>
                <a:latin typeface="Times New Roman" pitchFamily="18" charset="0"/>
                <a:ea typeface="+mj-ea"/>
                <a:cs typeface="Times New Roman" pitchFamily="18" charset="0"/>
              </a:rPr>
              <a:t>, Douillet, Esprit, </a:t>
            </a:r>
            <a:r>
              <a:rPr lang="fr-FR" dirty="0" err="1" smtClean="0">
                <a:solidFill>
                  <a:schemeClr val="tx2">
                    <a:lumMod val="65000"/>
                    <a:lumOff val="35000"/>
                  </a:schemeClr>
                </a:solidFill>
                <a:latin typeface="Times New Roman" pitchFamily="18" charset="0"/>
                <a:ea typeface="+mj-ea"/>
                <a:cs typeface="Times New Roman" pitchFamily="18" charset="0"/>
              </a:rPr>
              <a:t>Vallier</a:t>
            </a:r>
            <a:r>
              <a:rPr lang="fr-FR" dirty="0" smtClean="0">
                <a:solidFill>
                  <a:schemeClr val="tx2">
                    <a:lumMod val="65000"/>
                    <a:lumOff val="35000"/>
                  </a:schemeClr>
                </a:solidFill>
                <a:latin typeface="Times New Roman" pitchFamily="18" charset="0"/>
                <a:ea typeface="+mj-ea"/>
                <a:cs typeface="Times New Roman" pitchFamily="18" charset="0"/>
              </a:rPr>
              <a:t>, </a:t>
            </a:r>
            <a:r>
              <a:rPr lang="fr-FR" dirty="0" err="1" smtClean="0">
                <a:solidFill>
                  <a:schemeClr val="tx2">
                    <a:lumMod val="65000"/>
                    <a:lumOff val="35000"/>
                  </a:schemeClr>
                </a:solidFill>
                <a:latin typeface="Times New Roman" pitchFamily="18" charset="0"/>
                <a:ea typeface="+mj-ea"/>
                <a:cs typeface="Times New Roman" pitchFamily="18" charset="0"/>
              </a:rPr>
              <a:t>Fischl</a:t>
            </a:r>
            <a:r>
              <a:rPr lang="fr-FR" dirty="0" smtClean="0">
                <a:solidFill>
                  <a:schemeClr val="tx2">
                    <a:lumMod val="65000"/>
                    <a:lumOff val="35000"/>
                  </a:schemeClr>
                </a:solidFill>
                <a:latin typeface="Times New Roman" pitchFamily="18" charset="0"/>
                <a:ea typeface="+mj-ea"/>
                <a:cs typeface="Times New Roman" pitchFamily="18" charset="0"/>
              </a:rPr>
              <a:t>, </a:t>
            </a:r>
            <a:r>
              <a:rPr lang="fr-FR" dirty="0" err="1" smtClean="0">
                <a:solidFill>
                  <a:schemeClr val="tx2">
                    <a:lumMod val="65000"/>
                    <a:lumOff val="35000"/>
                  </a:schemeClr>
                </a:solidFill>
                <a:latin typeface="Times New Roman" pitchFamily="18" charset="0"/>
                <a:ea typeface="+mj-ea"/>
                <a:cs typeface="Times New Roman" pitchFamily="18" charset="0"/>
              </a:rPr>
              <a:t>Francoz</a:t>
            </a:r>
            <a:r>
              <a:rPr lang="fr-FR" dirty="0" smtClean="0">
                <a:solidFill>
                  <a:schemeClr val="tx2">
                    <a:lumMod val="65000"/>
                    <a:lumOff val="35000"/>
                  </a:schemeClr>
                </a:solidFill>
                <a:latin typeface="Times New Roman" pitchFamily="18" charset="0"/>
                <a:ea typeface="+mj-ea"/>
                <a:cs typeface="Times New Roman" pitchFamily="18" charset="0"/>
              </a:rPr>
              <a:t>, Jay, Perrin, </a:t>
            </a:r>
            <a:r>
              <a:rPr lang="fr-FR" dirty="0" err="1" smtClean="0">
                <a:solidFill>
                  <a:schemeClr val="tx2">
                    <a:lumMod val="65000"/>
                    <a:lumOff val="35000"/>
                  </a:schemeClr>
                </a:solidFill>
                <a:latin typeface="Times New Roman" pitchFamily="18" charset="0"/>
                <a:ea typeface="+mj-ea"/>
                <a:cs typeface="Times New Roman" pitchFamily="18" charset="0"/>
              </a:rPr>
              <a:t>Reynier</a:t>
            </a:r>
            <a:r>
              <a:rPr lang="fr-FR" dirty="0" smtClean="0">
                <a:solidFill>
                  <a:schemeClr val="tx2">
                    <a:lumMod val="65000"/>
                    <a:lumOff val="35000"/>
                  </a:schemeClr>
                </a:solidFill>
                <a:latin typeface="Times New Roman" pitchFamily="18" charset="0"/>
                <a:ea typeface="+mj-ea"/>
                <a:cs typeface="Times New Roman" pitchFamily="18" charset="0"/>
              </a:rPr>
              <a:t>, </a:t>
            </a:r>
            <a:r>
              <a:rPr lang="fr-FR" dirty="0" err="1" smtClean="0">
                <a:solidFill>
                  <a:schemeClr val="tx2">
                    <a:lumMod val="65000"/>
                    <a:lumOff val="35000"/>
                  </a:schemeClr>
                </a:solidFill>
                <a:latin typeface="Times New Roman" pitchFamily="18" charset="0"/>
                <a:ea typeface="+mj-ea"/>
                <a:cs typeface="Times New Roman" pitchFamily="18" charset="0"/>
              </a:rPr>
              <a:t>Rouillon</a:t>
            </a:r>
            <a:r>
              <a:rPr lang="fr-FR" dirty="0" smtClean="0">
                <a:solidFill>
                  <a:schemeClr val="tx2">
                    <a:lumMod val="65000"/>
                    <a:lumOff val="35000"/>
                  </a:schemeClr>
                </a:solidFill>
                <a:latin typeface="Times New Roman" pitchFamily="18" charset="0"/>
                <a:ea typeface="+mj-ea"/>
                <a:cs typeface="Times New Roman" pitchFamily="18" charset="0"/>
              </a:rPr>
              <a:t>, </a:t>
            </a:r>
            <a:r>
              <a:rPr lang="fr-FR" dirty="0" err="1" smtClean="0">
                <a:solidFill>
                  <a:schemeClr val="tx2">
                    <a:lumMod val="65000"/>
                    <a:lumOff val="35000"/>
                  </a:schemeClr>
                </a:solidFill>
                <a:latin typeface="Times New Roman" pitchFamily="18" charset="0"/>
                <a:ea typeface="+mj-ea"/>
                <a:cs typeface="Times New Roman" pitchFamily="18" charset="0"/>
              </a:rPr>
              <a:t>Steel</a:t>
            </a:r>
            <a:r>
              <a:rPr lang="fr-FR" dirty="0" smtClean="0">
                <a:solidFill>
                  <a:schemeClr val="tx2">
                    <a:lumMod val="65000"/>
                    <a:lumOff val="35000"/>
                  </a:schemeClr>
                </a:solidFill>
                <a:latin typeface="Times New Roman" pitchFamily="18" charset="0"/>
                <a:ea typeface="+mj-ea"/>
                <a:cs typeface="Times New Roman" pitchFamily="18" charset="0"/>
              </a:rPr>
              <a:t>-Landel, Terray, </a:t>
            </a:r>
            <a:r>
              <a:rPr lang="fr-FR" dirty="0" err="1" smtClean="0">
                <a:solidFill>
                  <a:schemeClr val="tx2">
                    <a:lumMod val="65000"/>
                    <a:lumOff val="35000"/>
                  </a:schemeClr>
                </a:solidFill>
                <a:latin typeface="Times New Roman" pitchFamily="18" charset="0"/>
                <a:ea typeface="+mj-ea"/>
                <a:cs typeface="Times New Roman" pitchFamily="18" charset="0"/>
              </a:rPr>
              <a:t>Tivolle</a:t>
            </a:r>
            <a:r>
              <a:rPr lang="fr-FR" dirty="0" smtClean="0">
                <a:solidFill>
                  <a:schemeClr val="tx2">
                    <a:lumMod val="65000"/>
                    <a:lumOff val="35000"/>
                  </a:schemeClr>
                </a:solidFill>
                <a:latin typeface="Times New Roman" pitchFamily="18" charset="0"/>
                <a:ea typeface="+mj-ea"/>
                <a:cs typeface="Times New Roman" pitchFamily="18" charset="0"/>
              </a:rPr>
              <a:t> ainsi que les dynasties Navizet, chamoiseurs et Reymond, inventeurs des boutons pression.</a:t>
            </a:r>
          </a:p>
          <a:p>
            <a:pPr marL="0" marR="0" lvl="0" indent="0" defTabSz="914400" rtl="0" eaLnBrk="1" fontAlgn="base" latinLnBrk="0" hangingPunct="1">
              <a:lnSpc>
                <a:spcPct val="100000"/>
              </a:lnSpc>
              <a:spcBef>
                <a:spcPct val="0"/>
              </a:spcBef>
              <a:spcAft>
                <a:spcPct val="0"/>
              </a:spcAft>
              <a:buClrTx/>
              <a:buSzTx/>
              <a:buFontTx/>
              <a:buNone/>
              <a:tabLst/>
            </a:pPr>
            <a:endParaRPr kumimoji="0" lang="fr-FR" b="0" u="none" strike="noStrike" cap="none" normalizeH="0" baseline="0" dirty="0" smtClean="0">
              <a:ln>
                <a:noFill/>
              </a:ln>
              <a:solidFill>
                <a:schemeClr val="tx2">
                  <a:lumMod val="65000"/>
                  <a:lumOff val="3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2">
                  <a:lumMod val="65000"/>
                  <a:lumOff val="35000"/>
                </a:schemeClr>
              </a:solidFill>
              <a:effectLst/>
              <a:latin typeface="Arial" pitchFamily="34" charset="0"/>
              <a:cs typeface="Arial" pitchFamily="34" charset="0"/>
            </a:endParaRPr>
          </a:p>
        </p:txBody>
      </p:sp>
      <p:pic>
        <p:nvPicPr>
          <p:cNvPr id="39943" name="Picture 7"/>
          <p:cNvPicPr>
            <a:picLocks noChangeAspect="1" noChangeArrowheads="1"/>
          </p:cNvPicPr>
          <p:nvPr/>
        </p:nvPicPr>
        <p:blipFill>
          <a:blip r:embed="rId2" cstate="print"/>
          <a:srcRect/>
          <a:stretch>
            <a:fillRect/>
          </a:stretch>
        </p:blipFill>
        <p:spPr bwMode="auto">
          <a:xfrm>
            <a:off x="5051132" y="357166"/>
            <a:ext cx="4092868" cy="5789427"/>
          </a:xfrm>
          <a:prstGeom prst="rect">
            <a:avLst/>
          </a:prstGeom>
          <a:noFill/>
          <a:ln w="9525">
            <a:noFill/>
            <a:miter lim="800000"/>
            <a:headEnd/>
            <a:tailEnd/>
          </a:ln>
          <a:effectLst/>
        </p:spPr>
      </p:pic>
      <p:sp>
        <p:nvSpPr>
          <p:cNvPr id="39944" name="Rectangle 8"/>
          <p:cNvSpPr>
            <a:spLocks noChangeArrowheads="1"/>
          </p:cNvSpPr>
          <p:nvPr/>
        </p:nvSpPr>
        <p:spPr bwMode="auto">
          <a:xfrm>
            <a:off x="0" y="4643446"/>
            <a:ext cx="485778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b="1" i="1" dirty="0" smtClean="0">
                <a:solidFill>
                  <a:schemeClr val="tx2">
                    <a:lumMod val="65000"/>
                    <a:lumOff val="35000"/>
                  </a:schemeClr>
                </a:solidFill>
                <a:latin typeface="Times New Roman" pitchFamily="18" charset="0"/>
                <a:cs typeface="Times New Roman" pitchFamily="18" charset="0"/>
              </a:rPr>
              <a:t>Le Musée Dauphinois prépare un événement d'envergure autour de l'industrie gantière à Grenoble du XIXe siècle au début du XXe, l’</a:t>
            </a:r>
            <a:r>
              <a:rPr lang="fr-FR" b="1" i="1" dirty="0" err="1" smtClean="0">
                <a:solidFill>
                  <a:schemeClr val="tx2">
                    <a:lumMod val="65000"/>
                    <a:lumOff val="35000"/>
                  </a:schemeClr>
                </a:solidFill>
                <a:latin typeface="Times New Roman" pitchFamily="18" charset="0"/>
                <a:cs typeface="Times New Roman" pitchFamily="18" charset="0"/>
              </a:rPr>
              <a:t>Asroch</a:t>
            </a:r>
            <a:r>
              <a:rPr lang="fr-FR" b="1" i="1" dirty="0" smtClean="0">
                <a:solidFill>
                  <a:schemeClr val="tx2">
                    <a:lumMod val="65000"/>
                    <a:lumOff val="35000"/>
                  </a:schemeClr>
                </a:solidFill>
                <a:latin typeface="Times New Roman" pitchFamily="18" charset="0"/>
                <a:cs typeface="Times New Roman" pitchFamily="18" charset="0"/>
              </a:rPr>
              <a:t> sera associée à cette </a:t>
            </a:r>
            <a:r>
              <a:rPr lang="fr-FR" b="1" i="1" dirty="0" err="1" smtClean="0">
                <a:solidFill>
                  <a:schemeClr val="tx2">
                    <a:lumMod val="65000"/>
                    <a:lumOff val="35000"/>
                  </a:schemeClr>
                </a:solidFill>
                <a:latin typeface="Times New Roman" pitchFamily="18" charset="0"/>
                <a:cs typeface="Times New Roman" pitchFamily="18" charset="0"/>
              </a:rPr>
              <a:t>manisfestation</a:t>
            </a:r>
            <a:r>
              <a:rPr lang="fr-FR" b="1" i="1" dirty="0" smtClean="0">
                <a:solidFill>
                  <a:schemeClr val="tx2">
                    <a:lumMod val="65000"/>
                    <a:lumOff val="35000"/>
                  </a:schemeClr>
                </a:solidFill>
                <a:latin typeface="Times New Roman" pitchFamily="18" charset="0"/>
                <a:cs typeface="Times New Roman" pitchFamily="18" charset="0"/>
              </a:rPr>
              <a:t>.</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2852"/>
            <a:ext cx="9144000" cy="511156"/>
          </a:xfrm>
        </p:spPr>
        <p:txBody>
          <a:bodyPr/>
          <a:lstStyle/>
          <a:p>
            <a:r>
              <a:rPr lang="fr-FR" sz="3600" dirty="0" smtClean="0">
                <a:solidFill>
                  <a:srgbClr val="4F6228"/>
                </a:solidFill>
                <a:latin typeface="Times New Roman" pitchFamily="18" charset="0"/>
                <a:cs typeface="Times New Roman" pitchFamily="18" charset="0"/>
              </a:rPr>
              <a:t>Les</a:t>
            </a:r>
            <a:r>
              <a:rPr lang="fr-FR" dirty="0" smtClean="0"/>
              <a:t> </a:t>
            </a:r>
            <a:r>
              <a:rPr lang="fr-FR" sz="3600" dirty="0" smtClean="0">
                <a:solidFill>
                  <a:srgbClr val="4F6228"/>
                </a:solidFill>
                <a:latin typeface="Times New Roman" pitchFamily="18" charset="0"/>
                <a:cs typeface="Times New Roman" pitchFamily="18" charset="0"/>
              </a:rPr>
              <a:t>restaurations de tombes</a:t>
            </a:r>
            <a:endParaRPr lang="fr-FR" sz="3600" dirty="0">
              <a:solidFill>
                <a:srgbClr val="4F6228"/>
              </a:solidFill>
              <a:latin typeface="Times New Roman" pitchFamily="18" charset="0"/>
              <a:cs typeface="Times New Roman" pitchFamily="18" charset="0"/>
            </a:endParaRPr>
          </a:p>
        </p:txBody>
      </p:sp>
      <p:sp>
        <p:nvSpPr>
          <p:cNvPr id="8" name="Espace réservé du contenu 7"/>
          <p:cNvSpPr>
            <a:spLocks noGrp="1"/>
          </p:cNvSpPr>
          <p:nvPr>
            <p:ph idx="1"/>
          </p:nvPr>
        </p:nvSpPr>
        <p:spPr>
          <a:xfrm>
            <a:off x="0" y="928670"/>
            <a:ext cx="9144000" cy="5929330"/>
          </a:xfrm>
        </p:spPr>
        <p:txBody>
          <a:bodyPr/>
          <a:lstStyle/>
          <a:p>
            <a:pPr marL="0" indent="0">
              <a:buNone/>
            </a:pPr>
            <a:r>
              <a:rPr lang="fr-FR" sz="2800" b="1" i="1" kern="1200" dirty="0" smtClean="0">
                <a:solidFill>
                  <a:srgbClr val="4F6228"/>
                </a:solidFill>
                <a:latin typeface="Times New Roman" pitchFamily="18" charset="0"/>
                <a:ea typeface="+mj-ea"/>
                <a:cs typeface="Times New Roman" pitchFamily="18" charset="0"/>
              </a:rPr>
              <a:t>Restauration  de la tombe d’Urbain Basset</a:t>
            </a:r>
            <a:endParaRPr lang="fr-FR" sz="2800" b="1" i="1" kern="1200" dirty="0">
              <a:solidFill>
                <a:srgbClr val="4F6228"/>
              </a:solidFill>
              <a:latin typeface="Times New Roman" pitchFamily="18" charset="0"/>
              <a:ea typeface="+mj-ea"/>
              <a:cs typeface="Times New Roman" pitchFamily="18" charset="0"/>
            </a:endParaRPr>
          </a:p>
        </p:txBody>
      </p:sp>
      <p:pic>
        <p:nvPicPr>
          <p:cNvPr id="9" name="Picture 2" descr="G:\SEPULTURES_portraits_par-nom\Basset Urbain\DSC07663.JPG"/>
          <p:cNvPicPr>
            <a:picLocks noChangeAspect="1" noChangeArrowheads="1"/>
          </p:cNvPicPr>
          <p:nvPr/>
        </p:nvPicPr>
        <p:blipFill>
          <a:blip r:embed="rId2" cstate="print"/>
          <a:srcRect b="4360"/>
          <a:stretch>
            <a:fillRect/>
          </a:stretch>
        </p:blipFill>
        <p:spPr bwMode="auto">
          <a:xfrm>
            <a:off x="428596" y="1571612"/>
            <a:ext cx="2857520" cy="4472640"/>
          </a:xfrm>
          <a:prstGeom prst="rect">
            <a:avLst/>
          </a:prstGeom>
          <a:noFill/>
          <a:ln w="9525">
            <a:noFill/>
            <a:miter lim="800000"/>
            <a:headEnd/>
            <a:tailEnd/>
          </a:ln>
        </p:spPr>
      </p:pic>
      <p:pic>
        <p:nvPicPr>
          <p:cNvPr id="5" name="Image 4" descr="G:\SEPULTURES_portraits_par-nom\Basset Urbain\Tombe Urbain Basset\Restauration tombe\Tombe U.Basset_après restauration_30-11-20 (1).JPG"/>
          <p:cNvPicPr/>
          <p:nvPr/>
        </p:nvPicPr>
        <p:blipFill>
          <a:blip r:embed="rId3" cstate="print"/>
          <a:srcRect t="13924" b="7173"/>
          <a:stretch>
            <a:fillRect/>
          </a:stretch>
        </p:blipFill>
        <p:spPr bwMode="auto">
          <a:xfrm>
            <a:off x="3357554" y="1571612"/>
            <a:ext cx="2928958" cy="4464000"/>
          </a:xfrm>
          <a:prstGeom prst="rect">
            <a:avLst/>
          </a:prstGeom>
          <a:noFill/>
          <a:ln w="9525">
            <a:noFill/>
            <a:miter lim="800000"/>
            <a:headEnd/>
            <a:tailEnd/>
          </a:ln>
        </p:spPr>
      </p:pic>
      <p:pic>
        <p:nvPicPr>
          <p:cNvPr id="6" name="Image 5" descr="G:\SEPULTURES_portraits_par-nom\Basset Urbain\Tombe Urbain Basset\Restauration tombe\Tombe U.Basset_après restauration_30-11-20 (7).JPG"/>
          <p:cNvPicPr/>
          <p:nvPr/>
        </p:nvPicPr>
        <p:blipFill>
          <a:blip r:embed="rId4" cstate="print"/>
          <a:srcRect/>
          <a:stretch>
            <a:fillRect/>
          </a:stretch>
        </p:blipFill>
        <p:spPr bwMode="auto">
          <a:xfrm>
            <a:off x="6357950" y="928670"/>
            <a:ext cx="2643206" cy="1000132"/>
          </a:xfrm>
          <a:prstGeom prst="rect">
            <a:avLst/>
          </a:prstGeom>
          <a:noFill/>
          <a:ln w="9525">
            <a:noFill/>
            <a:miter lim="800000"/>
            <a:headEnd/>
            <a:tailEnd/>
          </a:ln>
        </p:spPr>
      </p:pic>
      <p:pic>
        <p:nvPicPr>
          <p:cNvPr id="7" name="Image 6"/>
          <p:cNvPicPr/>
          <p:nvPr/>
        </p:nvPicPr>
        <p:blipFill>
          <a:blip r:embed="rId5" cstate="print"/>
          <a:srcRect/>
          <a:stretch>
            <a:fillRect/>
          </a:stretch>
        </p:blipFill>
        <p:spPr bwMode="auto">
          <a:xfrm>
            <a:off x="7072330" y="2143116"/>
            <a:ext cx="1357322" cy="1928826"/>
          </a:xfrm>
          <a:prstGeom prst="ellipse">
            <a:avLst/>
          </a:prstGeom>
          <a:noFill/>
          <a:ln w="9525">
            <a:noFill/>
            <a:miter lim="800000"/>
            <a:headEnd/>
            <a:tailEnd/>
          </a:ln>
        </p:spPr>
      </p:pic>
      <p:sp>
        <p:nvSpPr>
          <p:cNvPr id="10241" name="Text Box 1"/>
          <p:cNvSpPr txBox="1">
            <a:spLocks noChangeArrowheads="1"/>
          </p:cNvSpPr>
          <p:nvPr/>
        </p:nvSpPr>
        <p:spPr bwMode="auto">
          <a:xfrm>
            <a:off x="285720" y="6072206"/>
            <a:ext cx="2786082" cy="3159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lvl="0" indent="0" algn="ctr" eaLnBrk="1" fontAlgn="base" latinLnBrk="0" hangingPunct="1">
              <a:lnSpc>
                <a:spcPct val="100000"/>
              </a:lnSpc>
              <a:spcBef>
                <a:spcPct val="0"/>
              </a:spcBef>
              <a:spcAft>
                <a:spcPts val="1000"/>
              </a:spcAft>
              <a:tabLst/>
            </a:pPr>
            <a:r>
              <a:rPr kumimoji="0" lang="fr-FR" sz="1400" b="1" i="1" u="none" strike="noStrike" cap="none" normalizeH="0" baseline="0" dirty="0" smtClean="0">
                <a:ln>
                  <a:noFill/>
                </a:ln>
                <a:solidFill>
                  <a:schemeClr val="tx2">
                    <a:lumMod val="65000"/>
                    <a:lumOff val="35000"/>
                  </a:schemeClr>
                </a:solidFill>
                <a:effectLst/>
                <a:latin typeface="Times New Roman" pitchFamily="18" charset="0"/>
                <a:cs typeface="Times New Roman" pitchFamily="18" charset="0"/>
              </a:rPr>
              <a:t>La sépulture en état d'abandon</a:t>
            </a:r>
          </a:p>
        </p:txBody>
      </p:sp>
      <p:sp>
        <p:nvSpPr>
          <p:cNvPr id="10242" name="Text Box 2"/>
          <p:cNvSpPr txBox="1">
            <a:spLocks noChangeArrowheads="1"/>
          </p:cNvSpPr>
          <p:nvPr/>
        </p:nvSpPr>
        <p:spPr bwMode="auto">
          <a:xfrm>
            <a:off x="3357554" y="6072206"/>
            <a:ext cx="2928958" cy="3159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96838" lvl="0" indent="0" algn="r" defTabSz="914400" rtl="0" eaLnBrk="1" fontAlgn="base" latinLnBrk="0" hangingPunct="1">
              <a:lnSpc>
                <a:spcPct val="100000"/>
              </a:lnSpc>
              <a:spcBef>
                <a:spcPct val="0"/>
              </a:spcBef>
              <a:spcAft>
                <a:spcPts val="1000"/>
              </a:spcAft>
              <a:buClrTx/>
              <a:buSzTx/>
              <a:buFontTx/>
              <a:buNone/>
              <a:tabLst/>
            </a:pPr>
            <a:r>
              <a:rPr lang="fr-FR" sz="1400" b="1" i="1" dirty="0" smtClean="0">
                <a:solidFill>
                  <a:schemeClr val="tx2">
                    <a:lumMod val="65000"/>
                    <a:lumOff val="35000"/>
                  </a:schemeClr>
                </a:solidFill>
                <a:latin typeface="Times New Roman" pitchFamily="18" charset="0"/>
                <a:cs typeface="Times New Roman" pitchFamily="18" charset="0"/>
              </a:rPr>
              <a:t>La tombe restaurée en octobre 2020</a:t>
            </a:r>
          </a:p>
        </p:txBody>
      </p:sp>
      <p:sp>
        <p:nvSpPr>
          <p:cNvPr id="10243" name="Text Box 3"/>
          <p:cNvSpPr txBox="1">
            <a:spLocks noChangeArrowheads="1"/>
          </p:cNvSpPr>
          <p:nvPr/>
        </p:nvSpPr>
        <p:spPr bwMode="auto">
          <a:xfrm>
            <a:off x="6572264" y="4143380"/>
            <a:ext cx="2428892" cy="57150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96838" lvl="0" indent="0" algn="ctr" defTabSz="914400" rtl="0" eaLnBrk="1" fontAlgn="base" latinLnBrk="0" hangingPunct="1">
              <a:lnSpc>
                <a:spcPct val="100000"/>
              </a:lnSpc>
              <a:spcBef>
                <a:spcPct val="0"/>
              </a:spcBef>
              <a:spcAft>
                <a:spcPts val="1000"/>
              </a:spcAft>
              <a:buClrTx/>
              <a:buSzTx/>
              <a:buFontTx/>
              <a:buNone/>
              <a:tabLst/>
            </a:pPr>
            <a:r>
              <a:rPr lang="fr-FR" sz="1400" b="1" i="1" dirty="0" smtClean="0">
                <a:solidFill>
                  <a:schemeClr val="tx2">
                    <a:lumMod val="65000"/>
                    <a:lumOff val="35000"/>
                  </a:schemeClr>
                </a:solidFill>
                <a:latin typeface="Times New Roman" pitchFamily="18" charset="0"/>
                <a:cs typeface="Times New Roman" pitchFamily="18" charset="0"/>
              </a:rPr>
              <a:t>L'épitaphe et le portrait d'Urbain Basset par  le peintre Eugène Faure</a:t>
            </a:r>
          </a:p>
        </p:txBody>
      </p:sp>
      <p:sp>
        <p:nvSpPr>
          <p:cNvPr id="11" name="Rectangle 10"/>
          <p:cNvSpPr/>
          <p:nvPr/>
        </p:nvSpPr>
        <p:spPr>
          <a:xfrm>
            <a:off x="6429388" y="5357826"/>
            <a:ext cx="2500330" cy="954107"/>
          </a:xfrm>
          <a:prstGeom prst="rect">
            <a:avLst/>
          </a:prstGeom>
        </p:spPr>
        <p:txBody>
          <a:bodyPr wrap="square">
            <a:spAutoFit/>
          </a:bodyPr>
          <a:lstStyle/>
          <a:p>
            <a:pPr algn="just"/>
            <a:r>
              <a:rPr lang="fr-FR" sz="1400" b="1" dirty="0" smtClean="0">
                <a:solidFill>
                  <a:schemeClr val="tx2">
                    <a:lumMod val="65000"/>
                    <a:lumOff val="35000"/>
                  </a:schemeClr>
                </a:solidFill>
                <a:latin typeface="Times New Roman" pitchFamily="18" charset="0"/>
                <a:cs typeface="Times New Roman" pitchFamily="18" charset="0"/>
              </a:rPr>
              <a:t>Le financement des travaux, exécutés par les Ets Billon, d'un montant de 2890 </a:t>
            </a:r>
            <a:r>
              <a:rPr lang="fr-FR" sz="1400" b="1" smtClean="0">
                <a:solidFill>
                  <a:schemeClr val="tx2">
                    <a:lumMod val="65000"/>
                    <a:lumOff val="35000"/>
                  </a:schemeClr>
                </a:solidFill>
                <a:latin typeface="Times New Roman" pitchFamily="18" charset="0"/>
                <a:cs typeface="Times New Roman" pitchFamily="18" charset="0"/>
              </a:rPr>
              <a:t>€ assuré </a:t>
            </a:r>
            <a:r>
              <a:rPr lang="fr-FR" sz="1400" b="1" dirty="0" smtClean="0">
                <a:solidFill>
                  <a:schemeClr val="tx2">
                    <a:lumMod val="65000"/>
                    <a:lumOff val="35000"/>
                  </a:schemeClr>
                </a:solidFill>
                <a:latin typeface="Times New Roman" pitchFamily="18" charset="0"/>
                <a:cs typeface="Times New Roman" pitchFamily="18" charset="0"/>
              </a:rPr>
              <a:t>par la Ville de Grenoble.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571480"/>
          </a:xfrm>
        </p:spPr>
        <p:txBody>
          <a:bodyPr/>
          <a:lstStyle/>
          <a:p>
            <a:pPr marL="342900" indent="-342900">
              <a:spcBef>
                <a:spcPct val="20000"/>
              </a:spcBef>
            </a:pPr>
            <a:r>
              <a:rPr lang="fr-FR" sz="2800" b="1" i="1" kern="1200" dirty="0" smtClean="0">
                <a:solidFill>
                  <a:srgbClr val="4F6228"/>
                </a:solidFill>
                <a:latin typeface="Times New Roman" pitchFamily="18" charset="0"/>
                <a:cs typeface="Times New Roman" pitchFamily="18" charset="0"/>
              </a:rPr>
              <a:t>Travaux de rénovation tombes d’artistes</a:t>
            </a:r>
            <a:endParaRPr lang="fr-FR" sz="2800" b="1" i="1" kern="1200" dirty="0">
              <a:solidFill>
                <a:srgbClr val="4F6228"/>
              </a:solidFill>
              <a:latin typeface="Times New Roman" pitchFamily="18" charset="0"/>
              <a:cs typeface="Times New Roman" pitchFamily="18" charset="0"/>
            </a:endParaRPr>
          </a:p>
        </p:txBody>
      </p:sp>
      <p:pic>
        <p:nvPicPr>
          <p:cNvPr id="4" name="Picture 2" descr="G:\SEPULTURES_portraits_par-nom\D'Apvril\apvril-cw (2).JPG"/>
          <p:cNvPicPr>
            <a:picLocks noChangeAspect="1" noChangeArrowheads="1"/>
          </p:cNvPicPr>
          <p:nvPr/>
        </p:nvPicPr>
        <p:blipFill>
          <a:blip r:embed="rId2" cstate="print"/>
          <a:srcRect l="17237" t="13356" r="13813"/>
          <a:stretch>
            <a:fillRect/>
          </a:stretch>
        </p:blipFill>
        <p:spPr bwMode="auto">
          <a:xfrm>
            <a:off x="857224" y="1428736"/>
            <a:ext cx="2428892" cy="4595573"/>
          </a:xfrm>
          <a:prstGeom prst="rect">
            <a:avLst/>
          </a:prstGeom>
          <a:noFill/>
        </p:spPr>
      </p:pic>
      <p:pic>
        <p:nvPicPr>
          <p:cNvPr id="5" name="Espace réservé du contenu 4" descr="G:\RESTAURATION MONUMENTS\Tombes nettoyées oct_20\D'Aprvil\Après_Tombe d'Apvril_rénovation oct_20 (3).jpg"/>
          <p:cNvPicPr>
            <a:picLocks noGrp="1"/>
          </p:cNvPicPr>
          <p:nvPr>
            <p:ph idx="1"/>
          </p:nvPr>
        </p:nvPicPr>
        <p:blipFill>
          <a:blip r:embed="rId3" cstate="print"/>
          <a:srcRect l="6643" t="21292" r="9467" b="27058"/>
          <a:stretch>
            <a:fillRect/>
          </a:stretch>
        </p:blipFill>
        <p:spPr bwMode="auto">
          <a:xfrm rot="5400000">
            <a:off x="4286264" y="2571728"/>
            <a:ext cx="4572000" cy="2286016"/>
          </a:xfrm>
          <a:prstGeom prst="rect">
            <a:avLst/>
          </a:prstGeom>
          <a:noFill/>
          <a:ln w="9525">
            <a:noFill/>
            <a:miter lim="800000"/>
            <a:headEnd/>
            <a:tailEnd/>
          </a:ln>
        </p:spPr>
      </p:pic>
      <p:sp>
        <p:nvSpPr>
          <p:cNvPr id="9221" name="Text Box 5"/>
          <p:cNvSpPr txBox="1">
            <a:spLocks noChangeArrowheads="1"/>
          </p:cNvSpPr>
          <p:nvPr/>
        </p:nvSpPr>
        <p:spPr bwMode="auto">
          <a:xfrm>
            <a:off x="785786" y="5929330"/>
            <a:ext cx="7000924" cy="71438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0"/>
              </a:spcAft>
              <a:buClrTx/>
              <a:buSzTx/>
              <a:buFontTx/>
              <a:buNone/>
              <a:tabLst>
                <a:tab pos="6096000" algn="l"/>
              </a:tabLst>
            </a:pPr>
            <a:r>
              <a:rPr kumimoji="0" lang="fr-FR" b="1" u="none" strike="noStrike" cap="none" normalizeH="0" baseline="0" dirty="0" smtClean="0">
                <a:ln>
                  <a:noFill/>
                </a:ln>
                <a:solidFill>
                  <a:schemeClr val="tx1">
                    <a:lumMod val="65000"/>
                    <a:lumOff val="35000"/>
                  </a:schemeClr>
                </a:solidFill>
                <a:effectLst/>
                <a:latin typeface="Times New Roman" pitchFamily="18" charset="0"/>
                <a:cs typeface="Times New Roman" pitchFamily="18" charset="0"/>
              </a:rPr>
              <a:t>Avant</a:t>
            </a:r>
            <a:r>
              <a:rPr lang="fr-FR" sz="1400" b="1" dirty="0" smtClean="0">
                <a:solidFill>
                  <a:schemeClr val="tx1">
                    <a:lumMod val="65000"/>
                    <a:lumOff val="35000"/>
                  </a:schemeClr>
                </a:solidFill>
                <a:latin typeface="Times New Roman" pitchFamily="18" charset="0"/>
                <a:cs typeface="Times New Roman" pitchFamily="18" charset="0"/>
              </a:rPr>
              <a:t>	</a:t>
            </a:r>
            <a:r>
              <a:rPr lang="fr-FR" b="1" dirty="0" smtClean="0">
                <a:solidFill>
                  <a:schemeClr val="tx1">
                    <a:lumMod val="65000"/>
                    <a:lumOff val="35000"/>
                  </a:schemeClr>
                </a:solidFill>
                <a:latin typeface="Times New Roman" pitchFamily="18" charset="0"/>
                <a:cs typeface="Times New Roman" pitchFamily="18" charset="0"/>
              </a:rPr>
              <a:t>Après</a:t>
            </a:r>
          </a:p>
          <a:p>
            <a:pPr lvl="0" algn="ctr">
              <a:spcAft>
                <a:spcPts val="0"/>
              </a:spcAft>
            </a:pPr>
            <a:r>
              <a:rPr lang="fr-FR" b="1" i="1" dirty="0" smtClean="0">
                <a:solidFill>
                  <a:schemeClr val="tx1">
                    <a:lumMod val="65000"/>
                    <a:lumOff val="35000"/>
                  </a:schemeClr>
                </a:solidFill>
                <a:latin typeface="Times New Roman" pitchFamily="18" charset="0"/>
                <a:cs typeface="Times New Roman" pitchFamily="18" charset="0"/>
              </a:rPr>
              <a:t>Montant de la restauration : 799 €</a:t>
            </a:r>
          </a:p>
          <a:p>
            <a:pPr lvl="0" algn="ctr">
              <a:spcAft>
                <a:spcPts val="0"/>
              </a:spcAft>
            </a:pPr>
            <a:r>
              <a:rPr lang="fr-FR" b="1" i="1" dirty="0" smtClean="0">
                <a:solidFill>
                  <a:schemeClr val="tx1">
                    <a:lumMod val="65000"/>
                    <a:lumOff val="35000"/>
                  </a:schemeClr>
                </a:solidFill>
                <a:latin typeface="Times New Roman" pitchFamily="18" charset="0"/>
                <a:cs typeface="Times New Roman" pitchFamily="18" charset="0"/>
              </a:rPr>
              <a:t>Reste à graver les inscriptions devenues illisibles sur la stèle</a:t>
            </a:r>
          </a:p>
          <a:p>
            <a:pPr marL="0" marR="0" lvl="0" indent="0" defTabSz="914400" rtl="0" eaLnBrk="1" fontAlgn="base" latinLnBrk="0" hangingPunct="1">
              <a:lnSpc>
                <a:spcPct val="100000"/>
              </a:lnSpc>
              <a:spcBef>
                <a:spcPct val="0"/>
              </a:spcBef>
              <a:spcAft>
                <a:spcPts val="0"/>
              </a:spcAft>
              <a:buClrTx/>
              <a:buSzTx/>
              <a:buFontTx/>
              <a:buNone/>
              <a:tabLst>
                <a:tab pos="6276975" algn="l"/>
              </a:tabLst>
            </a:pPr>
            <a:endParaRPr kumimoji="0" lang="fr-FR" sz="1200" b="1" u="none" strike="noStrike" cap="none" normalizeH="0" baseline="0" dirty="0" smtClean="0">
              <a:ln>
                <a:noFill/>
              </a:ln>
              <a:solidFill>
                <a:schemeClr val="tx2">
                  <a:lumMod val="65000"/>
                  <a:lumOff val="35000"/>
                </a:schemeClr>
              </a:solidFill>
              <a:effectLst/>
              <a:latin typeface="Times New Roman" pitchFamily="18" charset="0"/>
              <a:cs typeface="Times New Roman" pitchFamily="18" charset="0"/>
            </a:endParaRPr>
          </a:p>
          <a:p>
            <a:pPr marL="0" marR="0" lvl="0" indent="0" defTabSz="914400" rtl="0" eaLnBrk="1" fontAlgn="base" latinLnBrk="0" hangingPunct="1">
              <a:lnSpc>
                <a:spcPct val="100000"/>
              </a:lnSpc>
              <a:spcBef>
                <a:spcPct val="0"/>
              </a:spcBef>
              <a:spcAft>
                <a:spcPts val="0"/>
              </a:spcAft>
              <a:buClrTx/>
              <a:buSzTx/>
              <a:buFontTx/>
              <a:buNone/>
              <a:tabLst>
                <a:tab pos="6276975" algn="l"/>
              </a:tabLst>
            </a:pPr>
            <a:endParaRPr kumimoji="0" lang="fr-FR" sz="1200" b="1" u="none" strike="noStrike" cap="none" normalizeH="0" baseline="0" dirty="0" smtClean="0">
              <a:ln>
                <a:noFill/>
              </a:ln>
              <a:solidFill>
                <a:schemeClr val="tx2">
                  <a:lumMod val="65000"/>
                  <a:lumOff val="35000"/>
                </a:schemeClr>
              </a:solidFill>
              <a:effectLst/>
              <a:latin typeface="Times New Roman" pitchFamily="18" charset="0"/>
              <a:cs typeface="Times New Roman" pitchFamily="18" charset="0"/>
            </a:endParaRPr>
          </a:p>
          <a:p>
            <a:pPr marL="0" marR="0" lvl="0" indent="0" defTabSz="914400" rtl="0" eaLnBrk="1" fontAlgn="base" latinLnBrk="0" hangingPunct="1">
              <a:lnSpc>
                <a:spcPct val="100000"/>
              </a:lnSpc>
              <a:spcBef>
                <a:spcPct val="0"/>
              </a:spcBef>
              <a:spcAft>
                <a:spcPts val="0"/>
              </a:spcAft>
              <a:buClrTx/>
              <a:buSzTx/>
              <a:buFontTx/>
              <a:buNone/>
              <a:tabLst>
                <a:tab pos="6276975" algn="l"/>
              </a:tabLst>
            </a:pPr>
            <a:endParaRPr kumimoji="0" lang="fr-FR" sz="1200" b="1" u="none" strike="noStrike" cap="none" normalizeH="0" baseline="0" dirty="0" smtClean="0">
              <a:ln>
                <a:noFill/>
              </a:ln>
              <a:solidFill>
                <a:schemeClr val="tx2">
                  <a:lumMod val="65000"/>
                  <a:lumOff val="35000"/>
                </a:schemeClr>
              </a:solidFill>
              <a:effectLst/>
              <a:latin typeface="Times New Roman" pitchFamily="18" charset="0"/>
              <a:cs typeface="Times New Roman" pitchFamily="18" charset="0"/>
            </a:endParaRPr>
          </a:p>
        </p:txBody>
      </p:sp>
      <p:sp>
        <p:nvSpPr>
          <p:cNvPr id="9222" name="Text Box 6"/>
          <p:cNvSpPr txBox="1">
            <a:spLocks noChangeArrowheads="1"/>
          </p:cNvSpPr>
          <p:nvPr/>
        </p:nvSpPr>
        <p:spPr bwMode="auto">
          <a:xfrm>
            <a:off x="0" y="928670"/>
            <a:ext cx="9144000" cy="35719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449263" lvl="0" indent="0" algn="ctr" defTabSz="914400" rtl="0" eaLnBrk="1" fontAlgn="base" latinLnBrk="0" hangingPunct="1">
              <a:lnSpc>
                <a:spcPct val="100000"/>
              </a:lnSpc>
              <a:spcBef>
                <a:spcPct val="0"/>
              </a:spcBef>
              <a:spcAft>
                <a:spcPts val="1000"/>
              </a:spcAft>
              <a:buClrTx/>
              <a:buSzTx/>
              <a:buFontTx/>
              <a:buNone/>
              <a:tabLst/>
            </a:pPr>
            <a:r>
              <a:rPr lang="fr-FR" sz="2400" b="1" dirty="0" smtClean="0">
                <a:solidFill>
                  <a:srgbClr val="4F6228"/>
                </a:solidFill>
                <a:latin typeface="Times New Roman" pitchFamily="18" charset="0"/>
                <a:ea typeface="+mj-ea"/>
                <a:cs typeface="Times New Roman" pitchFamily="18" charset="0"/>
              </a:rPr>
              <a:t>Tombe de l'artiste-peintre Edouard d'</a:t>
            </a:r>
            <a:r>
              <a:rPr lang="fr-FR" sz="2400" b="1" dirty="0" err="1" smtClean="0">
                <a:solidFill>
                  <a:srgbClr val="4F6228"/>
                </a:solidFill>
                <a:latin typeface="Times New Roman" pitchFamily="18" charset="0"/>
                <a:ea typeface="+mj-ea"/>
                <a:cs typeface="Times New Roman" pitchFamily="18" charset="0"/>
              </a:rPr>
              <a:t>Apvril</a:t>
            </a:r>
            <a:endParaRPr lang="fr-FR" sz="2400" b="1" dirty="0" smtClean="0">
              <a:solidFill>
                <a:srgbClr val="4F6228"/>
              </a:solidFill>
              <a:latin typeface="Times New Roman" pitchFamily="18" charset="0"/>
              <a:ea typeface="+mj-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23" name="Rectangle 7"/>
          <p:cNvSpPr>
            <a:spLocks noChangeArrowheads="1"/>
          </p:cNvSpPr>
          <p:nvPr/>
        </p:nvSpPr>
        <p:spPr bwMode="auto">
          <a:xfrm>
            <a:off x="0" y="571480"/>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325563" algn="l"/>
              </a:tabLst>
            </a:pPr>
            <a:r>
              <a:rPr lang="fr-FR" sz="1600" b="1" dirty="0" smtClean="0">
                <a:solidFill>
                  <a:schemeClr val="tx2">
                    <a:lumMod val="65000"/>
                    <a:lumOff val="35000"/>
                  </a:schemeClr>
                </a:solidFill>
                <a:latin typeface="Times New Roman" pitchFamily="18" charset="0"/>
                <a:cs typeface="Times New Roman" pitchFamily="18" charset="0"/>
              </a:rPr>
              <a:t>Le montant total de 1429 € pour les trois sépultures a </a:t>
            </a:r>
            <a:r>
              <a:rPr lang="fr-FR" b="1" dirty="0" smtClean="0">
                <a:solidFill>
                  <a:schemeClr val="tx2">
                    <a:lumMod val="65000"/>
                    <a:lumOff val="35000"/>
                  </a:schemeClr>
                </a:solidFill>
                <a:latin typeface="Times New Roman" pitchFamily="18" charset="0"/>
                <a:cs typeface="Times New Roman" pitchFamily="18" charset="0"/>
              </a:rPr>
              <a:t>été pris en charge par notre association</a:t>
            </a:r>
            <a:r>
              <a:rPr kumimoji="0" lang="fr-FR" sz="1100" b="0" i="0" u="none" strike="noStrike" cap="none" normalizeH="0" baseline="0" dirty="0" smtClean="0">
                <a:ln>
                  <a:noFill/>
                </a:ln>
                <a:solidFill>
                  <a:schemeClr val="tx1"/>
                </a:solidFill>
                <a:effectLst/>
                <a:latin typeface="Maiandra GD" pitchFamily="34" charset="0"/>
                <a:ea typeface="Times New Roman" pitchFamily="18" charset="0"/>
                <a:cs typeface="Calibri" pitchFamily="34" charset="0"/>
              </a:rPr>
              <a:t>.</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G:\RESTAURATION MONUMENTS\Tombes nettoyées oct_20\Ding\Avant_Tombe H. Ding_2013.JPG"/>
          <p:cNvPicPr/>
          <p:nvPr/>
        </p:nvPicPr>
        <p:blipFill>
          <a:blip r:embed="rId2" cstate="print"/>
          <a:srcRect l="9528" t="4118" r="14004" b="6471"/>
          <a:stretch>
            <a:fillRect/>
          </a:stretch>
        </p:blipFill>
        <p:spPr bwMode="auto">
          <a:xfrm>
            <a:off x="428596" y="1071546"/>
            <a:ext cx="2786082" cy="4500594"/>
          </a:xfrm>
          <a:prstGeom prst="rect">
            <a:avLst/>
          </a:prstGeom>
          <a:noFill/>
          <a:ln w="9525">
            <a:noFill/>
            <a:miter lim="800000"/>
            <a:headEnd/>
            <a:tailEnd/>
          </a:ln>
        </p:spPr>
      </p:pic>
      <p:sp>
        <p:nvSpPr>
          <p:cNvPr id="5" name="Text Box 6"/>
          <p:cNvSpPr txBox="1">
            <a:spLocks noChangeArrowheads="1"/>
          </p:cNvSpPr>
          <p:nvPr/>
        </p:nvSpPr>
        <p:spPr bwMode="auto">
          <a:xfrm>
            <a:off x="428596" y="357166"/>
            <a:ext cx="5857916" cy="57150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449263" lvl="0" indent="0" algn="ctr" defTabSz="914400" rtl="0" eaLnBrk="1" fontAlgn="base" latinLnBrk="0" hangingPunct="1">
              <a:lnSpc>
                <a:spcPct val="100000"/>
              </a:lnSpc>
              <a:spcBef>
                <a:spcPct val="0"/>
              </a:spcBef>
              <a:spcAft>
                <a:spcPts val="1000"/>
              </a:spcAft>
              <a:buClrTx/>
              <a:buSzTx/>
              <a:buFontTx/>
              <a:buNone/>
              <a:tabLst/>
            </a:pPr>
            <a:r>
              <a:rPr lang="fr-FR" sz="2400" b="1" dirty="0" smtClean="0">
                <a:solidFill>
                  <a:srgbClr val="4F6228"/>
                </a:solidFill>
                <a:latin typeface="Times New Roman" pitchFamily="18" charset="0"/>
                <a:ea typeface="+mj-ea"/>
                <a:cs typeface="Times New Roman" pitchFamily="18" charset="0"/>
              </a:rPr>
              <a:t>Tombe du statuaire Henry Ding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Espace réservé du contenu 5" descr="G:\RESTAURATION MONUMENTS\Tombes nettoyées oct_20\Ding\Après rénovation_Tombe H. Ding_oct_20 (3).jpg"/>
          <p:cNvPicPr>
            <a:picLocks noGrp="1"/>
          </p:cNvPicPr>
          <p:nvPr>
            <p:ph idx="1"/>
          </p:nvPr>
        </p:nvPicPr>
        <p:blipFill>
          <a:blip r:embed="rId3" cstate="print"/>
          <a:srcRect l="5617" r="8820"/>
          <a:stretch>
            <a:fillRect/>
          </a:stretch>
        </p:blipFill>
        <p:spPr bwMode="auto">
          <a:xfrm>
            <a:off x="3500430" y="1071546"/>
            <a:ext cx="2714644" cy="4525963"/>
          </a:xfrm>
          <a:prstGeom prst="rect">
            <a:avLst/>
          </a:prstGeom>
          <a:noFill/>
          <a:ln w="9525">
            <a:noFill/>
            <a:miter lim="800000"/>
            <a:headEnd/>
            <a:tailEnd/>
          </a:ln>
        </p:spPr>
      </p:pic>
      <p:sp>
        <p:nvSpPr>
          <p:cNvPr id="7" name="Text Box 5"/>
          <p:cNvSpPr txBox="1">
            <a:spLocks noChangeArrowheads="1"/>
          </p:cNvSpPr>
          <p:nvPr/>
        </p:nvSpPr>
        <p:spPr bwMode="auto">
          <a:xfrm>
            <a:off x="428596" y="5500702"/>
            <a:ext cx="5929354" cy="7858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0"/>
              </a:spcAft>
              <a:buClrTx/>
              <a:buSzTx/>
              <a:buFontTx/>
              <a:buNone/>
              <a:tabLst>
                <a:tab pos="6543675" algn="r"/>
                <a:tab pos="6638925" algn="l"/>
              </a:tabLst>
            </a:pPr>
            <a:r>
              <a:rPr kumimoji="0" lang="fr-FR" b="1" u="none" strike="noStrike" cap="none" normalizeH="0" baseline="0" dirty="0" smtClean="0">
                <a:ln>
                  <a:noFill/>
                </a:ln>
                <a:solidFill>
                  <a:srgbClr val="4F6228"/>
                </a:solidFill>
                <a:effectLst/>
                <a:latin typeface="Times New Roman" pitchFamily="18" charset="0"/>
                <a:cs typeface="Times New Roman" pitchFamily="18" charset="0"/>
              </a:rPr>
              <a:t>Avant</a:t>
            </a:r>
            <a:r>
              <a:rPr lang="fr-FR" b="1" dirty="0" smtClean="0">
                <a:solidFill>
                  <a:srgbClr val="4F6228"/>
                </a:solidFill>
                <a:latin typeface="Times New Roman" pitchFamily="18" charset="0"/>
                <a:cs typeface="Times New Roman" pitchFamily="18" charset="0"/>
              </a:rPr>
              <a:t>	</a:t>
            </a:r>
            <a:r>
              <a:rPr kumimoji="0" lang="fr-FR" b="1" u="none" strike="noStrike" cap="none" normalizeH="0" baseline="0" dirty="0" smtClean="0">
                <a:ln>
                  <a:noFill/>
                </a:ln>
                <a:solidFill>
                  <a:srgbClr val="4F6228"/>
                </a:solidFill>
                <a:effectLst/>
                <a:latin typeface="Times New Roman" pitchFamily="18" charset="0"/>
                <a:cs typeface="Times New Roman" pitchFamily="18" charset="0"/>
              </a:rPr>
              <a:t>Après</a:t>
            </a:r>
          </a:p>
          <a:p>
            <a:pPr marL="0" marR="0" lvl="0" indent="0" algn="ctr" defTabSz="914400" rtl="0" eaLnBrk="1" fontAlgn="base" latinLnBrk="0" hangingPunct="1">
              <a:lnSpc>
                <a:spcPct val="100000"/>
              </a:lnSpc>
              <a:spcBef>
                <a:spcPct val="0"/>
              </a:spcBef>
              <a:spcAft>
                <a:spcPts val="0"/>
              </a:spcAft>
              <a:buClrTx/>
              <a:buSzTx/>
              <a:buFontTx/>
              <a:buNone/>
              <a:tabLst/>
            </a:pPr>
            <a:r>
              <a:rPr kumimoji="0" lang="fr-FR" b="1" i="1" u="none" strike="noStrike" cap="none" normalizeH="0" baseline="0" dirty="0" smtClean="0">
                <a:ln>
                  <a:noFill/>
                </a:ln>
                <a:solidFill>
                  <a:srgbClr val="4F6228"/>
                </a:solidFill>
                <a:effectLst/>
                <a:latin typeface="Times New Roman" pitchFamily="18" charset="0"/>
                <a:cs typeface="Times New Roman" pitchFamily="18" charset="0"/>
              </a:rPr>
              <a:t>Montant de la restauration : 265 €</a:t>
            </a:r>
          </a:p>
          <a:p>
            <a:pPr marL="0" marR="0" lvl="0" indent="0" algn="ctr" defTabSz="914400" rtl="0" eaLnBrk="1" fontAlgn="base" latinLnBrk="0" hangingPunct="1">
              <a:lnSpc>
                <a:spcPct val="100000"/>
              </a:lnSpc>
              <a:spcBef>
                <a:spcPct val="0"/>
              </a:spcBef>
              <a:spcAft>
                <a:spcPts val="0"/>
              </a:spcAft>
              <a:buClrTx/>
              <a:buSzTx/>
              <a:buFontTx/>
              <a:buNone/>
              <a:tabLst/>
            </a:pPr>
            <a:r>
              <a:rPr kumimoji="0" lang="fr-FR" b="1" i="1" u="none" strike="noStrike" cap="none" normalizeH="0" baseline="0" dirty="0" smtClean="0">
                <a:ln>
                  <a:noFill/>
                </a:ln>
                <a:solidFill>
                  <a:srgbClr val="4F6228"/>
                </a:solidFill>
                <a:effectLst/>
                <a:latin typeface="Times New Roman" pitchFamily="18" charset="0"/>
                <a:cs typeface="Times New Roman" pitchFamily="18" charset="0"/>
              </a:rPr>
              <a:t>Reste à graver les inscriptions illisibles sur la dalles</a:t>
            </a:r>
          </a:p>
          <a:p>
            <a:pPr marL="0" marR="0" lvl="0" indent="0" algn="ctr" defTabSz="914400" rtl="0" eaLnBrk="1" fontAlgn="base" latinLnBrk="0" hangingPunct="1">
              <a:lnSpc>
                <a:spcPct val="100000"/>
              </a:lnSpc>
              <a:spcBef>
                <a:spcPct val="0"/>
              </a:spcBef>
              <a:spcAft>
                <a:spcPts val="0"/>
              </a:spcAft>
              <a:buClrTx/>
              <a:buSzTx/>
              <a:buFontTx/>
              <a:buNone/>
              <a:tabLst/>
            </a:pPr>
            <a:endParaRPr kumimoji="0" lang="fr-FR" sz="1200" b="1" i="1" u="none" strike="noStrike" cap="none" normalizeH="0" baseline="0" dirty="0" smtClean="0">
              <a:ln>
                <a:noFill/>
              </a:ln>
              <a:solidFill>
                <a:srgbClr val="4F6228"/>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pPr>
            <a:endParaRPr kumimoji="0" lang="fr-FR" sz="1200" b="1" i="1" u="none" strike="noStrike" cap="none" normalizeH="0" baseline="0" dirty="0" smtClean="0">
              <a:ln>
                <a:noFill/>
              </a:ln>
              <a:solidFill>
                <a:srgbClr val="4F6228"/>
              </a:solidFill>
              <a:effectLst/>
              <a:latin typeface="Times New Roman" pitchFamily="18" charset="0"/>
              <a:cs typeface="Times New Roman" pitchFamily="18" charset="0"/>
            </a:endParaRPr>
          </a:p>
        </p:txBody>
      </p:sp>
      <p:sp>
        <p:nvSpPr>
          <p:cNvPr id="17" name="ZoneTexte 16"/>
          <p:cNvSpPr txBox="1"/>
          <p:nvPr/>
        </p:nvSpPr>
        <p:spPr>
          <a:xfrm>
            <a:off x="6357950" y="2125935"/>
            <a:ext cx="2786050" cy="4516621"/>
          </a:xfrm>
          <a:prstGeom prst="rect">
            <a:avLst/>
          </a:prstGeom>
          <a:noFill/>
        </p:spPr>
        <p:txBody>
          <a:bodyPr wrap="square" rtlCol="0">
            <a:spAutoFit/>
          </a:bodyPr>
          <a:lstStyle/>
          <a:p>
            <a:pPr algn="ctr"/>
            <a:r>
              <a:rPr lang="fr-FR" sz="1400" b="1" dirty="0" smtClean="0">
                <a:latin typeface="Garamond" pitchFamily="18" charset="0"/>
                <a:cs typeface="Times New Roman" pitchFamily="18" charset="0"/>
              </a:rPr>
              <a:t>HENRY DING</a:t>
            </a:r>
          </a:p>
          <a:p>
            <a:pPr algn="ctr"/>
            <a:r>
              <a:rPr lang="fr-FR" sz="1400" dirty="0" smtClean="0">
                <a:latin typeface="Garamond" pitchFamily="18" charset="0"/>
                <a:cs typeface="Times New Roman" pitchFamily="18" charset="0"/>
              </a:rPr>
              <a:t>Statuaire</a:t>
            </a:r>
          </a:p>
          <a:p>
            <a:pPr algn="ctr"/>
            <a:r>
              <a:rPr lang="fr-FR" sz="1400" dirty="0" smtClean="0">
                <a:latin typeface="Garamond" pitchFamily="18" charset="0"/>
                <a:cs typeface="Times New Roman" pitchFamily="18" charset="0"/>
              </a:rPr>
              <a:t>Chevalier de la Légion d'Honneur</a:t>
            </a:r>
          </a:p>
          <a:p>
            <a:pPr algn="ctr"/>
            <a:r>
              <a:rPr lang="fr-FR" sz="1400" dirty="0" smtClean="0">
                <a:latin typeface="Garamond" pitchFamily="18" charset="0"/>
                <a:cs typeface="Times New Roman" pitchFamily="18" charset="0"/>
              </a:rPr>
              <a:t>Directeur de l'Ecole des </a:t>
            </a:r>
            <a:r>
              <a:rPr lang="fr-FR" sz="1400" dirty="0" err="1" smtClean="0">
                <a:latin typeface="Garamond" pitchFamily="18" charset="0"/>
                <a:cs typeface="Times New Roman" pitchFamily="18" charset="0"/>
              </a:rPr>
              <a:t>Beaux-Arts</a:t>
            </a:r>
            <a:endParaRPr lang="fr-FR" sz="1400" dirty="0" smtClean="0">
              <a:latin typeface="Garamond" pitchFamily="18" charset="0"/>
              <a:cs typeface="Times New Roman" pitchFamily="18" charset="0"/>
            </a:endParaRPr>
          </a:p>
          <a:p>
            <a:pPr algn="ctr"/>
            <a:r>
              <a:rPr lang="fr-FR" sz="1400" dirty="0" smtClean="0">
                <a:latin typeface="Garamond" pitchFamily="18" charset="0"/>
                <a:cs typeface="Times New Roman" pitchFamily="18" charset="0"/>
              </a:rPr>
              <a:t>1844 - 1898</a:t>
            </a:r>
          </a:p>
          <a:p>
            <a:pPr algn="ctr"/>
            <a:r>
              <a:rPr lang="fr-FR" sz="1000" dirty="0" smtClean="0">
                <a:latin typeface="Garamond" pitchFamily="18" charset="0"/>
                <a:cs typeface="Times New Roman" pitchFamily="18" charset="0"/>
              </a:rPr>
              <a:t>_______</a:t>
            </a:r>
          </a:p>
          <a:p>
            <a:pPr algn="ctr">
              <a:spcBef>
                <a:spcPts val="600"/>
              </a:spcBef>
            </a:pPr>
            <a:r>
              <a:rPr lang="fr-FR" sz="1400" dirty="0" smtClean="0">
                <a:latin typeface="Garamond" pitchFamily="18" charset="0"/>
                <a:cs typeface="Times New Roman" pitchFamily="18" charset="0"/>
              </a:rPr>
              <a:t>[Rosalie Estelle] </a:t>
            </a:r>
            <a:r>
              <a:rPr lang="fr-FR" sz="1400" b="1" dirty="0" smtClean="0">
                <a:latin typeface="Garamond" pitchFamily="18" charset="0"/>
                <a:cs typeface="Times New Roman" pitchFamily="18" charset="0"/>
              </a:rPr>
              <a:t>SIBILLE</a:t>
            </a:r>
          </a:p>
          <a:p>
            <a:pPr algn="ctr"/>
            <a:r>
              <a:rPr lang="fr-FR" sz="1400" dirty="0" smtClean="0">
                <a:latin typeface="Garamond" pitchFamily="18" charset="0"/>
                <a:cs typeface="Times New Roman" pitchFamily="18" charset="0"/>
              </a:rPr>
              <a:t>[…………..] DING</a:t>
            </a:r>
          </a:p>
          <a:p>
            <a:pPr algn="ctr"/>
            <a:r>
              <a:rPr lang="fr-FR" sz="1400" dirty="0" smtClean="0">
                <a:latin typeface="Garamond" pitchFamily="18" charset="0"/>
                <a:cs typeface="Times New Roman" pitchFamily="18" charset="0"/>
              </a:rPr>
              <a:t>[18.. - 1918]</a:t>
            </a:r>
          </a:p>
          <a:p>
            <a:pPr algn="ctr"/>
            <a:r>
              <a:rPr lang="fr-FR" sz="1400" dirty="0" smtClean="0">
                <a:latin typeface="Garamond" pitchFamily="18" charset="0"/>
                <a:cs typeface="Times New Roman" pitchFamily="18" charset="0"/>
              </a:rPr>
              <a:t>_______</a:t>
            </a:r>
          </a:p>
          <a:p>
            <a:pPr algn="ctr">
              <a:spcBef>
                <a:spcPts val="600"/>
              </a:spcBef>
            </a:pPr>
            <a:r>
              <a:rPr lang="fr-FR" sz="1400" b="1" dirty="0" smtClean="0">
                <a:latin typeface="Garamond" pitchFamily="18" charset="0"/>
                <a:cs typeface="Times New Roman" pitchFamily="18" charset="0"/>
              </a:rPr>
              <a:t>Henri André LEFEUVRE DING</a:t>
            </a:r>
          </a:p>
          <a:p>
            <a:pPr algn="ctr"/>
            <a:r>
              <a:rPr lang="fr-FR" sz="1400" dirty="0" smtClean="0">
                <a:latin typeface="Garamond" pitchFamily="18" charset="0"/>
                <a:cs typeface="Times New Roman" pitchFamily="18" charset="0"/>
              </a:rPr>
              <a:t>Rappelé à Dieu le 15 mai 1927</a:t>
            </a:r>
          </a:p>
          <a:p>
            <a:pPr algn="ctr"/>
            <a:r>
              <a:rPr lang="fr-FR" sz="1400" dirty="0" smtClean="0">
                <a:latin typeface="Garamond" pitchFamily="18" charset="0"/>
                <a:cs typeface="Times New Roman" pitchFamily="18" charset="0"/>
              </a:rPr>
              <a:t>[Membre] du Tiers-Ordre</a:t>
            </a:r>
          </a:p>
          <a:p>
            <a:pPr algn="ctr"/>
            <a:r>
              <a:rPr lang="fr-FR" sz="1400" dirty="0" smtClean="0">
                <a:latin typeface="Garamond" pitchFamily="18" charset="0"/>
                <a:cs typeface="Times New Roman" pitchFamily="18" charset="0"/>
              </a:rPr>
              <a:t>Président de l'</a:t>
            </a:r>
            <a:r>
              <a:rPr lang="fr-FR" sz="1400" dirty="0" err="1" smtClean="0">
                <a:latin typeface="Garamond" pitchFamily="18" charset="0"/>
                <a:cs typeface="Times New Roman" pitchFamily="18" charset="0"/>
              </a:rPr>
              <a:t>Oeuvre</a:t>
            </a:r>
            <a:r>
              <a:rPr lang="fr-FR" sz="1400" dirty="0" smtClean="0">
                <a:latin typeface="Garamond" pitchFamily="18" charset="0"/>
                <a:cs typeface="Times New Roman" pitchFamily="18" charset="0"/>
              </a:rPr>
              <a:t> de [l'Adoption]</a:t>
            </a:r>
          </a:p>
          <a:p>
            <a:pPr algn="ctr"/>
            <a:r>
              <a:rPr lang="fr-FR" sz="1400" dirty="0" smtClean="0">
                <a:latin typeface="Garamond" pitchFamily="18" charset="0"/>
                <a:cs typeface="Times New Roman" pitchFamily="18" charset="0"/>
              </a:rPr>
              <a:t>_______</a:t>
            </a:r>
          </a:p>
          <a:p>
            <a:pPr algn="ctr">
              <a:spcBef>
                <a:spcPts val="600"/>
              </a:spcBef>
            </a:pPr>
            <a:r>
              <a:rPr lang="fr-FR" sz="1400" b="1" dirty="0" smtClean="0">
                <a:latin typeface="Garamond" pitchFamily="18" charset="0"/>
                <a:cs typeface="Times New Roman" pitchFamily="18" charset="0"/>
              </a:rPr>
              <a:t>Louis RAPHAEL</a:t>
            </a:r>
          </a:p>
          <a:p>
            <a:pPr algn="ctr"/>
            <a:r>
              <a:rPr lang="fr-FR" sz="1400" dirty="0" smtClean="0">
                <a:latin typeface="Garamond" pitchFamily="18" charset="0"/>
                <a:cs typeface="Times New Roman" pitchFamily="18" charset="0"/>
              </a:rPr>
              <a:t>1865 - 1931</a:t>
            </a:r>
          </a:p>
          <a:p>
            <a:pPr algn="ctr"/>
            <a:r>
              <a:rPr lang="fr-FR" sz="1400" dirty="0" smtClean="0">
                <a:latin typeface="Garamond" pitchFamily="18" charset="0"/>
                <a:cs typeface="Times New Roman" pitchFamily="18" charset="0"/>
              </a:rPr>
              <a:t>[……………] Honoraire</a:t>
            </a:r>
          </a:p>
          <a:p>
            <a:pPr algn="ctr"/>
            <a:r>
              <a:rPr lang="fr-FR" sz="1400" dirty="0" smtClean="0">
                <a:latin typeface="Garamond" pitchFamily="18" charset="0"/>
                <a:cs typeface="Times New Roman" pitchFamily="18" charset="0"/>
              </a:rPr>
              <a:t>Officier de [……..]</a:t>
            </a:r>
          </a:p>
          <a:p>
            <a:pPr algn="ctr"/>
            <a:endParaRPr lang="fr-FR" sz="1050" dirty="0">
              <a:latin typeface="Times New Roman" pitchFamily="18" charset="0"/>
              <a:cs typeface="Times New Roman" pitchFamily="18" charset="0"/>
            </a:endParaRPr>
          </a:p>
        </p:txBody>
      </p:sp>
      <p:pic>
        <p:nvPicPr>
          <p:cNvPr id="22" name="Picture 12" descr="G:\SEPULTURES_portraits_par-nom\Ding Henry\Gravures Tombe\Ding_2019-11-13 (2).jpg"/>
          <p:cNvPicPr>
            <a:picLocks noChangeAspect="1" noChangeArrowheads="1"/>
          </p:cNvPicPr>
          <p:nvPr/>
        </p:nvPicPr>
        <p:blipFill>
          <a:blip r:embed="rId4" cstate="print"/>
          <a:srcRect/>
          <a:stretch>
            <a:fillRect/>
          </a:stretch>
        </p:blipFill>
        <p:spPr bwMode="auto">
          <a:xfrm>
            <a:off x="6381764" y="285727"/>
            <a:ext cx="2405078" cy="180380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428604"/>
            <a:ext cx="8229600" cy="796908"/>
          </a:xfrm>
        </p:spPr>
        <p:txBody>
          <a:bodyPr/>
          <a:lstStyle/>
          <a:p>
            <a:r>
              <a:rPr lang="fr-FR" sz="2400" b="1" kern="1200" dirty="0" smtClean="0">
                <a:solidFill>
                  <a:srgbClr val="4F6228"/>
                </a:solidFill>
                <a:latin typeface="Times New Roman" pitchFamily="18" charset="0"/>
                <a:cs typeface="Times New Roman" pitchFamily="18" charset="0"/>
              </a:rPr>
              <a:t>Bas-relief du sculpteur Auguste </a:t>
            </a:r>
            <a:r>
              <a:rPr lang="fr-FR" sz="2400" b="1" kern="1200" dirty="0" err="1" smtClean="0">
                <a:solidFill>
                  <a:srgbClr val="4F6228"/>
                </a:solidFill>
                <a:latin typeface="Times New Roman" pitchFamily="18" charset="0"/>
                <a:cs typeface="Times New Roman" pitchFamily="18" charset="0"/>
              </a:rPr>
              <a:t>Davin</a:t>
            </a:r>
            <a:r>
              <a:rPr lang="fr-FR" sz="2400" b="1" kern="1200" dirty="0" smtClean="0">
                <a:solidFill>
                  <a:srgbClr val="4F6228"/>
                </a:solidFill>
                <a:latin typeface="Times New Roman" pitchFamily="18" charset="0"/>
                <a:cs typeface="Times New Roman" pitchFamily="18" charset="0"/>
              </a:rPr>
              <a:t> </a:t>
            </a:r>
            <a:br>
              <a:rPr lang="fr-FR" sz="2400" b="1" kern="1200" dirty="0" smtClean="0">
                <a:solidFill>
                  <a:srgbClr val="4F6228"/>
                </a:solidFill>
                <a:latin typeface="Times New Roman" pitchFamily="18" charset="0"/>
                <a:cs typeface="Times New Roman" pitchFamily="18" charset="0"/>
              </a:rPr>
            </a:br>
            <a:r>
              <a:rPr lang="fr-FR" sz="2400" b="1" kern="1200" dirty="0" smtClean="0">
                <a:solidFill>
                  <a:srgbClr val="4F6228"/>
                </a:solidFill>
                <a:latin typeface="Times New Roman" pitchFamily="18" charset="0"/>
                <a:cs typeface="Times New Roman" pitchFamily="18" charset="0"/>
              </a:rPr>
              <a:t>sur la tombe de la famille </a:t>
            </a:r>
            <a:r>
              <a:rPr lang="fr-FR" sz="2400" b="1" kern="1200" dirty="0" err="1" smtClean="0">
                <a:solidFill>
                  <a:srgbClr val="4F6228"/>
                </a:solidFill>
                <a:latin typeface="Times New Roman" pitchFamily="18" charset="0"/>
                <a:cs typeface="Times New Roman" pitchFamily="18" charset="0"/>
              </a:rPr>
              <a:t>Gamond</a:t>
            </a:r>
            <a:r>
              <a:rPr lang="fr-FR" sz="2400" b="1" kern="1200" dirty="0" smtClean="0">
                <a:solidFill>
                  <a:srgbClr val="4F6228"/>
                </a:solidFill>
                <a:latin typeface="Times New Roman" pitchFamily="18" charset="0"/>
                <a:cs typeface="Times New Roman" pitchFamily="18" charset="0"/>
              </a:rPr>
              <a:t>.</a:t>
            </a:r>
            <a:br>
              <a:rPr lang="fr-FR" sz="2400" b="1" kern="1200" dirty="0" smtClean="0">
                <a:solidFill>
                  <a:srgbClr val="4F6228"/>
                </a:solidFill>
                <a:latin typeface="Times New Roman" pitchFamily="18" charset="0"/>
                <a:cs typeface="Times New Roman" pitchFamily="18" charset="0"/>
              </a:rPr>
            </a:br>
            <a:endParaRPr lang="fr-FR" sz="2400" b="1" kern="1200" dirty="0" smtClean="0">
              <a:solidFill>
                <a:srgbClr val="4F6228"/>
              </a:solidFill>
              <a:latin typeface="Times New Roman" pitchFamily="18" charset="0"/>
              <a:cs typeface="Times New Roman" pitchFamily="18" charset="0"/>
            </a:endParaRPr>
          </a:p>
        </p:txBody>
      </p:sp>
      <p:pic>
        <p:nvPicPr>
          <p:cNvPr id="4" name="Espace réservé du contenu 3" descr="G:\RESTAURATION MONUMENTS\Tombes nettoyées oct_20\Gamond\Avant_ Tombe Gamond_20-10-19 (3).JPG"/>
          <p:cNvPicPr>
            <a:picLocks noGrp="1"/>
          </p:cNvPicPr>
          <p:nvPr>
            <p:ph idx="1"/>
          </p:nvPr>
        </p:nvPicPr>
        <p:blipFill>
          <a:blip r:embed="rId2" cstate="print"/>
          <a:srcRect r="13746" b="4802"/>
          <a:stretch>
            <a:fillRect/>
          </a:stretch>
        </p:blipFill>
        <p:spPr bwMode="auto">
          <a:xfrm>
            <a:off x="785786" y="1214422"/>
            <a:ext cx="3357586" cy="4786346"/>
          </a:xfrm>
          <a:prstGeom prst="rect">
            <a:avLst/>
          </a:prstGeom>
          <a:noFill/>
          <a:ln w="9525">
            <a:noFill/>
            <a:miter lim="800000"/>
            <a:headEnd/>
            <a:tailEnd/>
          </a:ln>
        </p:spPr>
      </p:pic>
      <p:pic>
        <p:nvPicPr>
          <p:cNvPr id="5" name="Image 4" descr="G:\RESTAURATION MONUMENTS\Tombes nettoyées oct_20\Gamond\Après_ Tombe Gamond_rénovation_16-10-20 (4).jpg"/>
          <p:cNvPicPr/>
          <p:nvPr/>
        </p:nvPicPr>
        <p:blipFill>
          <a:blip r:embed="rId3" cstate="print"/>
          <a:srcRect l="28948" r="20433"/>
          <a:stretch>
            <a:fillRect/>
          </a:stretch>
        </p:blipFill>
        <p:spPr bwMode="auto">
          <a:xfrm rot="10800000">
            <a:off x="4714876" y="1214422"/>
            <a:ext cx="3143272" cy="4786346"/>
          </a:xfrm>
          <a:prstGeom prst="rect">
            <a:avLst/>
          </a:prstGeom>
          <a:noFill/>
          <a:ln w="9525">
            <a:noFill/>
            <a:miter lim="800000"/>
            <a:headEnd/>
            <a:tailEnd/>
          </a:ln>
        </p:spPr>
      </p:pic>
      <p:sp>
        <p:nvSpPr>
          <p:cNvPr id="6" name="Text Box 5"/>
          <p:cNvSpPr txBox="1">
            <a:spLocks noChangeArrowheads="1"/>
          </p:cNvSpPr>
          <p:nvPr/>
        </p:nvSpPr>
        <p:spPr bwMode="auto">
          <a:xfrm>
            <a:off x="785786" y="5929330"/>
            <a:ext cx="7072362" cy="57150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0"/>
              </a:spcAft>
              <a:buClrTx/>
              <a:buSzTx/>
              <a:buFontTx/>
              <a:buNone/>
              <a:tabLst>
                <a:tab pos="6819900" algn="r"/>
              </a:tabLst>
            </a:pPr>
            <a:r>
              <a:rPr kumimoji="0" lang="fr-FR" b="1" u="none" strike="noStrike" cap="none" normalizeH="0" baseline="0" dirty="0" smtClean="0">
                <a:ln>
                  <a:noFill/>
                </a:ln>
                <a:solidFill>
                  <a:srgbClr val="4F6228"/>
                </a:solidFill>
                <a:effectLst/>
                <a:latin typeface="Times New Roman" pitchFamily="18" charset="0"/>
                <a:cs typeface="Times New Roman" pitchFamily="18" charset="0"/>
              </a:rPr>
              <a:t>Avant</a:t>
            </a:r>
            <a:r>
              <a:rPr lang="fr-FR" b="1" dirty="0" smtClean="0">
                <a:solidFill>
                  <a:srgbClr val="4F6228"/>
                </a:solidFill>
                <a:latin typeface="Times New Roman" pitchFamily="18" charset="0"/>
                <a:cs typeface="Times New Roman" pitchFamily="18" charset="0"/>
              </a:rPr>
              <a:t>	</a:t>
            </a:r>
            <a:r>
              <a:rPr kumimoji="0" lang="fr-FR" b="1" u="none" strike="noStrike" cap="none" normalizeH="0" baseline="0" dirty="0" smtClean="0">
                <a:ln>
                  <a:noFill/>
                </a:ln>
                <a:solidFill>
                  <a:srgbClr val="4F6228"/>
                </a:solidFill>
                <a:effectLst/>
                <a:latin typeface="Times New Roman" pitchFamily="18" charset="0"/>
                <a:cs typeface="Times New Roman" pitchFamily="18" charset="0"/>
              </a:rPr>
              <a:t>Après</a:t>
            </a:r>
          </a:p>
          <a:p>
            <a:pPr marL="0" marR="0" lvl="0" indent="0" algn="ctr" defTabSz="914400" rtl="0" eaLnBrk="1" fontAlgn="base" latinLnBrk="0" hangingPunct="1">
              <a:lnSpc>
                <a:spcPct val="100000"/>
              </a:lnSpc>
              <a:spcBef>
                <a:spcPct val="0"/>
              </a:spcBef>
              <a:spcAft>
                <a:spcPts val="0"/>
              </a:spcAft>
              <a:buClrTx/>
              <a:buSzTx/>
              <a:buFontTx/>
              <a:buNone/>
              <a:tabLst/>
            </a:pPr>
            <a:r>
              <a:rPr kumimoji="0" lang="fr-FR" b="1" i="1" u="none" strike="noStrike" cap="none" normalizeH="0" baseline="0" dirty="0" smtClean="0">
                <a:ln>
                  <a:noFill/>
                </a:ln>
                <a:solidFill>
                  <a:srgbClr val="4F6228"/>
                </a:solidFill>
                <a:effectLst/>
                <a:latin typeface="Times New Roman" pitchFamily="18" charset="0"/>
                <a:cs typeface="Times New Roman" pitchFamily="18" charset="0"/>
              </a:rPr>
              <a:t>Montant de la restauration : 365 €</a:t>
            </a:r>
          </a:p>
          <a:p>
            <a:pPr marL="0" marR="0" lvl="0" indent="0" algn="ctr" defTabSz="914400" rtl="0" eaLnBrk="1" fontAlgn="base" latinLnBrk="0" hangingPunct="1">
              <a:lnSpc>
                <a:spcPct val="100000"/>
              </a:lnSpc>
              <a:spcBef>
                <a:spcPct val="0"/>
              </a:spcBef>
              <a:spcAft>
                <a:spcPts val="0"/>
              </a:spcAft>
              <a:buClrTx/>
              <a:buSzTx/>
              <a:buFontTx/>
              <a:buNone/>
              <a:tabLst/>
            </a:pPr>
            <a:endParaRPr kumimoji="0" lang="fr-FR" sz="1200" b="1" i="1" u="none" strike="noStrike" cap="none" normalizeH="0" baseline="0" dirty="0" smtClean="0">
              <a:ln>
                <a:noFill/>
              </a:ln>
              <a:solidFill>
                <a:srgbClr val="4F6228"/>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pPr>
            <a:endParaRPr kumimoji="0" lang="fr-FR" sz="1200" b="1" i="1" u="none" strike="noStrike" cap="none" normalizeH="0" baseline="0" dirty="0" smtClean="0">
              <a:ln>
                <a:noFill/>
              </a:ln>
              <a:solidFill>
                <a:srgbClr val="4F6228"/>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285860"/>
          </a:xfrm>
        </p:spPr>
        <p:txBody>
          <a:bodyPr/>
          <a:lstStyle/>
          <a:p>
            <a:r>
              <a:rPr lang="fr-FR" sz="2800" b="1" i="1" kern="1200" dirty="0" smtClean="0">
                <a:solidFill>
                  <a:srgbClr val="4F6228"/>
                </a:solidFill>
                <a:latin typeface="Times New Roman" pitchFamily="18" charset="0"/>
                <a:cs typeface="Times New Roman" pitchFamily="18" charset="0"/>
              </a:rPr>
              <a:t>Inventaire des concessions à perpétuité de </a:t>
            </a:r>
            <a:br>
              <a:rPr lang="fr-FR" sz="2800" b="1" i="1" kern="1200" dirty="0" smtClean="0">
                <a:solidFill>
                  <a:srgbClr val="4F6228"/>
                </a:solidFill>
                <a:latin typeface="Times New Roman" pitchFamily="18" charset="0"/>
                <a:cs typeface="Times New Roman" pitchFamily="18" charset="0"/>
              </a:rPr>
            </a:br>
            <a:r>
              <a:rPr lang="fr-FR" sz="2800" b="1" i="1" kern="1200" dirty="0" smtClean="0">
                <a:solidFill>
                  <a:srgbClr val="4F6228"/>
                </a:solidFill>
                <a:latin typeface="Times New Roman" pitchFamily="18" charset="0"/>
                <a:cs typeface="Times New Roman" pitchFamily="18" charset="0"/>
              </a:rPr>
              <a:t>l’agrandissement 1899 en vue d’une opération de reprises par la Ville de Grenoble</a:t>
            </a:r>
          </a:p>
        </p:txBody>
      </p:sp>
      <p:pic>
        <p:nvPicPr>
          <p:cNvPr id="65538" name="Picture 2"/>
          <p:cNvPicPr>
            <a:picLocks noGrp="1" noChangeAspect="1" noChangeArrowheads="1"/>
          </p:cNvPicPr>
          <p:nvPr>
            <p:ph idx="1"/>
          </p:nvPr>
        </p:nvPicPr>
        <p:blipFill>
          <a:blip r:embed="rId2" cstate="print">
            <a:lum bright="-10000"/>
          </a:blip>
          <a:srcRect l="34610" r="3832" b="9470"/>
          <a:stretch>
            <a:fillRect/>
          </a:stretch>
        </p:blipFill>
        <p:spPr bwMode="auto">
          <a:xfrm>
            <a:off x="571471" y="2214554"/>
            <a:ext cx="4145105" cy="4572008"/>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l="22818" r="28934" b="16308"/>
          <a:stretch>
            <a:fillRect/>
          </a:stretch>
        </p:blipFill>
        <p:spPr bwMode="auto">
          <a:xfrm>
            <a:off x="5214942" y="2214554"/>
            <a:ext cx="3532987" cy="4596278"/>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1142984"/>
            <a:ext cx="8229600" cy="3725866"/>
          </a:xfrm>
        </p:spPr>
        <p:txBody>
          <a:bodyPr/>
          <a:lstStyle/>
          <a:p>
            <a:pPr>
              <a:spcBef>
                <a:spcPts val="1800"/>
              </a:spcBef>
            </a:pPr>
            <a:r>
              <a:rPr lang="fr-FR" sz="6000" b="1" dirty="0" smtClean="0">
                <a:solidFill>
                  <a:srgbClr val="4F6228"/>
                </a:solidFill>
                <a:latin typeface="Times New Roman" pitchFamily="18" charset="0"/>
                <a:cs typeface="Times New Roman" pitchFamily="18" charset="0"/>
              </a:rPr>
              <a:t>Un nouveau site internet</a:t>
            </a:r>
            <a:br>
              <a:rPr lang="fr-FR" sz="6000" b="1" dirty="0" smtClean="0">
                <a:solidFill>
                  <a:srgbClr val="4F6228"/>
                </a:solidFill>
                <a:latin typeface="Times New Roman" pitchFamily="18" charset="0"/>
                <a:cs typeface="Times New Roman" pitchFamily="18" charset="0"/>
              </a:rPr>
            </a:br>
            <a:r>
              <a:rPr lang="fr-FR" sz="6000" b="1" dirty="0" smtClean="0">
                <a:solidFill>
                  <a:srgbClr val="4F6228"/>
                </a:solidFill>
                <a:latin typeface="Times New Roman" pitchFamily="18" charset="0"/>
                <a:cs typeface="Times New Roman" pitchFamily="18" charset="0"/>
              </a:rPr>
              <a:t>en construction</a:t>
            </a:r>
            <a:br>
              <a:rPr lang="fr-FR" sz="6000" b="1" dirty="0" smtClean="0">
                <a:solidFill>
                  <a:srgbClr val="4F6228"/>
                </a:solidFill>
                <a:latin typeface="Times New Roman" pitchFamily="18" charset="0"/>
                <a:cs typeface="Times New Roman" pitchFamily="18" charset="0"/>
              </a:rPr>
            </a:br>
            <a:r>
              <a:rPr lang="fr-FR" sz="6000" b="1" dirty="0" smtClean="0">
                <a:solidFill>
                  <a:srgbClr val="4F6228"/>
                </a:solidFill>
                <a:latin typeface="Times New Roman" pitchFamily="18" charset="0"/>
                <a:cs typeface="Times New Roman" pitchFamily="18" charset="0"/>
              </a:rPr>
              <a:t/>
            </a:r>
            <a:br>
              <a:rPr lang="fr-FR" sz="6000" b="1" dirty="0" smtClean="0">
                <a:solidFill>
                  <a:srgbClr val="4F6228"/>
                </a:solidFill>
                <a:latin typeface="Times New Roman" pitchFamily="18" charset="0"/>
                <a:cs typeface="Times New Roman" pitchFamily="18" charset="0"/>
              </a:rPr>
            </a:br>
            <a:r>
              <a:rPr lang="fr-FR" b="1" i="1" dirty="0" smtClean="0">
                <a:solidFill>
                  <a:srgbClr val="4F6228"/>
                </a:solidFill>
                <a:latin typeface="Times New Roman" pitchFamily="18" charset="0"/>
                <a:cs typeface="Times New Roman" pitchFamily="18" charset="0"/>
              </a:rPr>
              <a:t>avec la Sté </a:t>
            </a:r>
            <a:r>
              <a:rPr lang="fr-FR" b="1" i="1" dirty="0" err="1" smtClean="0">
                <a:solidFill>
                  <a:srgbClr val="4F6228"/>
                </a:solidFill>
                <a:latin typeface="Times New Roman" pitchFamily="18" charset="0"/>
                <a:cs typeface="Times New Roman" pitchFamily="18" charset="0"/>
              </a:rPr>
              <a:t>Colportic</a:t>
            </a:r>
            <a:r>
              <a:rPr lang="fr-FR" b="1" i="1" dirty="0" smtClean="0">
                <a:solidFill>
                  <a:srgbClr val="4F6228"/>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714356"/>
          </a:xfrm>
        </p:spPr>
        <p:txBody>
          <a:bodyPr/>
          <a:lstStyle/>
          <a:p>
            <a:r>
              <a:rPr lang="fr-FR" sz="3200" b="1" dirty="0" smtClean="0">
                <a:solidFill>
                  <a:srgbClr val="4F6228"/>
                </a:solidFill>
                <a:latin typeface="Times New Roman" pitchFamily="18" charset="0"/>
                <a:cs typeface="Times New Roman" pitchFamily="18" charset="0"/>
              </a:rPr>
              <a:t>Le cimetière pendant le confinement</a:t>
            </a:r>
          </a:p>
        </p:txBody>
      </p:sp>
      <p:pic>
        <p:nvPicPr>
          <p:cNvPr id="6" name="Picture 3"/>
          <p:cNvPicPr>
            <a:picLocks noGrp="1" noChangeAspect="1" noChangeArrowheads="1"/>
          </p:cNvPicPr>
          <p:nvPr>
            <p:ph idx="1"/>
          </p:nvPr>
        </p:nvPicPr>
        <p:blipFill>
          <a:blip r:embed="rId2"/>
          <a:srcRect t="12576"/>
          <a:stretch>
            <a:fillRect/>
          </a:stretch>
        </p:blipFill>
        <p:spPr bwMode="auto">
          <a:xfrm>
            <a:off x="-55502" y="642917"/>
            <a:ext cx="9199501" cy="60319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28596" y="3357562"/>
            <a:ext cx="8420105" cy="1643074"/>
          </a:xfrm>
        </p:spPr>
        <p:txBody>
          <a:bodyPr/>
          <a:lstStyle/>
          <a:p>
            <a:pPr algn="r" eaLnBrk="1" hangingPunct="1">
              <a:lnSpc>
                <a:spcPct val="90000"/>
              </a:lnSpc>
            </a:pPr>
            <a:r>
              <a:rPr lang="fr-FR" sz="4800" b="1" i="1" dirty="0" smtClean="0">
                <a:solidFill>
                  <a:srgbClr val="4F6228"/>
                </a:solidFill>
                <a:latin typeface="Times New Roman" pitchFamily="18" charset="0"/>
              </a:rPr>
              <a:t>Rapport financier </a:t>
            </a:r>
            <a:br>
              <a:rPr lang="fr-FR" sz="4800" b="1" i="1" dirty="0" smtClean="0">
                <a:solidFill>
                  <a:srgbClr val="4F6228"/>
                </a:solidFill>
                <a:latin typeface="Times New Roman" pitchFamily="18" charset="0"/>
              </a:rPr>
            </a:br>
            <a:r>
              <a:rPr lang="fr-FR" sz="4800" b="1" i="1" dirty="0" smtClean="0">
                <a:solidFill>
                  <a:srgbClr val="4F6228"/>
                </a:solidFill>
                <a:latin typeface="Times New Roman" pitchFamily="18" charset="0"/>
              </a:rPr>
              <a:t>&amp; budget prévisionnel</a:t>
            </a:r>
          </a:p>
        </p:txBody>
      </p:sp>
      <p:pic>
        <p:nvPicPr>
          <p:cNvPr id="4" name="Image 3"/>
          <p:cNvPicPr/>
          <p:nvPr/>
        </p:nvPicPr>
        <p:blipFill>
          <a:blip r:embed="rId3"/>
          <a:srcRect r="14397" b="8148"/>
          <a:stretch>
            <a:fillRect/>
          </a:stretch>
        </p:blipFill>
        <p:spPr bwMode="auto">
          <a:xfrm>
            <a:off x="285720" y="214290"/>
            <a:ext cx="1500198" cy="214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srcRect/>
          <a:stretch>
            <a:fillRect/>
          </a:stretch>
        </p:blipFill>
        <p:spPr bwMode="auto">
          <a:xfrm>
            <a:off x="1357290" y="142852"/>
            <a:ext cx="7299468" cy="6533622"/>
          </a:xfrm>
          <a:prstGeom prst="rect">
            <a:avLst/>
          </a:prstGeom>
          <a:noFill/>
          <a:ln w="12700">
            <a:solidFill>
              <a:schemeClr val="tx1"/>
            </a:solidFill>
            <a:miter lim="800000"/>
            <a:headEnd/>
            <a:tailEnd/>
          </a:ln>
          <a:effectLst/>
        </p:spPr>
      </p:pic>
      <p:sp>
        <p:nvSpPr>
          <p:cNvPr id="9" name="ZoneTexte 8"/>
          <p:cNvSpPr txBox="1"/>
          <p:nvPr/>
        </p:nvSpPr>
        <p:spPr>
          <a:xfrm>
            <a:off x="1357290" y="5072074"/>
            <a:ext cx="3714776" cy="677108"/>
          </a:xfrm>
          <a:prstGeom prst="rect">
            <a:avLst/>
          </a:prstGeom>
          <a:noFill/>
        </p:spPr>
        <p:txBody>
          <a:bodyPr wrap="square" rtlCol="0">
            <a:spAutoFit/>
          </a:bodyPr>
          <a:lstStyle/>
          <a:p>
            <a:pPr marL="182563" indent="-182563">
              <a:spcBef>
                <a:spcPts val="600"/>
              </a:spcBef>
            </a:pPr>
            <a:r>
              <a:rPr lang="fr-FR" sz="1100" i="1" dirty="0" smtClean="0"/>
              <a:t>Nb : - Nombre adhérents stable : </a:t>
            </a:r>
            <a:r>
              <a:rPr lang="fr-FR" sz="1100" b="1" dirty="0" smtClean="0"/>
              <a:t>75</a:t>
            </a:r>
            <a:r>
              <a:rPr lang="fr-FR" sz="1100" i="1" dirty="0" smtClean="0"/>
              <a:t> en 2016 </a:t>
            </a:r>
            <a:br>
              <a:rPr lang="fr-FR" sz="1100" i="1" dirty="0" smtClean="0"/>
            </a:br>
            <a:r>
              <a:rPr lang="fr-FR" sz="1100" i="1" dirty="0" smtClean="0">
                <a:sym typeface="Wingdings"/>
              </a:rPr>
              <a:t> </a:t>
            </a:r>
            <a:r>
              <a:rPr lang="fr-FR" sz="1100" b="1" dirty="0" smtClean="0">
                <a:sym typeface="Wingdings"/>
              </a:rPr>
              <a:t>74</a:t>
            </a:r>
            <a:r>
              <a:rPr lang="fr-FR" sz="1100" i="1" dirty="0" smtClean="0">
                <a:sym typeface="Wingdings"/>
              </a:rPr>
              <a:t> en 2017  </a:t>
            </a:r>
            <a:r>
              <a:rPr lang="fr-FR" sz="1100" b="1" dirty="0" smtClean="0">
                <a:sym typeface="Wingdings"/>
              </a:rPr>
              <a:t>76 </a:t>
            </a:r>
            <a:r>
              <a:rPr lang="fr-FR" sz="1100" i="1" dirty="0" smtClean="0">
                <a:sym typeface="Wingdings"/>
              </a:rPr>
              <a:t>en 2018  </a:t>
            </a:r>
            <a:r>
              <a:rPr lang="fr-FR" sz="1100" b="1" dirty="0" smtClean="0">
                <a:sym typeface="Wingdings"/>
              </a:rPr>
              <a:t>78</a:t>
            </a:r>
            <a:r>
              <a:rPr lang="fr-FR" sz="1100" i="1" dirty="0" smtClean="0">
                <a:sym typeface="Wingdings"/>
              </a:rPr>
              <a:t> en 2019 et 2020</a:t>
            </a:r>
          </a:p>
          <a:p>
            <a:pPr marL="182563" indent="-182563">
              <a:spcBef>
                <a:spcPts val="600"/>
              </a:spcBef>
              <a:buClr>
                <a:srgbClr val="008080"/>
              </a:buClr>
              <a:buFontTx/>
              <a:buChar char="-"/>
            </a:pPr>
            <a:r>
              <a:rPr lang="fr-FR" sz="1100" i="1" dirty="0" smtClean="0">
                <a:sym typeface="Wingdings"/>
              </a:rPr>
              <a:t>Montant moyen de l’adhésion : </a:t>
            </a:r>
            <a:r>
              <a:rPr lang="fr-FR" sz="1100" b="1" dirty="0" smtClean="0">
                <a:sym typeface="Wingdings"/>
              </a:rPr>
              <a:t>23 €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14282" y="285728"/>
            <a:ext cx="8715375" cy="5829300"/>
          </a:xfrm>
          <a:prstGeom prst="rect">
            <a:avLst/>
          </a:prstGeom>
          <a:noFill/>
          <a:ln w="12700">
            <a:solidFill>
              <a:schemeClr val="tx1"/>
            </a:solidFill>
            <a:miter lim="800000"/>
            <a:headEnd/>
            <a:tailEnd/>
          </a:ln>
          <a:effectLst/>
        </p:spPr>
      </p:pic>
      <p:pic>
        <p:nvPicPr>
          <p:cNvPr id="7" name="Picture 4" descr="C:\Users\Marie-Claire\AppData\Local\Microsoft\Windows\INetCache\IE\Q61GVFLV\HmiIDpy-pYu0M-p2fyDBAEiHoRo[1].png"/>
          <p:cNvPicPr>
            <a:picLocks noChangeAspect="1" noChangeArrowheads="1"/>
          </p:cNvPicPr>
          <p:nvPr/>
        </p:nvPicPr>
        <p:blipFill>
          <a:blip r:embed="rId3" cstate="print"/>
          <a:srcRect/>
          <a:stretch>
            <a:fillRect/>
          </a:stretch>
        </p:blipFill>
        <p:spPr bwMode="auto">
          <a:xfrm>
            <a:off x="3357554" y="4286256"/>
            <a:ext cx="1181617" cy="146060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srcRect/>
          <a:stretch>
            <a:fillRect/>
          </a:stretch>
        </p:blipFill>
        <p:spPr bwMode="auto">
          <a:xfrm>
            <a:off x="142844" y="357166"/>
            <a:ext cx="8896037" cy="6238896"/>
          </a:xfrm>
          <a:prstGeom prst="rect">
            <a:avLst/>
          </a:prstGeom>
          <a:noFill/>
          <a:ln w="12700">
            <a:solidFill>
              <a:schemeClr val="tx1"/>
            </a:solid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srcRect/>
          <a:stretch>
            <a:fillRect/>
          </a:stretch>
        </p:blipFill>
        <p:spPr bwMode="auto">
          <a:xfrm>
            <a:off x="280264" y="357166"/>
            <a:ext cx="8575952" cy="6386532"/>
          </a:xfrm>
          <a:prstGeom prst="rect">
            <a:avLst/>
          </a:prstGeom>
          <a:noFill/>
          <a:ln w="127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041" name="Picture 17"/>
          <p:cNvPicPr>
            <a:picLocks noChangeAspect="1" noChangeArrowheads="1"/>
          </p:cNvPicPr>
          <p:nvPr/>
        </p:nvPicPr>
        <p:blipFill>
          <a:blip r:embed="rId2"/>
          <a:srcRect/>
          <a:stretch>
            <a:fillRect/>
          </a:stretch>
        </p:blipFill>
        <p:spPr bwMode="auto">
          <a:xfrm>
            <a:off x="633666" y="500042"/>
            <a:ext cx="7815828" cy="2571768"/>
          </a:xfrm>
          <a:prstGeom prst="rect">
            <a:avLst/>
          </a:prstGeom>
          <a:noFill/>
          <a:ln w="127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28596" y="3357562"/>
            <a:ext cx="8420105" cy="1643074"/>
          </a:xfrm>
        </p:spPr>
        <p:txBody>
          <a:bodyPr/>
          <a:lstStyle/>
          <a:p>
            <a:pPr algn="r" eaLnBrk="1" hangingPunct="1">
              <a:lnSpc>
                <a:spcPct val="90000"/>
              </a:lnSpc>
            </a:pPr>
            <a:r>
              <a:rPr lang="fr-FR" sz="4800" b="1" i="1" dirty="0" smtClean="0">
                <a:solidFill>
                  <a:srgbClr val="4F6228"/>
                </a:solidFill>
                <a:latin typeface="Times New Roman" pitchFamily="18" charset="0"/>
              </a:rPr>
              <a:t>Renouvellement </a:t>
            </a:r>
            <a:br>
              <a:rPr lang="fr-FR" sz="4800" b="1" i="1" dirty="0" smtClean="0">
                <a:solidFill>
                  <a:srgbClr val="4F6228"/>
                </a:solidFill>
                <a:latin typeface="Times New Roman" pitchFamily="18" charset="0"/>
              </a:rPr>
            </a:br>
            <a:r>
              <a:rPr lang="fr-FR" sz="4800" b="1" i="1" dirty="0" smtClean="0">
                <a:solidFill>
                  <a:srgbClr val="4F6228"/>
                </a:solidFill>
                <a:latin typeface="Times New Roman" pitchFamily="18" charset="0"/>
              </a:rPr>
              <a:t>Conseil d’administration</a:t>
            </a:r>
          </a:p>
        </p:txBody>
      </p:sp>
      <p:pic>
        <p:nvPicPr>
          <p:cNvPr id="4" name="Image 3"/>
          <p:cNvPicPr/>
          <p:nvPr/>
        </p:nvPicPr>
        <p:blipFill>
          <a:blip r:embed="rId3"/>
          <a:srcRect r="14397" b="8148"/>
          <a:stretch>
            <a:fillRect/>
          </a:stretch>
        </p:blipFill>
        <p:spPr bwMode="auto">
          <a:xfrm>
            <a:off x="285720" y="214290"/>
            <a:ext cx="1500198" cy="214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a:p>
        </p:txBody>
      </p:sp>
      <p:pic>
        <p:nvPicPr>
          <p:cNvPr id="58369" name="Picture 1"/>
          <p:cNvPicPr>
            <a:picLocks noChangeAspect="1" noChangeArrowheads="1"/>
          </p:cNvPicPr>
          <p:nvPr/>
        </p:nvPicPr>
        <p:blipFill>
          <a:blip r:embed="rId2"/>
          <a:srcRect/>
          <a:stretch>
            <a:fillRect/>
          </a:stretch>
        </p:blipFill>
        <p:spPr bwMode="auto">
          <a:xfrm>
            <a:off x="0" y="0"/>
            <a:ext cx="9023598" cy="6473933"/>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500042"/>
            <a:ext cx="9144000" cy="6072230"/>
          </a:xfrm>
        </p:spPr>
        <p:txBody>
          <a:bodyPr/>
          <a:lstStyle/>
          <a:p>
            <a:r>
              <a:rPr lang="fr-FR" sz="2800" b="1" dirty="0" smtClean="0">
                <a:solidFill>
                  <a:srgbClr val="4F6228"/>
                </a:solidFill>
                <a:latin typeface="Times New Roman" pitchFamily="18" charset="0"/>
                <a:cs typeface="Times New Roman" pitchFamily="18" charset="0"/>
              </a:rPr>
              <a:t>Sont en fin de mandat en 2021 :</a:t>
            </a:r>
            <a:r>
              <a:rPr lang="fr-FR" sz="2800" dirty="0" smtClean="0">
                <a:solidFill>
                  <a:srgbClr val="4F6228"/>
                </a:solidFill>
                <a:latin typeface="Times New Roman" pitchFamily="18" charset="0"/>
                <a:cs typeface="Times New Roman" pitchFamily="18" charset="0"/>
              </a:rPr>
              <a:t> </a:t>
            </a:r>
            <a:r>
              <a:rPr lang="fr-FR" sz="2800" i="1" dirty="0" smtClean="0">
                <a:latin typeface="Times New Roman" pitchFamily="18" charset="0"/>
                <a:cs typeface="Times New Roman" pitchFamily="18" charset="0"/>
              </a:rPr>
              <a:t>Marie-Claire Rivoire</a:t>
            </a:r>
            <a:r>
              <a:rPr lang="fr-FR" sz="2800" dirty="0" smtClean="0">
                <a:latin typeface="Times New Roman" pitchFamily="18" charset="0"/>
                <a:cs typeface="Times New Roman" pitchFamily="18" charset="0"/>
              </a:rPr>
              <a:t>, </a:t>
            </a:r>
            <a:r>
              <a:rPr lang="fr-FR" sz="2800" i="1" dirty="0" smtClean="0">
                <a:latin typeface="Times New Roman" pitchFamily="18" charset="0"/>
                <a:cs typeface="Times New Roman" pitchFamily="18" charset="0"/>
              </a:rPr>
              <a:t>Monique </a:t>
            </a:r>
            <a:r>
              <a:rPr lang="fr-FR" sz="2800" i="1" dirty="0" err="1" smtClean="0">
                <a:latin typeface="Times New Roman" pitchFamily="18" charset="0"/>
                <a:cs typeface="Times New Roman" pitchFamily="18" charset="0"/>
              </a:rPr>
              <a:t>Bonvallet</a:t>
            </a:r>
            <a:r>
              <a:rPr lang="fr-FR" sz="2800" i="1" dirty="0" smtClean="0">
                <a:latin typeface="Times New Roman" pitchFamily="18" charset="0"/>
                <a:cs typeface="Times New Roman" pitchFamily="18" charset="0"/>
              </a:rPr>
              <a:t>, Simon </a:t>
            </a:r>
            <a:r>
              <a:rPr lang="fr-FR" sz="2800" i="1" dirty="0" err="1" smtClean="0">
                <a:latin typeface="Times New Roman" pitchFamily="18" charset="0"/>
                <a:cs typeface="Times New Roman" pitchFamily="18" charset="0"/>
              </a:rPr>
              <a:t>Lambersen</a:t>
            </a:r>
            <a:r>
              <a:rPr lang="fr-FR" sz="2800" i="1" dirty="0" smtClean="0">
                <a:latin typeface="Times New Roman" pitchFamily="18" charset="0"/>
                <a:cs typeface="Times New Roman" pitchFamily="18" charset="0"/>
              </a:rPr>
              <a:t>,</a:t>
            </a:r>
            <a:r>
              <a:rPr lang="fr-FR" sz="2800" dirty="0" smtClean="0">
                <a:latin typeface="Times New Roman" pitchFamily="18" charset="0"/>
                <a:cs typeface="Times New Roman" pitchFamily="18" charset="0"/>
              </a:rPr>
              <a:t> qui acceptent de se représenter pour les trois années à venir.</a:t>
            </a:r>
            <a:endParaRPr lang="fr-FR" sz="2800" b="1" dirty="0" smtClean="0">
              <a:latin typeface="Times New Roman" pitchFamily="18" charset="0"/>
              <a:cs typeface="Times New Roman" pitchFamily="18" charset="0"/>
            </a:endParaRPr>
          </a:p>
          <a:p>
            <a:r>
              <a:rPr lang="fr-FR" sz="2800" i="1" dirty="0" smtClean="0">
                <a:latin typeface="Times New Roman" pitchFamily="18" charset="0"/>
                <a:cs typeface="Times New Roman" pitchFamily="18" charset="0"/>
              </a:rPr>
              <a:t>Delphine </a:t>
            </a:r>
            <a:r>
              <a:rPr lang="fr-FR" sz="2800" i="1" dirty="0" err="1" smtClean="0">
                <a:latin typeface="Times New Roman" pitchFamily="18" charset="0"/>
                <a:cs typeface="Times New Roman" pitchFamily="18" charset="0"/>
              </a:rPr>
              <a:t>Chemery</a:t>
            </a:r>
            <a:r>
              <a:rPr lang="fr-FR" sz="2800" i="1" dirty="0" smtClean="0">
                <a:latin typeface="Times New Roman" pitchFamily="18" charset="0"/>
                <a:cs typeface="Times New Roman" pitchFamily="18" charset="0"/>
              </a:rPr>
              <a:t>, Michel Mercier et Marie-Thérèse </a:t>
            </a:r>
            <a:r>
              <a:rPr lang="fr-FR" sz="2800" i="1" dirty="0" err="1" smtClean="0">
                <a:latin typeface="Times New Roman" pitchFamily="18" charset="0"/>
                <a:cs typeface="Times New Roman" pitchFamily="18" charset="0"/>
              </a:rPr>
              <a:t>Lavaudan</a:t>
            </a:r>
            <a:r>
              <a:rPr lang="fr-FR" sz="2800" i="1" dirty="0" smtClean="0">
                <a:latin typeface="Times New Roman" pitchFamily="18" charset="0"/>
                <a:cs typeface="Times New Roman" pitchFamily="18" charset="0"/>
              </a:rPr>
              <a:t> </a:t>
            </a:r>
            <a:r>
              <a:rPr lang="fr-FR" sz="2800" dirty="0" smtClean="0">
                <a:latin typeface="Times New Roman" pitchFamily="18" charset="0"/>
                <a:cs typeface="Times New Roman" pitchFamily="18" charset="0"/>
              </a:rPr>
              <a:t>décident de se retirer du Conseil d'Administration.</a:t>
            </a:r>
            <a:endParaRPr lang="fr-FR" sz="2800" b="1" dirty="0" smtClean="0">
              <a:latin typeface="Times New Roman" pitchFamily="18" charset="0"/>
              <a:cs typeface="Times New Roman" pitchFamily="18" charset="0"/>
            </a:endParaRPr>
          </a:p>
          <a:p>
            <a:r>
              <a:rPr lang="fr-FR" sz="2800" dirty="0" smtClean="0">
                <a:latin typeface="Times New Roman" pitchFamily="18" charset="0"/>
                <a:cs typeface="Times New Roman" pitchFamily="18" charset="0"/>
              </a:rPr>
              <a:t>Le C.A. devant être composé de 15 membres</a:t>
            </a:r>
            <a:r>
              <a:rPr lang="fr-FR" sz="2800" b="1" dirty="0" smtClean="0">
                <a:solidFill>
                  <a:srgbClr val="4F6228"/>
                </a:solidFill>
                <a:latin typeface="Times New Roman" pitchFamily="18" charset="0"/>
                <a:cs typeface="Times New Roman" pitchFamily="18" charset="0"/>
              </a:rPr>
              <a:t>, il reste donc 5 postes vacants</a:t>
            </a:r>
            <a:r>
              <a:rPr lang="fr-FR" sz="2800" dirty="0" smtClean="0">
                <a:solidFill>
                  <a:srgbClr val="4F6228"/>
                </a:solidFill>
                <a:latin typeface="Times New Roman" pitchFamily="18" charset="0"/>
                <a:cs typeface="Times New Roman" pitchFamily="18" charset="0"/>
              </a:rPr>
              <a:t> </a:t>
            </a:r>
            <a:r>
              <a:rPr lang="fr-FR" sz="2800" b="1" dirty="0" smtClean="0">
                <a:solidFill>
                  <a:srgbClr val="4F6228"/>
                </a:solidFill>
                <a:latin typeface="Times New Roman" pitchFamily="18" charset="0"/>
                <a:cs typeface="Times New Roman" pitchFamily="18" charset="0"/>
              </a:rPr>
              <a:t>à pourvoir</a:t>
            </a:r>
            <a:r>
              <a:rPr lang="fr-FR" sz="2800" dirty="0" smtClean="0">
                <a:solidFill>
                  <a:srgbClr val="4F6228"/>
                </a:solidFill>
                <a:latin typeface="Times New Roman" pitchFamily="18" charset="0"/>
                <a:cs typeface="Times New Roman" pitchFamily="18" charset="0"/>
              </a:rPr>
              <a:t>.</a:t>
            </a:r>
          </a:p>
          <a:p>
            <a:r>
              <a:rPr lang="fr-FR" sz="2800" dirty="0" smtClean="0">
                <a:latin typeface="Times New Roman" pitchFamily="18" charset="0"/>
                <a:cs typeface="Times New Roman" pitchFamily="18" charset="0"/>
              </a:rPr>
              <a:t>Il est proposé aux membres qui se retirent de rester membres associés au C.A. et de constituer ainsi </a:t>
            </a:r>
            <a:r>
              <a:rPr lang="fr-FR" sz="2800" b="1" dirty="0" smtClean="0">
                <a:solidFill>
                  <a:srgbClr val="4F6228"/>
                </a:solidFill>
                <a:latin typeface="Times New Roman" pitchFamily="18" charset="0"/>
                <a:cs typeface="Times New Roman" pitchFamily="18" charset="0"/>
              </a:rPr>
              <a:t>« un conseil des Sages » </a:t>
            </a:r>
            <a:r>
              <a:rPr lang="fr-FR" sz="2800" dirty="0" smtClean="0">
                <a:latin typeface="Times New Roman" pitchFamily="18" charset="0"/>
                <a:cs typeface="Times New Roman" pitchFamily="18" charset="0"/>
              </a:rPr>
              <a:t>du fait de leur ancienneté et de leur expérience au </a:t>
            </a:r>
            <a:r>
              <a:rPr lang="fr-FR" sz="2800" dirty="0" smtClean="0">
                <a:latin typeface="Times New Roman" pitchFamily="18" charset="0"/>
                <a:cs typeface="Times New Roman" pitchFamily="18" charset="0"/>
              </a:rPr>
              <a:t>sein de </a:t>
            </a:r>
            <a:r>
              <a:rPr lang="fr-FR" sz="2800" dirty="0" smtClean="0">
                <a:latin typeface="Times New Roman" pitchFamily="18" charset="0"/>
                <a:cs typeface="Times New Roman" pitchFamily="18" charset="0"/>
              </a:rPr>
              <a:t>l’</a:t>
            </a:r>
            <a:r>
              <a:rPr lang="fr-FR" sz="2800" dirty="0" err="1" smtClean="0">
                <a:latin typeface="Times New Roman" pitchFamily="18" charset="0"/>
                <a:cs typeface="Times New Roman" pitchFamily="18" charset="0"/>
              </a:rPr>
              <a:t>Asroch</a:t>
            </a:r>
            <a:r>
              <a:rPr lang="fr-FR" sz="2800" dirty="0" smtClean="0">
                <a:latin typeface="Times New Roman" pitchFamily="18" charset="0"/>
                <a:cs typeface="Times New Roman" pitchFamily="18" charset="0"/>
              </a:rPr>
              <a:t> depuis de longues années.</a:t>
            </a:r>
          </a:p>
          <a:p>
            <a:endParaRPr lang="fr-FR" sz="2800" b="1" dirty="0" smtClean="0">
              <a:solidFill>
                <a:srgbClr val="4F6228"/>
              </a:solidFill>
              <a:latin typeface="Times New Roman" pitchFamily="18" charset="0"/>
              <a:cs typeface="Times New Roman" pitchFamily="18" charset="0"/>
            </a:endParaRPr>
          </a:p>
          <a:p>
            <a:endParaRPr lang="fr-FR" dirty="0" smtClean="0"/>
          </a:p>
          <a:p>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14290"/>
            <a:ext cx="9144000" cy="1384995"/>
          </a:xfrm>
          <a:prstGeom prst="rect">
            <a:avLst/>
          </a:prstGeom>
        </p:spPr>
        <p:txBody>
          <a:bodyPr wrap="square">
            <a:spAutoFit/>
          </a:bodyPr>
          <a:lstStyle/>
          <a:p>
            <a:pPr algn="ctr"/>
            <a:r>
              <a:rPr lang="fr-FR" sz="2800" b="1" dirty="0" smtClean="0">
                <a:solidFill>
                  <a:srgbClr val="4F6228"/>
                </a:solidFill>
                <a:latin typeface="Times New Roman" pitchFamily="18" charset="0"/>
                <a:cs typeface="Times New Roman" pitchFamily="18" charset="0"/>
              </a:rPr>
              <a:t>Nous lançons un appel à candidatures pour renforcer </a:t>
            </a:r>
            <a:br>
              <a:rPr lang="fr-FR" sz="2800" b="1" dirty="0" smtClean="0">
                <a:solidFill>
                  <a:srgbClr val="4F6228"/>
                </a:solidFill>
                <a:latin typeface="Times New Roman" pitchFamily="18" charset="0"/>
                <a:cs typeface="Times New Roman" pitchFamily="18" charset="0"/>
              </a:rPr>
            </a:br>
            <a:r>
              <a:rPr lang="fr-FR" sz="2800" b="1" dirty="0" smtClean="0">
                <a:solidFill>
                  <a:srgbClr val="4F6228"/>
                </a:solidFill>
                <a:latin typeface="Times New Roman" pitchFamily="18" charset="0"/>
                <a:cs typeface="Times New Roman" pitchFamily="18" charset="0"/>
              </a:rPr>
              <a:t>notre Conseil d'Administration mais aussi des bénévoles pour participer aux activités de l’association </a:t>
            </a:r>
          </a:p>
        </p:txBody>
      </p:sp>
      <p:sp>
        <p:nvSpPr>
          <p:cNvPr id="56321" name="Rectangle 1"/>
          <p:cNvSpPr>
            <a:spLocks noChangeArrowheads="1"/>
          </p:cNvSpPr>
          <p:nvPr/>
        </p:nvSpPr>
        <p:spPr bwMode="auto">
          <a:xfrm>
            <a:off x="357158" y="2071678"/>
            <a:ext cx="5572164" cy="449353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0975" lvl="5" indent="-180975">
              <a:spcBef>
                <a:spcPts val="2400"/>
              </a:spcBef>
              <a:buFont typeface="Arial" pitchFamily="34" charset="0"/>
              <a:buChar char="•"/>
            </a:pPr>
            <a:r>
              <a:rPr lang="fr-FR" sz="2800" dirty="0" smtClean="0">
                <a:latin typeface="Times New Roman" pitchFamily="18" charset="0"/>
                <a:cs typeface="Times New Roman" pitchFamily="18" charset="0"/>
              </a:rPr>
              <a:t>Relations avec le public</a:t>
            </a:r>
          </a:p>
          <a:p>
            <a:pPr marL="180975" lvl="5" indent="-180975">
              <a:spcBef>
                <a:spcPts val="2400"/>
              </a:spcBef>
              <a:buFontTx/>
              <a:buChar char="•"/>
            </a:pPr>
            <a:r>
              <a:rPr lang="fr-FR" sz="2800" dirty="0" smtClean="0">
                <a:latin typeface="Times New Roman" pitchFamily="18" charset="0"/>
                <a:cs typeface="Times New Roman" pitchFamily="18" charset="0"/>
              </a:rPr>
              <a:t>Création nouveaux thèmes de visites</a:t>
            </a:r>
          </a:p>
          <a:p>
            <a:pPr marL="180975" marR="0" lvl="5" indent="-180975" fontAlgn="base">
              <a:lnSpc>
                <a:spcPct val="100000"/>
              </a:lnSpc>
              <a:spcBef>
                <a:spcPts val="2400"/>
              </a:spcBef>
              <a:spcAft>
                <a:spcPct val="0"/>
              </a:spcAft>
              <a:buClrTx/>
              <a:buSzTx/>
              <a:buFontTx/>
              <a:buChar char="•"/>
              <a:tabLst/>
            </a:pPr>
            <a:r>
              <a:rPr lang="fr-FR" sz="2800" dirty="0" smtClean="0">
                <a:latin typeface="Times New Roman" pitchFamily="18" charset="0"/>
                <a:cs typeface="Times New Roman" pitchFamily="18" charset="0"/>
              </a:rPr>
              <a:t>Communication et relation médias</a:t>
            </a:r>
          </a:p>
          <a:p>
            <a:pPr marL="180975" lvl="1" indent="-180975" eaLnBrk="0" hangingPunct="0">
              <a:spcBef>
                <a:spcPts val="2400"/>
              </a:spcBef>
              <a:buFontTx/>
              <a:buChar char="•"/>
            </a:pPr>
            <a:r>
              <a:rPr lang="fr-FR" sz="2800" dirty="0" smtClean="0">
                <a:latin typeface="Times New Roman" pitchFamily="18" charset="0"/>
                <a:cs typeface="Times New Roman" pitchFamily="18" charset="0"/>
              </a:rPr>
              <a:t>Travaux historiques</a:t>
            </a:r>
          </a:p>
          <a:p>
            <a:pPr marL="180975" marR="0" lvl="1" indent="-180975" defTabSz="914400" eaLnBrk="0" latinLnBrk="0" hangingPunct="0">
              <a:lnSpc>
                <a:spcPct val="100000"/>
              </a:lnSpc>
              <a:spcBef>
                <a:spcPts val="2400"/>
              </a:spcBef>
              <a:buClrTx/>
              <a:buSzTx/>
              <a:buFontTx/>
              <a:buChar char="•"/>
              <a:tabLst/>
            </a:pPr>
            <a:r>
              <a:rPr lang="fr-FR" sz="2800" dirty="0" smtClean="0">
                <a:latin typeface="Times New Roman" pitchFamily="18" charset="0"/>
                <a:cs typeface="Times New Roman" pitchFamily="18" charset="0"/>
              </a:rPr>
              <a:t>Publications</a:t>
            </a:r>
          </a:p>
          <a:p>
            <a:pPr marL="180975" lvl="1" indent="-180975" eaLnBrk="0" hangingPunct="0">
              <a:spcBef>
                <a:spcPts val="2400"/>
              </a:spcBef>
              <a:buFontTx/>
              <a:buChar char="•"/>
            </a:pPr>
            <a:r>
              <a:rPr lang="fr-FR" sz="2800" dirty="0" smtClean="0">
                <a:latin typeface="Times New Roman" pitchFamily="18" charset="0"/>
                <a:cs typeface="Times New Roman" pitchFamily="18" charset="0"/>
              </a:rPr>
              <a:t>Secrétariat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ZoneTexte 13"/>
          <p:cNvSpPr txBox="1"/>
          <p:nvPr/>
        </p:nvSpPr>
        <p:spPr>
          <a:xfrm>
            <a:off x="4571968" y="4334232"/>
            <a:ext cx="4572032" cy="2523768"/>
          </a:xfrm>
          <a:prstGeom prst="rect">
            <a:avLst/>
          </a:prstGeom>
          <a:noFill/>
        </p:spPr>
        <p:txBody>
          <a:bodyPr wrap="square" rtlCol="0">
            <a:spAutoFit/>
          </a:bodyPr>
          <a:lstStyle/>
          <a:p>
            <a:pPr algn="ctr"/>
            <a:r>
              <a:rPr lang="fr-FR" sz="2800" b="1" i="1" dirty="0" smtClean="0">
                <a:solidFill>
                  <a:srgbClr val="CC3300"/>
                </a:solidFill>
                <a:effectLst>
                  <a:innerShdw blurRad="63500" dist="50800" dir="8100000">
                    <a:prstClr val="black">
                      <a:alpha val="50000"/>
                    </a:prstClr>
                  </a:innerShdw>
                </a:effectLst>
                <a:latin typeface="Times New Roman" pitchFamily="18" charset="0"/>
                <a:cs typeface="Times New Roman" pitchFamily="18" charset="0"/>
              </a:rPr>
              <a:t>Toute proposition, pour une aide dans l'une ou l'autre de ces rubriques, même partielle ou occasionnelle, serait la bienvenue !</a:t>
            </a:r>
            <a:endParaRPr lang="fr-FR" sz="2800" b="1" dirty="0" smtClean="0">
              <a:solidFill>
                <a:srgbClr val="CC3300"/>
              </a:solidFill>
              <a:effectLst>
                <a:innerShdw blurRad="63500" dist="50800" dir="8100000">
                  <a:prstClr val="black">
                    <a:alpha val="50000"/>
                  </a:prstClr>
                </a:innerShdw>
              </a:effectLst>
              <a:latin typeface="Times New Roman" pitchFamily="18" charset="0"/>
              <a:cs typeface="Times New Roman" pitchFamily="18" charset="0"/>
            </a:endParaRPr>
          </a:p>
          <a:p>
            <a:endParaRPr lang="fr-FR" dirty="0">
              <a:solidFill>
                <a:srgbClr val="CC3300"/>
              </a:solidFill>
              <a:effectLst>
                <a:innerShdw blurRad="63500" dist="50800" dir="8100000">
                  <a:prstClr val="black">
                    <a:alpha val="50000"/>
                  </a:prstClr>
                </a:inn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e-Claire\Documents\DOCUMENTS MCR\ASSOCIATIONS\0-SAINT_ROCH\2020_année 2020\PHOTOS_EVENEMENTS &amp; VISITES_2020\06_09-20_Répétition ballade musicale\répétition 02-07-2020 (11).jpg"/>
          <p:cNvPicPr>
            <a:picLocks noGrp="1" noChangeAspect="1" noChangeArrowheads="1"/>
          </p:cNvPicPr>
          <p:nvPr>
            <p:ph idx="1"/>
          </p:nvPr>
        </p:nvPicPr>
        <p:blipFill>
          <a:blip r:embed="rId2" cstate="print"/>
          <a:srcRect/>
          <a:stretch>
            <a:fillRect/>
          </a:stretch>
        </p:blipFill>
        <p:spPr bwMode="auto">
          <a:xfrm>
            <a:off x="0" y="714356"/>
            <a:ext cx="9167877" cy="5500726"/>
          </a:xfrm>
          <a:prstGeom prst="rect">
            <a:avLst/>
          </a:prstGeom>
          <a:noFill/>
        </p:spPr>
      </p:pic>
      <p:sp>
        <p:nvSpPr>
          <p:cNvPr id="5" name="Titre 1"/>
          <p:cNvSpPr>
            <a:spLocks noGrp="1"/>
          </p:cNvSpPr>
          <p:nvPr>
            <p:ph type="title"/>
          </p:nvPr>
        </p:nvSpPr>
        <p:spPr>
          <a:xfrm>
            <a:off x="428596" y="0"/>
            <a:ext cx="8229600" cy="714356"/>
          </a:xfrm>
        </p:spPr>
        <p:txBody>
          <a:bodyPr/>
          <a:lstStyle/>
          <a:p>
            <a:r>
              <a:rPr lang="fr-FR" sz="3200" b="1" dirty="0" smtClean="0">
                <a:solidFill>
                  <a:srgbClr val="4F6228"/>
                </a:solidFill>
                <a:latin typeface="Times New Roman" pitchFamily="18" charset="0"/>
                <a:cs typeface="Times New Roman" pitchFamily="18" charset="0"/>
              </a:rPr>
              <a:t>Le cimetière après le confinement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28596" y="3357562"/>
            <a:ext cx="8420105" cy="1643074"/>
          </a:xfrm>
        </p:spPr>
        <p:txBody>
          <a:bodyPr/>
          <a:lstStyle/>
          <a:p>
            <a:pPr algn="r" eaLnBrk="1" hangingPunct="1">
              <a:lnSpc>
                <a:spcPct val="90000"/>
              </a:lnSpc>
            </a:pPr>
            <a:r>
              <a:rPr lang="fr-FR" sz="4800" b="1" i="1" dirty="0" smtClean="0">
                <a:solidFill>
                  <a:srgbClr val="4F6228"/>
                </a:solidFill>
                <a:latin typeface="Times New Roman" pitchFamily="18" charset="0"/>
              </a:rPr>
              <a:t>Les projets et réalisations </a:t>
            </a:r>
            <a:br>
              <a:rPr lang="fr-FR" sz="4800" b="1" i="1" dirty="0" smtClean="0">
                <a:solidFill>
                  <a:srgbClr val="4F6228"/>
                </a:solidFill>
                <a:latin typeface="Times New Roman" pitchFamily="18" charset="0"/>
              </a:rPr>
            </a:br>
            <a:r>
              <a:rPr lang="fr-FR" sz="4800" b="1" i="1" dirty="0" smtClean="0">
                <a:solidFill>
                  <a:srgbClr val="4F6228"/>
                </a:solidFill>
                <a:latin typeface="Times New Roman" pitchFamily="18" charset="0"/>
              </a:rPr>
              <a:t>pour l’année 2021</a:t>
            </a:r>
          </a:p>
        </p:txBody>
      </p:sp>
      <p:pic>
        <p:nvPicPr>
          <p:cNvPr id="4" name="Image 3"/>
          <p:cNvPicPr/>
          <p:nvPr/>
        </p:nvPicPr>
        <p:blipFill>
          <a:blip r:embed="rId3"/>
          <a:srcRect r="14397" b="8148"/>
          <a:stretch>
            <a:fillRect/>
          </a:stretch>
        </p:blipFill>
        <p:spPr bwMode="auto">
          <a:xfrm>
            <a:off x="285720" y="214290"/>
            <a:ext cx="1500198" cy="214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79687"/>
            <a:ext cx="9144000" cy="1508105"/>
          </a:xfrm>
          <a:prstGeom prst="rect">
            <a:avLst/>
          </a:prstGeom>
        </p:spPr>
        <p:txBody>
          <a:bodyPr wrap="square">
            <a:spAutoFit/>
          </a:bodyPr>
          <a:lstStyle/>
          <a:p>
            <a:pPr lvl="0" algn="just"/>
            <a:endParaRPr lang="fr-FR" b="1" i="1" dirty="0" smtClean="0">
              <a:latin typeface="Times New Roman" pitchFamily="18" charset="0"/>
              <a:ea typeface="Calibri" pitchFamily="34" charset="0"/>
              <a:cs typeface="Times New Roman" pitchFamily="18" charset="0"/>
            </a:endParaRPr>
          </a:p>
          <a:p>
            <a:pPr lvl="0" eaLnBrk="0" hangingPunct="0">
              <a:spcBef>
                <a:spcPts val="0"/>
              </a:spcBef>
            </a:pPr>
            <a:endParaRPr lang="fr-FR" sz="3200" b="1" i="1" dirty="0" smtClean="0">
              <a:solidFill>
                <a:srgbClr val="008080"/>
              </a:solidFill>
              <a:latin typeface="Times New Roman" pitchFamily="18" charset="0"/>
              <a:ea typeface="Calibri" pitchFamily="34" charset="0"/>
              <a:cs typeface="Times New Roman" pitchFamily="18" charset="0"/>
            </a:endParaRPr>
          </a:p>
          <a:p>
            <a:pPr marL="358775" lvl="0" indent="-358775" eaLnBrk="0" hangingPunct="0">
              <a:spcBef>
                <a:spcPts val="1200"/>
              </a:spcBef>
              <a:buFont typeface="Wingdings" pitchFamily="2" charset="2"/>
              <a:buChar char="Ø"/>
            </a:pPr>
            <a:endParaRPr lang="fr-FR" sz="3200" dirty="0" smtClean="0">
              <a:solidFill>
                <a:srgbClr val="008080"/>
              </a:solidFill>
              <a:latin typeface="Times New Roman" pitchFamily="18" charset="0"/>
              <a:ea typeface="Calibri" pitchFamily="34" charset="0"/>
              <a:cs typeface="Times New Roman" pitchFamily="18" charset="0"/>
            </a:endParaRPr>
          </a:p>
        </p:txBody>
      </p:sp>
      <p:sp>
        <p:nvSpPr>
          <p:cNvPr id="5" name="Espace réservé du contenu 4"/>
          <p:cNvSpPr>
            <a:spLocks noGrp="1"/>
          </p:cNvSpPr>
          <p:nvPr>
            <p:ph idx="1"/>
          </p:nvPr>
        </p:nvSpPr>
        <p:spPr>
          <a:xfrm>
            <a:off x="285720" y="2285992"/>
            <a:ext cx="8715436" cy="3500462"/>
          </a:xfrm>
        </p:spPr>
        <p:txBody>
          <a:bodyPr/>
          <a:lstStyle/>
          <a:p>
            <a:pPr algn="ctr">
              <a:buNone/>
            </a:pPr>
            <a:r>
              <a:rPr lang="fr-FR" kern="1200" dirty="0" smtClean="0">
                <a:latin typeface="Times New Roman" pitchFamily="18" charset="0"/>
                <a:cs typeface="Times New Roman" pitchFamily="18" charset="0"/>
              </a:rPr>
              <a:t>Après « En attendant Stendhal… » et « La marche de l’Empereur », la Cie de l’Elan Théâtre s’empare du sujet du développement industriel au XIXe siècle à Grenoble avec Xavier </a:t>
            </a:r>
            <a:r>
              <a:rPr lang="fr-FR" kern="1200" dirty="0" err="1" smtClean="0">
                <a:latin typeface="Times New Roman" pitchFamily="18" charset="0"/>
                <a:cs typeface="Times New Roman" pitchFamily="18" charset="0"/>
              </a:rPr>
              <a:t>Jouvin</a:t>
            </a:r>
            <a:r>
              <a:rPr lang="fr-FR" kern="1200" dirty="0" smtClean="0">
                <a:latin typeface="Times New Roman" pitchFamily="18" charset="0"/>
                <a:cs typeface="Times New Roman" pitchFamily="18" charset="0"/>
              </a:rPr>
              <a:t>, </a:t>
            </a:r>
          </a:p>
          <a:p>
            <a:pPr algn="ctr">
              <a:buNone/>
            </a:pPr>
            <a:r>
              <a:rPr lang="fr-FR" kern="1200" dirty="0" smtClean="0">
                <a:latin typeface="Times New Roman" pitchFamily="18" charset="0"/>
                <a:cs typeface="Times New Roman" pitchFamily="18" charset="0"/>
              </a:rPr>
              <a:t>Casimir </a:t>
            </a:r>
            <a:r>
              <a:rPr lang="fr-FR" kern="1200" dirty="0" err="1" smtClean="0">
                <a:latin typeface="Times New Roman" pitchFamily="18" charset="0"/>
                <a:cs typeface="Times New Roman" pitchFamily="18" charset="0"/>
              </a:rPr>
              <a:t>Brenier</a:t>
            </a:r>
            <a:r>
              <a:rPr lang="fr-FR" kern="1200" dirty="0" smtClean="0">
                <a:latin typeface="Times New Roman" pitchFamily="18" charset="0"/>
                <a:cs typeface="Times New Roman" pitchFamily="18" charset="0"/>
              </a:rPr>
              <a:t>, Joseph </a:t>
            </a:r>
            <a:r>
              <a:rPr lang="fr-FR" kern="1200" dirty="0" err="1" smtClean="0">
                <a:latin typeface="Times New Roman" pitchFamily="18" charset="0"/>
                <a:cs typeface="Times New Roman" pitchFamily="18" charset="0"/>
              </a:rPr>
              <a:t>Bouchayer</a:t>
            </a:r>
            <a:r>
              <a:rPr lang="fr-FR" kern="1200" dirty="0" smtClean="0">
                <a:latin typeface="Times New Roman" pitchFamily="18" charset="0"/>
                <a:cs typeface="Times New Roman" pitchFamily="18" charset="0"/>
              </a:rPr>
              <a:t>, </a:t>
            </a:r>
            <a:br>
              <a:rPr lang="fr-FR" kern="1200" dirty="0" smtClean="0">
                <a:latin typeface="Times New Roman" pitchFamily="18" charset="0"/>
                <a:cs typeface="Times New Roman" pitchFamily="18" charset="0"/>
              </a:rPr>
            </a:br>
            <a:r>
              <a:rPr lang="fr-FR" kern="1200" dirty="0" smtClean="0">
                <a:latin typeface="Times New Roman" pitchFamily="18" charset="0"/>
                <a:cs typeface="Times New Roman" pitchFamily="18" charset="0"/>
              </a:rPr>
              <a:t>Louis Cartier-Million, etc.</a:t>
            </a:r>
          </a:p>
        </p:txBody>
      </p:sp>
      <p:sp>
        <p:nvSpPr>
          <p:cNvPr id="6" name="Rectangle 5"/>
          <p:cNvSpPr/>
          <p:nvPr/>
        </p:nvSpPr>
        <p:spPr>
          <a:xfrm>
            <a:off x="0" y="142852"/>
            <a:ext cx="9144000" cy="1384995"/>
          </a:xfrm>
          <a:prstGeom prst="rect">
            <a:avLst/>
          </a:prstGeom>
        </p:spPr>
        <p:txBody>
          <a:bodyPr wrap="square">
            <a:spAutoFit/>
          </a:bodyPr>
          <a:lstStyle/>
          <a:p>
            <a:pPr algn="ctr"/>
            <a:r>
              <a:rPr lang="fr-FR" sz="2800" b="1" dirty="0" smtClean="0">
                <a:solidFill>
                  <a:srgbClr val="4F6228"/>
                </a:solidFill>
                <a:latin typeface="Times New Roman" pitchFamily="18" charset="0"/>
                <a:cs typeface="Times New Roman" pitchFamily="18" charset="0"/>
              </a:rPr>
              <a:t>Création d'une visite théâtrale sur le thème de l'industrie </a:t>
            </a:r>
          </a:p>
          <a:p>
            <a:pPr algn="ctr"/>
            <a:r>
              <a:rPr lang="fr-FR" sz="2800" b="1" dirty="0" smtClean="0">
                <a:solidFill>
                  <a:srgbClr val="4F6228"/>
                </a:solidFill>
                <a:latin typeface="Times New Roman" pitchFamily="18" charset="0"/>
                <a:cs typeface="Times New Roman" pitchFamily="18" charset="0"/>
              </a:rPr>
              <a:t>«</a:t>
            </a:r>
            <a:r>
              <a:rPr lang="fr-FR" sz="2800" b="1" i="1" dirty="0" smtClean="0">
                <a:solidFill>
                  <a:srgbClr val="4F6228"/>
                </a:solidFill>
                <a:latin typeface="Times New Roman" pitchFamily="18" charset="0"/>
                <a:cs typeface="Times New Roman" pitchFamily="18" charset="0"/>
              </a:rPr>
              <a:t> LES TEMPS MODERNES ET L’AU-DELÀ »</a:t>
            </a:r>
          </a:p>
          <a:p>
            <a:pPr algn="ctr"/>
            <a:r>
              <a:rPr lang="fr-FR" sz="2800" b="1" i="1" dirty="0" smtClean="0">
                <a:solidFill>
                  <a:srgbClr val="4F6228"/>
                </a:solidFill>
                <a:latin typeface="Times New Roman" pitchFamily="18" charset="0"/>
                <a:cs typeface="Times New Roman" pitchFamily="18" charset="0"/>
              </a:rPr>
              <a:t>par la Cie de l’Elan Théâtre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p:spPr>
        <p:txBody>
          <a:bodyPr/>
          <a:lstStyle/>
          <a:p>
            <a:r>
              <a:rPr lang="fr-FR" sz="2800" b="1" i="1" kern="1200" dirty="0" smtClean="0">
                <a:solidFill>
                  <a:srgbClr val="4F6228"/>
                </a:solidFill>
                <a:latin typeface="Times New Roman" pitchFamily="18" charset="0"/>
                <a:ea typeface="+mn-ea"/>
                <a:cs typeface="Times New Roman" pitchFamily="18" charset="0"/>
              </a:rPr>
              <a:t>DE NOUVEAUX THEMES DE VISITES EN 2021</a:t>
            </a:r>
          </a:p>
        </p:txBody>
      </p:sp>
      <p:sp>
        <p:nvSpPr>
          <p:cNvPr id="3" name="Espace réservé du contenu 2"/>
          <p:cNvSpPr>
            <a:spLocks noGrp="1"/>
          </p:cNvSpPr>
          <p:nvPr>
            <p:ph idx="1"/>
          </p:nvPr>
        </p:nvSpPr>
        <p:spPr>
          <a:xfrm>
            <a:off x="142844" y="1428736"/>
            <a:ext cx="8858312" cy="4525963"/>
          </a:xfrm>
        </p:spPr>
        <p:txBody>
          <a:bodyPr/>
          <a:lstStyle/>
          <a:p>
            <a:pPr lvl="0"/>
            <a:r>
              <a:rPr lang="fr-FR" sz="2600" kern="1200" dirty="0" smtClean="0">
                <a:latin typeface="Times New Roman" pitchFamily="18" charset="0"/>
                <a:cs typeface="Times New Roman" pitchFamily="18" charset="0"/>
              </a:rPr>
              <a:t>Mao </a:t>
            </a:r>
            <a:r>
              <a:rPr lang="fr-FR" sz="2600" kern="1200" dirty="0" err="1" smtClean="0">
                <a:latin typeface="Times New Roman" pitchFamily="18" charset="0"/>
                <a:cs typeface="Times New Roman" pitchFamily="18" charset="0"/>
              </a:rPr>
              <a:t>Tourmen</a:t>
            </a:r>
            <a:r>
              <a:rPr lang="fr-FR" sz="2600" kern="1200" dirty="0" smtClean="0">
                <a:latin typeface="Times New Roman" pitchFamily="18" charset="0"/>
                <a:cs typeface="Times New Roman" pitchFamily="18" charset="0"/>
              </a:rPr>
              <a:t> propose deux nouveaux thèmes de visite :</a:t>
            </a:r>
          </a:p>
          <a:p>
            <a:pPr marL="628650" lvl="0" indent="-266700">
              <a:buFont typeface="Wingdings" pitchFamily="2" charset="2"/>
              <a:buChar char="Ø"/>
            </a:pPr>
            <a:r>
              <a:rPr lang="fr-FR" sz="2400" kern="1200" dirty="0" smtClean="0">
                <a:latin typeface="Times New Roman" pitchFamily="18" charset="0"/>
                <a:cs typeface="Times New Roman" pitchFamily="18" charset="0"/>
              </a:rPr>
              <a:t>dans l'agrandissement 1884 du cimetière : </a:t>
            </a:r>
            <a:r>
              <a:rPr lang="fr-FR" sz="2400" b="1" i="1" kern="1200" dirty="0" smtClean="0">
                <a:latin typeface="Times New Roman" pitchFamily="18" charset="0"/>
                <a:cs typeface="Times New Roman" pitchFamily="18" charset="0"/>
              </a:rPr>
              <a:t>Vies publiques, vies privées </a:t>
            </a:r>
            <a:r>
              <a:rPr lang="fr-FR" sz="2400" kern="1200" dirty="0" smtClean="0">
                <a:latin typeface="Times New Roman" pitchFamily="18" charset="0"/>
                <a:cs typeface="Times New Roman" pitchFamily="18" charset="0"/>
              </a:rPr>
              <a:t> - </a:t>
            </a:r>
            <a:r>
              <a:rPr lang="fr-FR" sz="2400" i="1" kern="1200" dirty="0" smtClean="0">
                <a:latin typeface="Times New Roman" pitchFamily="18" charset="0"/>
                <a:cs typeface="Times New Roman" pitchFamily="18" charset="0"/>
              </a:rPr>
              <a:t>Récits inattendus sur des destinées singulières au cimetière Saint-Roch.</a:t>
            </a:r>
          </a:p>
          <a:p>
            <a:pPr marL="628650" lvl="0" indent="-266700">
              <a:buFont typeface="Wingdings" pitchFamily="2" charset="2"/>
              <a:buChar char="Ø"/>
            </a:pPr>
            <a:r>
              <a:rPr lang="fr-FR" sz="2400" kern="1200" dirty="0" smtClean="0">
                <a:latin typeface="Times New Roman" pitchFamily="18" charset="0"/>
                <a:cs typeface="Times New Roman" pitchFamily="18" charset="0"/>
              </a:rPr>
              <a:t>sur les tombes napoléoniennes : </a:t>
            </a:r>
            <a:r>
              <a:rPr lang="fr-FR" sz="2400" b="1" i="1" kern="1200" dirty="0" smtClean="0">
                <a:latin typeface="Times New Roman" pitchFamily="18" charset="0"/>
                <a:cs typeface="Times New Roman" pitchFamily="18" charset="0"/>
              </a:rPr>
              <a:t>Grenoble, dans le tourbillon de l'ère napoléonienne </a:t>
            </a:r>
          </a:p>
          <a:p>
            <a:pPr marL="628650" lvl="0" indent="-266700">
              <a:buNone/>
            </a:pPr>
            <a:endParaRPr lang="fr-FR" sz="2400" b="1" i="1" kern="1200" dirty="0" smtClean="0">
              <a:latin typeface="Times New Roman" pitchFamily="18" charset="0"/>
              <a:cs typeface="Times New Roman" pitchFamily="18" charset="0"/>
            </a:endParaRPr>
          </a:p>
          <a:p>
            <a:pPr lvl="0"/>
            <a:r>
              <a:rPr lang="fr-FR" sz="2600" kern="1200" dirty="0" smtClean="0">
                <a:latin typeface="Times New Roman" pitchFamily="18" charset="0"/>
                <a:cs typeface="Times New Roman" pitchFamily="18" charset="0"/>
              </a:rPr>
              <a:t>Monique </a:t>
            </a:r>
            <a:r>
              <a:rPr lang="fr-FR" sz="2600" kern="1200" dirty="0" err="1" smtClean="0">
                <a:latin typeface="Times New Roman" pitchFamily="18" charset="0"/>
                <a:cs typeface="Times New Roman" pitchFamily="18" charset="0"/>
              </a:rPr>
              <a:t>Bonvallet</a:t>
            </a:r>
            <a:r>
              <a:rPr lang="fr-FR" sz="2600" kern="1200" dirty="0" smtClean="0">
                <a:latin typeface="Times New Roman" pitchFamily="18" charset="0"/>
                <a:cs typeface="Times New Roman" pitchFamily="18" charset="0"/>
              </a:rPr>
              <a:t> prépare un circuit autour de </a:t>
            </a:r>
            <a:r>
              <a:rPr lang="fr-FR" sz="2600" b="1" i="1" kern="1200" dirty="0" smtClean="0">
                <a:latin typeface="Times New Roman" pitchFamily="18" charset="0"/>
                <a:cs typeface="Times New Roman" pitchFamily="18" charset="0"/>
              </a:rPr>
              <a:t>la guerre de 1870 / 1871 et des victimes de ce conflit , à l’occasion du </a:t>
            </a:r>
            <a:r>
              <a:rPr lang="fr-FR" sz="2600" i="1" kern="1200" dirty="0" smtClean="0">
                <a:latin typeface="Times New Roman" pitchFamily="18" charset="0"/>
                <a:cs typeface="Times New Roman" pitchFamily="18" charset="0"/>
              </a:rPr>
              <a:t>150</a:t>
            </a:r>
            <a:r>
              <a:rPr lang="fr-FR" sz="2600" i="1" kern="1200" baseline="30000" dirty="0" smtClean="0">
                <a:latin typeface="Times New Roman" pitchFamily="18" charset="0"/>
                <a:cs typeface="Times New Roman" pitchFamily="18" charset="0"/>
              </a:rPr>
              <a:t>e</a:t>
            </a:r>
            <a:r>
              <a:rPr lang="fr-FR" sz="2600" i="1" kern="1200" dirty="0" smtClean="0">
                <a:latin typeface="Times New Roman" pitchFamily="18" charset="0"/>
                <a:cs typeface="Times New Roman" pitchFamily="18" charset="0"/>
              </a:rPr>
              <a:t> anniversaire.</a:t>
            </a:r>
          </a:p>
          <a:p>
            <a:endParaRPr lang="fr-F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54032"/>
          </a:xfrm>
        </p:spPr>
        <p:txBody>
          <a:bodyPr/>
          <a:lstStyle/>
          <a:p>
            <a:r>
              <a:rPr lang="fr-FR" b="1" i="1" kern="1200" dirty="0" smtClean="0">
                <a:solidFill>
                  <a:srgbClr val="4F6228"/>
                </a:solidFill>
                <a:latin typeface="Times New Roman" pitchFamily="18" charset="0"/>
                <a:cs typeface="Times New Roman" pitchFamily="18" charset="0"/>
              </a:rPr>
              <a:t>Les journées du patrimoine 2021</a:t>
            </a:r>
            <a:endParaRPr lang="fr-FR" dirty="0"/>
          </a:p>
        </p:txBody>
      </p:sp>
      <p:pic>
        <p:nvPicPr>
          <p:cNvPr id="1030" name="Picture 6"/>
          <p:cNvPicPr>
            <a:picLocks noGrp="1" noChangeAspect="1" noChangeArrowheads="1"/>
          </p:cNvPicPr>
          <p:nvPr>
            <p:ph idx="1"/>
          </p:nvPr>
        </p:nvPicPr>
        <p:blipFill>
          <a:blip r:embed="rId2"/>
          <a:srcRect/>
          <a:stretch>
            <a:fillRect/>
          </a:stretch>
        </p:blipFill>
        <p:spPr bwMode="auto">
          <a:xfrm>
            <a:off x="642910" y="1071546"/>
            <a:ext cx="8001056" cy="5425431"/>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7" name="Picture 7"/>
          <p:cNvPicPr>
            <a:picLocks noGrp="1" noChangeAspect="1" noChangeArrowheads="1"/>
          </p:cNvPicPr>
          <p:nvPr>
            <p:ph idx="1"/>
          </p:nvPr>
        </p:nvPicPr>
        <p:blipFill>
          <a:blip r:embed="rId2"/>
          <a:srcRect/>
          <a:stretch>
            <a:fillRect/>
          </a:stretch>
        </p:blipFill>
        <p:spPr bwMode="auto">
          <a:xfrm>
            <a:off x="249499" y="500042"/>
            <a:ext cx="8585935" cy="571504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725470"/>
          </a:xfrm>
        </p:spPr>
        <p:txBody>
          <a:bodyPr/>
          <a:lstStyle/>
          <a:p>
            <a:r>
              <a:rPr lang="fr-FR" sz="2800" b="1" i="1" kern="1200" dirty="0" smtClean="0">
                <a:solidFill>
                  <a:srgbClr val="4F6228"/>
                </a:solidFill>
                <a:latin typeface="Times New Roman" pitchFamily="18" charset="0"/>
                <a:ea typeface="+mn-ea"/>
                <a:cs typeface="Times New Roman" pitchFamily="18" charset="0"/>
              </a:rPr>
              <a:t>PARTICIPATION A LA ROUTE DES SAVOIR FAIRE</a:t>
            </a:r>
            <a:br>
              <a:rPr lang="fr-FR" sz="2800" b="1" i="1" kern="1200" dirty="0" smtClean="0">
                <a:solidFill>
                  <a:srgbClr val="4F6228"/>
                </a:solidFill>
                <a:latin typeface="Times New Roman" pitchFamily="18" charset="0"/>
                <a:ea typeface="+mn-ea"/>
                <a:cs typeface="Times New Roman" pitchFamily="18" charset="0"/>
              </a:rPr>
            </a:br>
            <a:endParaRPr lang="fr-FR" sz="2800" b="1" i="1" kern="1200" dirty="0" smtClean="0">
              <a:solidFill>
                <a:srgbClr val="4F6228"/>
              </a:solidFill>
              <a:latin typeface="Times New Roman" pitchFamily="18" charset="0"/>
              <a:ea typeface="+mn-ea"/>
              <a:cs typeface="Times New Roman" pitchFamily="18" charset="0"/>
            </a:endParaRPr>
          </a:p>
        </p:txBody>
      </p:sp>
      <p:sp>
        <p:nvSpPr>
          <p:cNvPr id="3" name="Espace réservé du contenu 2"/>
          <p:cNvSpPr>
            <a:spLocks noGrp="1"/>
          </p:cNvSpPr>
          <p:nvPr>
            <p:ph idx="1"/>
          </p:nvPr>
        </p:nvSpPr>
        <p:spPr>
          <a:xfrm>
            <a:off x="428596" y="785794"/>
            <a:ext cx="8229600" cy="5286412"/>
          </a:xfrm>
        </p:spPr>
        <p:txBody>
          <a:bodyPr/>
          <a:lstStyle/>
          <a:p>
            <a:pPr marL="0" indent="0" algn="ctr">
              <a:buNone/>
            </a:pPr>
            <a:r>
              <a:rPr lang="fr-FR" sz="2400" i="1" kern="1200" dirty="0" smtClean="0">
                <a:latin typeface="Times New Roman" pitchFamily="18" charset="0"/>
                <a:cs typeface="Times New Roman" pitchFamily="18" charset="0"/>
              </a:rPr>
              <a:t>Projet porté par l'Office du Tourisme Grenoble Alpes Métropole pour participer au développement de l'offre touristique de la métropole et à la valorisation du tourisme de proximité</a:t>
            </a:r>
            <a:r>
              <a:rPr lang="fr-FR" sz="2400" dirty="0" smtClean="0"/>
              <a:t>.</a:t>
            </a:r>
          </a:p>
          <a:p>
            <a:pPr algn="ctr">
              <a:buNone/>
            </a:pPr>
            <a:r>
              <a:rPr lang="fr-FR" sz="3600" kern="1200" dirty="0" smtClean="0">
                <a:solidFill>
                  <a:schemeClr val="tx1">
                    <a:lumMod val="75000"/>
                    <a:lumOff val="25000"/>
                  </a:schemeClr>
                </a:solidFill>
                <a:latin typeface="Times New Roman" pitchFamily="18" charset="0"/>
                <a:cs typeface="Times New Roman" pitchFamily="18" charset="0"/>
              </a:rPr>
              <a:t>Pour répondre à cette demande, l'</a:t>
            </a:r>
            <a:r>
              <a:rPr lang="fr-FR" sz="3600" kern="1200" dirty="0" err="1" smtClean="0">
                <a:solidFill>
                  <a:schemeClr val="tx1">
                    <a:lumMod val="75000"/>
                    <a:lumOff val="25000"/>
                  </a:schemeClr>
                </a:solidFill>
                <a:latin typeface="Times New Roman" pitchFamily="18" charset="0"/>
                <a:cs typeface="Times New Roman" pitchFamily="18" charset="0"/>
              </a:rPr>
              <a:t>Asroch</a:t>
            </a:r>
            <a:r>
              <a:rPr lang="fr-FR" sz="3600" kern="1200" dirty="0" smtClean="0">
                <a:solidFill>
                  <a:schemeClr val="tx1">
                    <a:lumMod val="75000"/>
                    <a:lumOff val="25000"/>
                  </a:schemeClr>
                </a:solidFill>
                <a:latin typeface="Times New Roman" pitchFamily="18" charset="0"/>
                <a:cs typeface="Times New Roman" pitchFamily="18" charset="0"/>
              </a:rPr>
              <a:t> va assurer tous les jeudis du 1</a:t>
            </a:r>
            <a:r>
              <a:rPr lang="fr-FR" sz="3600" kern="1200" baseline="30000" dirty="0" smtClean="0">
                <a:solidFill>
                  <a:schemeClr val="tx1">
                    <a:lumMod val="75000"/>
                    <a:lumOff val="25000"/>
                  </a:schemeClr>
                </a:solidFill>
                <a:latin typeface="Times New Roman" pitchFamily="18" charset="0"/>
                <a:cs typeface="Times New Roman" pitchFamily="18" charset="0"/>
              </a:rPr>
              <a:t>er</a:t>
            </a:r>
            <a:r>
              <a:rPr lang="fr-FR" sz="3600" kern="1200" dirty="0" smtClean="0">
                <a:solidFill>
                  <a:schemeClr val="tx1">
                    <a:lumMod val="75000"/>
                    <a:lumOff val="25000"/>
                  </a:schemeClr>
                </a:solidFill>
                <a:latin typeface="Times New Roman" pitchFamily="18" charset="0"/>
                <a:cs typeface="Times New Roman" pitchFamily="18" charset="0"/>
              </a:rPr>
              <a:t> juillet au </a:t>
            </a:r>
            <a:br>
              <a:rPr lang="fr-FR" sz="3600" kern="1200" dirty="0" smtClean="0">
                <a:solidFill>
                  <a:schemeClr val="tx1">
                    <a:lumMod val="75000"/>
                    <a:lumOff val="25000"/>
                  </a:schemeClr>
                </a:solidFill>
                <a:latin typeface="Times New Roman" pitchFamily="18" charset="0"/>
                <a:cs typeface="Times New Roman" pitchFamily="18" charset="0"/>
              </a:rPr>
            </a:br>
            <a:r>
              <a:rPr lang="fr-FR" sz="3600" kern="1200" dirty="0" smtClean="0">
                <a:solidFill>
                  <a:schemeClr val="tx1">
                    <a:lumMod val="75000"/>
                    <a:lumOff val="25000"/>
                  </a:schemeClr>
                </a:solidFill>
                <a:latin typeface="Times New Roman" pitchFamily="18" charset="0"/>
                <a:cs typeface="Times New Roman" pitchFamily="18" charset="0"/>
              </a:rPr>
              <a:t>2 septembre, une permanence, de 14 h. à 17h30, à la chapelle afin d’accueillir les touristes qui voudraient découvrir les richesses patrimoniales du cimetière Saint-Roch</a:t>
            </a:r>
            <a:r>
              <a:rPr lang="fr-FR" sz="3600" b="1" kern="1200" dirty="0" smtClean="0">
                <a:latin typeface="Times New Roman" pitchFamily="18" charset="0"/>
                <a:cs typeface="Times New Roman" pitchFamily="18" charset="0"/>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85728"/>
            <a:ext cx="9144000" cy="1643074"/>
          </a:xfrm>
        </p:spPr>
        <p:txBody>
          <a:bodyPr/>
          <a:lstStyle/>
          <a:p>
            <a:r>
              <a:rPr lang="fr-FR" sz="2800" b="1" i="1" kern="1200" dirty="0" smtClean="0">
                <a:solidFill>
                  <a:srgbClr val="4F6228"/>
                </a:solidFill>
                <a:latin typeface="Times New Roman" pitchFamily="18" charset="0"/>
                <a:ea typeface="+mn-ea"/>
                <a:cs typeface="Times New Roman" pitchFamily="18" charset="0"/>
              </a:rPr>
              <a:t>PARTICIPATION A UN PROJET POUR LA VALORISATION DU CIMETIERE SAINT-ROCH</a:t>
            </a:r>
            <a:br>
              <a:rPr lang="fr-FR" sz="2800" b="1" i="1" kern="1200" dirty="0" smtClean="0">
                <a:solidFill>
                  <a:srgbClr val="4F6228"/>
                </a:solidFill>
                <a:latin typeface="Times New Roman" pitchFamily="18" charset="0"/>
                <a:ea typeface="+mn-ea"/>
                <a:cs typeface="Times New Roman" pitchFamily="18" charset="0"/>
              </a:rPr>
            </a:br>
            <a:r>
              <a:rPr lang="fr-FR" sz="2800" b="1" i="1" kern="1200" dirty="0" smtClean="0">
                <a:solidFill>
                  <a:srgbClr val="4F6228"/>
                </a:solidFill>
                <a:latin typeface="Times New Roman" pitchFamily="18" charset="0"/>
                <a:ea typeface="+mn-ea"/>
                <a:cs typeface="Times New Roman" pitchFamily="18" charset="0"/>
              </a:rPr>
              <a:t>proposé par la Ville de Grenoble </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pPr algn="ctr">
              <a:buNone/>
            </a:pPr>
            <a:r>
              <a:rPr lang="fr-FR" sz="3600" kern="1200" dirty="0" smtClean="0">
                <a:solidFill>
                  <a:schemeClr val="tx1">
                    <a:lumMod val="75000"/>
                    <a:lumOff val="25000"/>
                  </a:schemeClr>
                </a:solidFill>
                <a:latin typeface="Times New Roman" pitchFamily="18" charset="0"/>
                <a:cs typeface="Times New Roman" pitchFamily="18" charset="0"/>
              </a:rPr>
              <a:t>L</a:t>
            </a:r>
            <a:r>
              <a:rPr lang="fr-FR" kern="1200" dirty="0" smtClean="0">
                <a:solidFill>
                  <a:schemeClr val="tx1">
                    <a:lumMod val="75000"/>
                    <a:lumOff val="25000"/>
                  </a:schemeClr>
                </a:solidFill>
                <a:latin typeface="Times New Roman" pitchFamily="18" charset="0"/>
                <a:cs typeface="Times New Roman" pitchFamily="18" charset="0"/>
              </a:rPr>
              <a:t>a Ville de Grenoble souhaite expérimenter un projet qui permettraient aux usagers de faire des visites virtuelles interactives de sites publics tant sur le plan pratique que touristique. Le cimetière Saint-Roch a été choisi comme terrain d'expérimentation et l’</a:t>
            </a:r>
            <a:r>
              <a:rPr lang="fr-FR" kern="1200" dirty="0" err="1" smtClean="0">
                <a:solidFill>
                  <a:schemeClr val="tx1">
                    <a:lumMod val="75000"/>
                    <a:lumOff val="25000"/>
                  </a:schemeClr>
                </a:solidFill>
                <a:latin typeface="Times New Roman" pitchFamily="18" charset="0"/>
                <a:cs typeface="Times New Roman" pitchFamily="18" charset="0"/>
              </a:rPr>
              <a:t>Asroch</a:t>
            </a:r>
            <a:r>
              <a:rPr lang="fr-FR" kern="1200" dirty="0" smtClean="0">
                <a:solidFill>
                  <a:schemeClr val="tx1">
                    <a:lumMod val="75000"/>
                    <a:lumOff val="25000"/>
                  </a:schemeClr>
                </a:solidFill>
                <a:latin typeface="Times New Roman" pitchFamily="18" charset="0"/>
                <a:cs typeface="Times New Roman" pitchFamily="18" charset="0"/>
              </a:rPr>
              <a:t> est sollicitée pour collaborer avec la Sté </a:t>
            </a:r>
            <a:r>
              <a:rPr lang="fr-FR" kern="1200" dirty="0" err="1" smtClean="0">
                <a:solidFill>
                  <a:schemeClr val="tx1">
                    <a:lumMod val="75000"/>
                    <a:lumOff val="25000"/>
                  </a:schemeClr>
                </a:solidFill>
                <a:latin typeface="Times New Roman" pitchFamily="18" charset="0"/>
                <a:cs typeface="Times New Roman" pitchFamily="18" charset="0"/>
              </a:rPr>
              <a:t>Ubilink</a:t>
            </a:r>
            <a:r>
              <a:rPr lang="fr-FR" kern="1200" dirty="0" smtClean="0">
                <a:solidFill>
                  <a:schemeClr val="tx1">
                    <a:lumMod val="75000"/>
                    <a:lumOff val="25000"/>
                  </a:schemeClr>
                </a:solidFill>
                <a:latin typeface="Times New Roman" pitchFamily="18" charset="0"/>
                <a:cs typeface="Times New Roman" pitchFamily="18" charset="0"/>
              </a:rPr>
              <a:t> pour la partie patrimoniale</a:t>
            </a:r>
            <a:r>
              <a:rPr lang="fr-FR" b="1" kern="1200" dirty="0" smtClean="0">
                <a:solidFill>
                  <a:schemeClr val="tx1">
                    <a:lumMod val="75000"/>
                    <a:lumOff val="25000"/>
                  </a:schemeClr>
                </a:solidFill>
                <a:latin typeface="Times New Roman" pitchFamily="18" charset="0"/>
                <a:cs typeface="Times New Roman" pitchFamily="18" charset="0"/>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4290"/>
            <a:ext cx="9144000" cy="785794"/>
          </a:xfrm>
        </p:spPr>
        <p:txBody>
          <a:bodyPr/>
          <a:lstStyle/>
          <a:p>
            <a:r>
              <a:rPr lang="fr-FR" sz="2800" b="1" i="1" kern="1200" dirty="0" smtClean="0">
                <a:solidFill>
                  <a:srgbClr val="4F6228"/>
                </a:solidFill>
                <a:latin typeface="Times New Roman" pitchFamily="18" charset="0"/>
                <a:ea typeface="+mn-ea"/>
                <a:cs typeface="Times New Roman" pitchFamily="18" charset="0"/>
              </a:rPr>
              <a:t>COMMEMORATION DES 150 ANS DE LA COMMUNE</a:t>
            </a:r>
          </a:p>
        </p:txBody>
      </p:sp>
      <p:sp>
        <p:nvSpPr>
          <p:cNvPr id="3" name="Espace réservé du contenu 2"/>
          <p:cNvSpPr>
            <a:spLocks noGrp="1"/>
          </p:cNvSpPr>
          <p:nvPr>
            <p:ph idx="1"/>
          </p:nvPr>
        </p:nvSpPr>
        <p:spPr>
          <a:xfrm>
            <a:off x="357158" y="1142984"/>
            <a:ext cx="8229600" cy="4525963"/>
          </a:xfrm>
        </p:spPr>
        <p:txBody>
          <a:bodyPr/>
          <a:lstStyle/>
          <a:p>
            <a:pPr algn="ctr">
              <a:buNone/>
            </a:pPr>
            <a:r>
              <a:rPr lang="fr-FR" kern="1200" dirty="0" smtClean="0">
                <a:solidFill>
                  <a:schemeClr val="tx1">
                    <a:lumMod val="75000"/>
                    <a:lumOff val="25000"/>
                  </a:schemeClr>
                </a:solidFill>
                <a:latin typeface="Times New Roman" pitchFamily="18" charset="0"/>
                <a:cs typeface="Times New Roman" pitchFamily="18" charset="0"/>
              </a:rPr>
              <a:t>Le service du Protocole de la Mairie nous a présenté un projet de commémoration des 150 ans de la Commune, à Saint-Roch à l’automne. La VDG souhaite créer des événements commémoratifs de la Commune dont une déambulation historique à Saint-Roch. Nous sommes sollicités pour évoquer les personnages, reposant à Saint-Roch, qui ont eu un lien avec la Commune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G:\SEPULTURES_portraits_par-nom\crépu\Tombe Albin Crépu.JPG"/>
          <p:cNvPicPr/>
          <p:nvPr/>
        </p:nvPicPr>
        <p:blipFill>
          <a:blip r:embed="rId2" cstate="print"/>
          <a:srcRect l="16364" r="6942"/>
          <a:stretch>
            <a:fillRect/>
          </a:stretch>
        </p:blipFill>
        <p:spPr bwMode="auto">
          <a:xfrm>
            <a:off x="3857620" y="1714488"/>
            <a:ext cx="5286380" cy="4357718"/>
          </a:xfrm>
          <a:prstGeom prst="rect">
            <a:avLst/>
          </a:prstGeom>
          <a:noFill/>
          <a:ln w="9525">
            <a:noFill/>
            <a:miter lim="800000"/>
            <a:headEnd/>
            <a:tailEnd/>
          </a:ln>
        </p:spPr>
      </p:pic>
      <p:sp>
        <p:nvSpPr>
          <p:cNvPr id="2" name="Titre 1"/>
          <p:cNvSpPr>
            <a:spLocks noGrp="1"/>
          </p:cNvSpPr>
          <p:nvPr>
            <p:ph type="title"/>
          </p:nvPr>
        </p:nvSpPr>
        <p:spPr>
          <a:xfrm>
            <a:off x="428596" y="0"/>
            <a:ext cx="8229600" cy="857232"/>
          </a:xfrm>
        </p:spPr>
        <p:txBody>
          <a:bodyPr/>
          <a:lstStyle/>
          <a:p>
            <a:r>
              <a:rPr lang="fr-FR" sz="2800" b="1" i="1" kern="1200" dirty="0" smtClean="0">
                <a:solidFill>
                  <a:srgbClr val="4F6228"/>
                </a:solidFill>
                <a:latin typeface="Times New Roman" pitchFamily="18" charset="0"/>
                <a:ea typeface="+mn-ea"/>
                <a:cs typeface="Times New Roman" pitchFamily="18" charset="0"/>
              </a:rPr>
              <a:t>RESTAURATION OU RENOVATION DE TOMBES</a:t>
            </a:r>
          </a:p>
        </p:txBody>
      </p:sp>
      <p:sp>
        <p:nvSpPr>
          <p:cNvPr id="3" name="Espace réservé du contenu 2"/>
          <p:cNvSpPr>
            <a:spLocks noGrp="1"/>
          </p:cNvSpPr>
          <p:nvPr>
            <p:ph idx="1"/>
          </p:nvPr>
        </p:nvSpPr>
        <p:spPr>
          <a:xfrm>
            <a:off x="0" y="714357"/>
            <a:ext cx="9144000" cy="714379"/>
          </a:xfrm>
        </p:spPr>
        <p:txBody>
          <a:bodyPr/>
          <a:lstStyle/>
          <a:p>
            <a:pPr marL="180975" indent="0">
              <a:buNone/>
            </a:pPr>
            <a:r>
              <a:rPr lang="fr-FR" sz="2000" kern="1200" dirty="0" smtClean="0">
                <a:solidFill>
                  <a:schemeClr val="tx1">
                    <a:lumMod val="75000"/>
                    <a:lumOff val="25000"/>
                  </a:schemeClr>
                </a:solidFill>
                <a:latin typeface="Times New Roman" pitchFamily="18" charset="0"/>
                <a:cs typeface="Times New Roman" pitchFamily="18" charset="0"/>
              </a:rPr>
              <a:t>Nous avons choisi, cette année, deux tombes remarquables mais très dégradées qui font partie de nos circuits de visites</a:t>
            </a:r>
            <a:r>
              <a:rPr lang="fr-FR" sz="2400" kern="1200" dirty="0" smtClean="0">
                <a:solidFill>
                  <a:schemeClr val="tx1">
                    <a:lumMod val="75000"/>
                    <a:lumOff val="25000"/>
                  </a:schemeClr>
                </a:solidFill>
                <a:latin typeface="Times New Roman" pitchFamily="18" charset="0"/>
                <a:cs typeface="Times New Roman" pitchFamily="18" charset="0"/>
              </a:rPr>
              <a:t>.</a:t>
            </a:r>
          </a:p>
          <a:p>
            <a:pPr marL="361950" indent="-180975">
              <a:buNone/>
            </a:pPr>
            <a:endParaRPr lang="fr-FR" sz="2000" kern="1200" dirty="0" smtClean="0">
              <a:solidFill>
                <a:schemeClr val="tx1">
                  <a:lumMod val="75000"/>
                  <a:lumOff val="25000"/>
                </a:schemeClr>
              </a:solidFill>
              <a:latin typeface="Times New Roman" pitchFamily="18" charset="0"/>
              <a:cs typeface="Times New Roman" pitchFamily="18" charset="0"/>
            </a:endParaRPr>
          </a:p>
        </p:txBody>
      </p:sp>
      <p:pic>
        <p:nvPicPr>
          <p:cNvPr id="5" name="Image 4" descr="G:\SEPULTURES_portraits_par-nom\Crépu Albin et Alex\Portrait d'Albin Crépu par Diodore Rahoult..JPEG"/>
          <p:cNvPicPr/>
          <p:nvPr/>
        </p:nvPicPr>
        <p:blipFill>
          <a:blip r:embed="rId3" cstate="print"/>
          <a:srcRect/>
          <a:stretch>
            <a:fillRect/>
          </a:stretch>
        </p:blipFill>
        <p:spPr bwMode="auto">
          <a:xfrm>
            <a:off x="1000100" y="3143248"/>
            <a:ext cx="2214578" cy="2786082"/>
          </a:xfrm>
          <a:prstGeom prst="rect">
            <a:avLst/>
          </a:prstGeom>
          <a:noFill/>
          <a:ln w="9525">
            <a:noFill/>
            <a:miter lim="800000"/>
            <a:headEnd/>
            <a:tailEnd/>
          </a:ln>
        </p:spPr>
      </p:pic>
      <p:sp>
        <p:nvSpPr>
          <p:cNvPr id="6" name="ZoneTexte 5"/>
          <p:cNvSpPr txBox="1"/>
          <p:nvPr/>
        </p:nvSpPr>
        <p:spPr>
          <a:xfrm>
            <a:off x="0" y="1500174"/>
            <a:ext cx="3714744" cy="1569660"/>
          </a:xfrm>
          <a:prstGeom prst="rect">
            <a:avLst/>
          </a:prstGeom>
          <a:noFill/>
        </p:spPr>
        <p:txBody>
          <a:bodyPr wrap="square" rtlCol="0">
            <a:spAutoFit/>
          </a:bodyPr>
          <a:lstStyle/>
          <a:p>
            <a:pPr algn="r"/>
            <a:r>
              <a:rPr lang="fr-FR" sz="2400" b="1" i="1" dirty="0" smtClean="0">
                <a:solidFill>
                  <a:schemeClr val="tx1">
                    <a:lumMod val="75000"/>
                    <a:lumOff val="25000"/>
                  </a:schemeClr>
                </a:solidFill>
                <a:latin typeface="Times New Roman" pitchFamily="18" charset="0"/>
                <a:cs typeface="Times New Roman" pitchFamily="18" charset="0"/>
              </a:rPr>
              <a:t>La tombe d'Albin Crépu </a:t>
            </a:r>
            <a:r>
              <a:rPr lang="fr-FR" dirty="0" smtClean="0">
                <a:solidFill>
                  <a:schemeClr val="tx1">
                    <a:lumMod val="75000"/>
                    <a:lumOff val="25000"/>
                  </a:schemeClr>
                </a:solidFill>
                <a:latin typeface="Times New Roman" pitchFamily="18" charset="0"/>
                <a:cs typeface="Times New Roman" pitchFamily="18" charset="0"/>
              </a:rPr>
              <a:t>présentant un double intérêt, celui lié à l'esthétique du monument sculpté par Aimé </a:t>
            </a:r>
            <a:r>
              <a:rPr lang="fr-FR" dirty="0" err="1" smtClean="0">
                <a:solidFill>
                  <a:schemeClr val="tx1">
                    <a:lumMod val="75000"/>
                    <a:lumOff val="25000"/>
                  </a:schemeClr>
                </a:solidFill>
                <a:latin typeface="Times New Roman" pitchFamily="18" charset="0"/>
                <a:cs typeface="Times New Roman" pitchFamily="18" charset="0"/>
              </a:rPr>
              <a:t>Irvoy</a:t>
            </a:r>
            <a:r>
              <a:rPr lang="fr-FR" dirty="0" smtClean="0">
                <a:solidFill>
                  <a:schemeClr val="tx1">
                    <a:lumMod val="75000"/>
                    <a:lumOff val="25000"/>
                  </a:schemeClr>
                </a:solidFill>
                <a:latin typeface="Times New Roman" pitchFamily="18" charset="0"/>
                <a:cs typeface="Times New Roman" pitchFamily="18" charset="0"/>
              </a:rPr>
              <a:t> et celui de la personnalité d'Albin Crépu.</a:t>
            </a:r>
            <a:endParaRPr lang="fr-FR" dirty="0"/>
          </a:p>
        </p:txBody>
      </p:sp>
      <p:sp>
        <p:nvSpPr>
          <p:cNvPr id="64514" name="Text Box 2"/>
          <p:cNvSpPr txBox="1">
            <a:spLocks noChangeArrowheads="1"/>
          </p:cNvSpPr>
          <p:nvPr/>
        </p:nvSpPr>
        <p:spPr bwMode="auto">
          <a:xfrm>
            <a:off x="928662" y="5857892"/>
            <a:ext cx="2286016" cy="57150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lvl="0" algn="ctr">
              <a:spcAft>
                <a:spcPts val="1000"/>
              </a:spcAft>
            </a:pPr>
            <a:r>
              <a:rPr lang="fr-FR" sz="1400" b="1" dirty="0" smtClean="0">
                <a:solidFill>
                  <a:schemeClr val="tx1">
                    <a:lumMod val="65000"/>
                    <a:lumOff val="35000"/>
                  </a:schemeClr>
                </a:solidFill>
                <a:latin typeface="Times New Roman" pitchFamily="18" charset="0"/>
                <a:cs typeface="Times New Roman" pitchFamily="18" charset="0"/>
              </a:rPr>
              <a:t>Portrait d'Albin Crépu </a:t>
            </a:r>
            <a:r>
              <a:rPr lang="fr-FR" sz="1400" dirty="0" smtClean="0">
                <a:solidFill>
                  <a:schemeClr val="tx1">
                    <a:lumMod val="65000"/>
                    <a:lumOff val="35000"/>
                  </a:schemeClr>
                </a:solidFill>
                <a:latin typeface="Times New Roman" pitchFamily="18" charset="0"/>
                <a:cs typeface="Times New Roman" pitchFamily="18" charset="0"/>
              </a:rPr>
              <a:t>(1799 / 1859)</a:t>
            </a:r>
            <a:r>
              <a:rPr lang="fr-FR" sz="1400" b="1" dirty="0" smtClean="0">
                <a:solidFill>
                  <a:schemeClr val="tx1">
                    <a:lumMod val="65000"/>
                    <a:lumOff val="35000"/>
                  </a:schemeClr>
                </a:solidFill>
                <a:latin typeface="Times New Roman" pitchFamily="18" charset="0"/>
                <a:cs typeface="Times New Roman" pitchFamily="18" charset="0"/>
              </a:rPr>
              <a:t/>
            </a:r>
            <a:br>
              <a:rPr lang="fr-FR" sz="1400" b="1" dirty="0" smtClean="0">
                <a:solidFill>
                  <a:schemeClr val="tx1">
                    <a:lumMod val="65000"/>
                    <a:lumOff val="35000"/>
                  </a:schemeClr>
                </a:solidFill>
                <a:latin typeface="Times New Roman" pitchFamily="18" charset="0"/>
                <a:cs typeface="Times New Roman" pitchFamily="18" charset="0"/>
              </a:rPr>
            </a:br>
            <a:r>
              <a:rPr lang="fr-FR" sz="1400" b="1" dirty="0" smtClean="0">
                <a:solidFill>
                  <a:schemeClr val="tx1">
                    <a:lumMod val="65000"/>
                    <a:lumOff val="35000"/>
                  </a:schemeClr>
                </a:solidFill>
                <a:latin typeface="Times New Roman" pitchFamily="18" charset="0"/>
                <a:cs typeface="Times New Roman" pitchFamily="18" charset="0"/>
              </a:rPr>
              <a:t>par D. Raoult</a:t>
            </a:r>
          </a:p>
        </p:txBody>
      </p:sp>
      <p:sp>
        <p:nvSpPr>
          <p:cNvPr id="64515" name="Text Box 3"/>
          <p:cNvSpPr txBox="1">
            <a:spLocks noChangeArrowheads="1"/>
          </p:cNvSpPr>
          <p:nvPr/>
        </p:nvSpPr>
        <p:spPr bwMode="auto">
          <a:xfrm>
            <a:off x="3714744" y="6072206"/>
            <a:ext cx="5429256"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lvl="0" indent="0" algn="ctr" eaLnBrk="1" fontAlgn="base" latinLnBrk="0" hangingPunct="1">
              <a:lnSpc>
                <a:spcPct val="100000"/>
              </a:lnSpc>
              <a:spcBef>
                <a:spcPct val="0"/>
              </a:spcBef>
              <a:spcAft>
                <a:spcPts val="1000"/>
              </a:spcAft>
              <a:tabLst/>
            </a:pPr>
            <a:r>
              <a:rPr lang="fr-FR" sz="1400" b="1" dirty="0" smtClean="0">
                <a:solidFill>
                  <a:schemeClr val="tx1">
                    <a:lumMod val="65000"/>
                    <a:lumOff val="35000"/>
                  </a:schemeClr>
                </a:solidFill>
                <a:latin typeface="Times New Roman" pitchFamily="18" charset="0"/>
                <a:cs typeface="Times New Roman" pitchFamily="18" charset="0"/>
              </a:rPr>
              <a:t>Tombe d'Albin Crépu sculpté par A. </a:t>
            </a:r>
            <a:r>
              <a:rPr lang="fr-FR" sz="1400" b="1" dirty="0" err="1" smtClean="0">
                <a:solidFill>
                  <a:schemeClr val="tx1">
                    <a:lumMod val="65000"/>
                    <a:lumOff val="35000"/>
                  </a:schemeClr>
                </a:solidFill>
                <a:latin typeface="Times New Roman" pitchFamily="18" charset="0"/>
                <a:cs typeface="Times New Roman" pitchFamily="18" charset="0"/>
              </a:rPr>
              <a:t>Irvoy</a:t>
            </a:r>
            <a:r>
              <a:rPr lang="fr-FR" sz="1400" b="1" dirty="0" smtClean="0">
                <a:solidFill>
                  <a:schemeClr val="tx1">
                    <a:lumMod val="65000"/>
                    <a:lumOff val="35000"/>
                  </a:schemeClr>
                </a:solidFill>
                <a:latin typeface="Times New Roman" pitchFamily="18" charset="0"/>
                <a:cs typeface="Times New Roman" pitchFamily="18" charset="0"/>
              </a:rPr>
              <a:t> - Zone 1 - n° 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7422" y="571480"/>
            <a:ext cx="6157898" cy="428628"/>
          </a:xfrm>
        </p:spPr>
        <p:txBody>
          <a:bodyPr/>
          <a:lstStyle/>
          <a:p>
            <a:r>
              <a:rPr lang="fr-FR" sz="2400" b="1" i="1" kern="1200" dirty="0" smtClean="0">
                <a:solidFill>
                  <a:schemeClr val="tx1">
                    <a:lumMod val="75000"/>
                    <a:lumOff val="25000"/>
                  </a:schemeClr>
                </a:solidFill>
                <a:latin typeface="Times New Roman" pitchFamily="18" charset="0"/>
                <a:ea typeface="+mn-ea"/>
                <a:cs typeface="Times New Roman" pitchFamily="18" charset="0"/>
              </a:rPr>
              <a:t>La tombe d'Ernest Calvat Père et Fils</a:t>
            </a:r>
            <a:r>
              <a:rPr lang="fr-FR" sz="2400" dirty="0" smtClean="0"/>
              <a:t/>
            </a:r>
            <a:br>
              <a:rPr lang="fr-FR" sz="2400" dirty="0" smtClean="0"/>
            </a:br>
            <a:endParaRPr lang="fr-FR" sz="2400" dirty="0"/>
          </a:p>
        </p:txBody>
      </p:sp>
      <p:pic>
        <p:nvPicPr>
          <p:cNvPr id="4" name="Espace réservé du contenu 3" descr="G:\SEPULTURES_portraits_par-nom\Calvat Ernest père et fils\Calvat Ernest Père et Fils\Infos et photos tombe et liste défunts\Defrichement tombe_1-03-21\20210301_165519.jpg"/>
          <p:cNvPicPr>
            <a:picLocks noGrp="1"/>
          </p:cNvPicPr>
          <p:nvPr>
            <p:ph idx="1"/>
          </p:nvPr>
        </p:nvPicPr>
        <p:blipFill>
          <a:blip r:embed="rId2" cstate="print"/>
          <a:srcRect l="7154" r="10957" b="2105"/>
          <a:stretch>
            <a:fillRect/>
          </a:stretch>
        </p:blipFill>
        <p:spPr bwMode="auto">
          <a:xfrm>
            <a:off x="2571736" y="1071546"/>
            <a:ext cx="6215106" cy="4929222"/>
          </a:xfrm>
          <a:prstGeom prst="rect">
            <a:avLst/>
          </a:prstGeom>
          <a:noFill/>
          <a:ln w="9525">
            <a:noFill/>
            <a:miter lim="800000"/>
            <a:headEnd/>
            <a:tailEnd/>
          </a:ln>
        </p:spPr>
      </p:pic>
      <p:sp>
        <p:nvSpPr>
          <p:cNvPr id="6" name="ZoneTexte 5"/>
          <p:cNvSpPr txBox="1"/>
          <p:nvPr/>
        </p:nvSpPr>
        <p:spPr>
          <a:xfrm>
            <a:off x="0" y="1071546"/>
            <a:ext cx="2571736" cy="5355312"/>
          </a:xfrm>
          <a:prstGeom prst="rect">
            <a:avLst/>
          </a:prstGeom>
          <a:noFill/>
        </p:spPr>
        <p:txBody>
          <a:bodyPr wrap="square" rtlCol="0">
            <a:spAutoFit/>
          </a:bodyPr>
          <a:lstStyle/>
          <a:p>
            <a:r>
              <a:rPr lang="fr-FR" b="1" i="1" dirty="0" smtClean="0">
                <a:solidFill>
                  <a:schemeClr val="tx1">
                    <a:lumMod val="75000"/>
                    <a:lumOff val="25000"/>
                  </a:schemeClr>
                </a:solidFill>
                <a:latin typeface="Times New Roman" pitchFamily="18" charset="0"/>
                <a:cs typeface="Times New Roman" pitchFamily="18" charset="0"/>
              </a:rPr>
              <a:t>Claude-Irénée dit Ernest CALVAT </a:t>
            </a:r>
          </a:p>
          <a:p>
            <a:r>
              <a:rPr lang="fr-FR" dirty="0" smtClean="0">
                <a:solidFill>
                  <a:schemeClr val="tx1">
                    <a:lumMod val="75000"/>
                    <a:lumOff val="25000"/>
                  </a:schemeClr>
                </a:solidFill>
                <a:latin typeface="Times New Roman" pitchFamily="18" charset="0"/>
                <a:cs typeface="Times New Roman" pitchFamily="18" charset="0"/>
              </a:rPr>
              <a:t>(1823 -1898) - Gantier - Maire de Grenoble de 1871 à 1874 puis Maire de La Tronche et Conseiller général de l'Isère.</a:t>
            </a:r>
          </a:p>
          <a:p>
            <a:endParaRPr lang="fr-FR" dirty="0" smtClean="0">
              <a:solidFill>
                <a:schemeClr val="tx1">
                  <a:lumMod val="75000"/>
                  <a:lumOff val="25000"/>
                </a:schemeClr>
              </a:solidFill>
              <a:latin typeface="Times New Roman" pitchFamily="18" charset="0"/>
              <a:cs typeface="Times New Roman" pitchFamily="18" charset="0"/>
            </a:endParaRPr>
          </a:p>
          <a:p>
            <a:r>
              <a:rPr lang="fr-FR" b="1" i="1" dirty="0" smtClean="0">
                <a:solidFill>
                  <a:schemeClr val="tx1">
                    <a:lumMod val="75000"/>
                    <a:lumOff val="25000"/>
                  </a:schemeClr>
                </a:solidFill>
                <a:latin typeface="Times New Roman" pitchFamily="18" charset="0"/>
                <a:cs typeface="Times New Roman" pitchFamily="18" charset="0"/>
              </a:rPr>
              <a:t>Ernest Jean-Marie CALVAT </a:t>
            </a:r>
            <a:r>
              <a:rPr lang="fr-FR" dirty="0" smtClean="0">
                <a:solidFill>
                  <a:schemeClr val="tx1">
                    <a:lumMod val="75000"/>
                    <a:lumOff val="25000"/>
                  </a:schemeClr>
                </a:solidFill>
                <a:latin typeface="Times New Roman" pitchFamily="18" charset="0"/>
                <a:cs typeface="Times New Roman" pitchFamily="18" charset="0"/>
              </a:rPr>
              <a:t>(1852 -1910), fils du précédent - Gantier puis célèbre horticulteur spécialisé dans la culture des chrysanthèmes et </a:t>
            </a:r>
          </a:p>
          <a:p>
            <a:r>
              <a:rPr lang="fr-FR" dirty="0" smtClean="0">
                <a:solidFill>
                  <a:schemeClr val="tx1">
                    <a:lumMod val="75000"/>
                    <a:lumOff val="25000"/>
                  </a:schemeClr>
                </a:solidFill>
                <a:latin typeface="Times New Roman" pitchFamily="18" charset="0"/>
                <a:cs typeface="Times New Roman" pitchFamily="18" charset="0"/>
              </a:rPr>
              <a:t>créateur de centaines de variétés de cette fleur</a:t>
            </a:r>
          </a:p>
          <a:p>
            <a:endParaRPr lang="fr-FR" dirty="0" smtClean="0">
              <a:solidFill>
                <a:schemeClr val="tx1">
                  <a:lumMod val="75000"/>
                  <a:lumOff val="25000"/>
                </a:schemeClr>
              </a:solidFill>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lum bright="10000"/>
          </a:blip>
          <a:srcRect t="15046"/>
          <a:stretch>
            <a:fillRect/>
          </a:stretch>
        </p:blipFill>
        <p:spPr bwMode="auto">
          <a:xfrm>
            <a:off x="2500298" y="0"/>
            <a:ext cx="4857784" cy="68781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Marie-Claire\Documents\DOCUMENTS MCR\ASSOCIATIONS\0-SAINT_ROCH\2021_année 2021\Evènements illustrés\Nettoyages tombes\Calvat\20210301_152814.jpg"/>
          <p:cNvPicPr>
            <a:picLocks noChangeAspect="1" noChangeArrowheads="1"/>
          </p:cNvPicPr>
          <p:nvPr/>
        </p:nvPicPr>
        <p:blipFill>
          <a:blip r:embed="rId2" cstate="print"/>
          <a:srcRect t="949"/>
          <a:stretch>
            <a:fillRect/>
          </a:stretch>
        </p:blipFill>
        <p:spPr bwMode="auto">
          <a:xfrm>
            <a:off x="2786050" y="1214422"/>
            <a:ext cx="3357586" cy="5542876"/>
          </a:xfrm>
          <a:prstGeom prst="rect">
            <a:avLst/>
          </a:prstGeom>
          <a:noFill/>
        </p:spPr>
      </p:pic>
      <p:pic>
        <p:nvPicPr>
          <p:cNvPr id="51203" name="Picture 3"/>
          <p:cNvPicPr>
            <a:picLocks noChangeAspect="1" noChangeArrowheads="1"/>
          </p:cNvPicPr>
          <p:nvPr/>
        </p:nvPicPr>
        <p:blipFill>
          <a:blip r:embed="rId3" cstate="print"/>
          <a:srcRect/>
          <a:stretch>
            <a:fillRect/>
          </a:stretch>
        </p:blipFill>
        <p:spPr bwMode="auto">
          <a:xfrm>
            <a:off x="142844" y="1211401"/>
            <a:ext cx="2715539" cy="5545897"/>
          </a:xfrm>
          <a:prstGeom prst="rect">
            <a:avLst/>
          </a:prstGeom>
          <a:noFill/>
          <a:ln w="9525">
            <a:noFill/>
            <a:miter lim="800000"/>
            <a:headEnd/>
            <a:tailEnd/>
          </a:ln>
          <a:effectLst/>
        </p:spPr>
      </p:pic>
      <p:pic>
        <p:nvPicPr>
          <p:cNvPr id="51204" name="Picture 4"/>
          <p:cNvPicPr>
            <a:picLocks noChangeAspect="1" noChangeArrowheads="1"/>
          </p:cNvPicPr>
          <p:nvPr/>
        </p:nvPicPr>
        <p:blipFill>
          <a:blip r:embed="rId4" cstate="print">
            <a:lum bright="-10000"/>
          </a:blip>
          <a:srcRect t="8153" b="3520"/>
          <a:stretch>
            <a:fillRect/>
          </a:stretch>
        </p:blipFill>
        <p:spPr bwMode="auto">
          <a:xfrm>
            <a:off x="6143636" y="1214422"/>
            <a:ext cx="2888378" cy="5527649"/>
          </a:xfrm>
          <a:prstGeom prst="rect">
            <a:avLst/>
          </a:prstGeom>
          <a:noFill/>
          <a:ln w="9525">
            <a:noFill/>
            <a:miter lim="800000"/>
            <a:headEnd/>
            <a:tailEnd/>
          </a:ln>
          <a:effectLst/>
        </p:spPr>
      </p:pic>
      <p:sp>
        <p:nvSpPr>
          <p:cNvPr id="12" name="ZoneTexte 11"/>
          <p:cNvSpPr txBox="1"/>
          <p:nvPr/>
        </p:nvSpPr>
        <p:spPr>
          <a:xfrm>
            <a:off x="0" y="214290"/>
            <a:ext cx="9144000" cy="830997"/>
          </a:xfrm>
          <a:prstGeom prst="rect">
            <a:avLst/>
          </a:prstGeom>
          <a:noFill/>
        </p:spPr>
        <p:txBody>
          <a:bodyPr wrap="square" rtlCol="0">
            <a:spAutoFit/>
          </a:bodyPr>
          <a:lstStyle/>
          <a:p>
            <a:pPr algn="ctr"/>
            <a:r>
              <a:rPr lang="fr-FR" sz="2400" b="1" i="1" dirty="0" smtClean="0">
                <a:solidFill>
                  <a:srgbClr val="006600"/>
                </a:solidFill>
                <a:latin typeface="Times New Roman" pitchFamily="18" charset="0"/>
                <a:cs typeface="Times New Roman" pitchFamily="18" charset="0"/>
              </a:rPr>
              <a:t>Et pour finir … une nouvelle vocation de l’</a:t>
            </a:r>
            <a:r>
              <a:rPr lang="fr-FR" sz="2400" b="1" i="1" dirty="0" err="1" smtClean="0">
                <a:solidFill>
                  <a:srgbClr val="006600"/>
                </a:solidFill>
                <a:latin typeface="Times New Roman" pitchFamily="18" charset="0"/>
                <a:cs typeface="Times New Roman" pitchFamily="18" charset="0"/>
              </a:rPr>
              <a:t>Asroch</a:t>
            </a:r>
            <a:r>
              <a:rPr lang="fr-FR" sz="2400" b="1" i="1" dirty="0" smtClean="0">
                <a:solidFill>
                  <a:srgbClr val="006600"/>
                </a:solidFill>
                <a:latin typeface="Times New Roman" pitchFamily="18" charset="0"/>
                <a:cs typeface="Times New Roman" pitchFamily="18" charset="0"/>
              </a:rPr>
              <a:t> : le nettoyage, débroussaillage et désherbage des tombes en état d’abandon </a:t>
            </a:r>
            <a:r>
              <a:rPr lang="fr-FR" b="1" i="1" dirty="0" smtClean="0">
                <a:solidFill>
                  <a:srgbClr val="00B050"/>
                </a:solidFill>
                <a:latin typeface="Times New Roman" pitchFamily="18" charset="0"/>
                <a:cs typeface="Times New Roman" pitchFamily="18" charset="0"/>
              </a:rPr>
              <a:t>!</a:t>
            </a:r>
            <a:endParaRPr lang="fr-FR" b="1" i="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43372" y="428604"/>
            <a:ext cx="5000628" cy="714356"/>
          </a:xfrm>
        </p:spPr>
        <p:txBody>
          <a:bodyPr/>
          <a:lstStyle/>
          <a:p>
            <a:r>
              <a:rPr lang="fr-FR" sz="2000" dirty="0" smtClean="0">
                <a:latin typeface="Times New Roman" pitchFamily="18" charset="0"/>
                <a:cs typeface="Times New Roman" pitchFamily="18" charset="0"/>
              </a:rPr>
              <a:t>Exemple de la tombe de Louise </a:t>
            </a:r>
            <a:r>
              <a:rPr lang="fr-FR" sz="2000" dirty="0" err="1" smtClean="0">
                <a:latin typeface="Times New Roman" pitchFamily="18" charset="0"/>
                <a:cs typeface="Times New Roman" pitchFamily="18" charset="0"/>
              </a:rPr>
              <a:t>Drevet</a:t>
            </a:r>
            <a:r>
              <a:rPr lang="fr-FR" sz="2000" dirty="0" smtClean="0">
                <a:latin typeface="Times New Roman" pitchFamily="18" charset="0"/>
                <a:cs typeface="Times New Roman" pitchFamily="18" charset="0"/>
              </a:rPr>
              <a:t> pendant la visite des Femmes remarquables en 2019 et en 2020</a:t>
            </a:r>
            <a:r>
              <a:rPr lang="fr-FR" sz="2400" dirty="0" smtClean="0">
                <a:latin typeface="Times New Roman" pitchFamily="18" charset="0"/>
                <a:cs typeface="Times New Roman" pitchFamily="18" charset="0"/>
              </a:rPr>
              <a:t/>
            </a:r>
            <a:br>
              <a:rPr lang="fr-FR" sz="2400" dirty="0" smtClean="0">
                <a:latin typeface="Times New Roman" pitchFamily="18" charset="0"/>
                <a:cs typeface="Times New Roman" pitchFamily="18" charset="0"/>
              </a:rPr>
            </a:br>
            <a:endParaRPr lang="fr-FR" sz="2400" dirty="0">
              <a:latin typeface="Times New Roman" pitchFamily="18" charset="0"/>
              <a:cs typeface="Times New Roman" pitchFamily="18" charset="0"/>
            </a:endParaRPr>
          </a:p>
        </p:txBody>
      </p:sp>
      <p:pic>
        <p:nvPicPr>
          <p:cNvPr id="44035" name="Picture 3"/>
          <p:cNvPicPr>
            <a:picLocks noChangeAspect="1" noChangeArrowheads="1"/>
          </p:cNvPicPr>
          <p:nvPr/>
        </p:nvPicPr>
        <p:blipFill>
          <a:blip r:embed="rId2" cstate="print"/>
          <a:srcRect t="6169"/>
          <a:stretch>
            <a:fillRect/>
          </a:stretch>
        </p:blipFill>
        <p:spPr bwMode="auto">
          <a:xfrm>
            <a:off x="0" y="0"/>
            <a:ext cx="4143372" cy="3259618"/>
          </a:xfrm>
          <a:prstGeom prst="rect">
            <a:avLst/>
          </a:prstGeom>
          <a:noFill/>
          <a:ln w="9525">
            <a:noFill/>
            <a:miter lim="800000"/>
            <a:headEnd/>
            <a:tailEnd/>
          </a:ln>
          <a:effectLst/>
        </p:spPr>
      </p:pic>
      <p:pic>
        <p:nvPicPr>
          <p:cNvPr id="44034" name="Picture 2"/>
          <p:cNvPicPr>
            <a:picLocks noGrp="1" noChangeAspect="1" noChangeArrowheads="1"/>
          </p:cNvPicPr>
          <p:nvPr>
            <p:ph idx="1"/>
          </p:nvPr>
        </p:nvPicPr>
        <p:blipFill>
          <a:blip r:embed="rId3" cstate="print"/>
          <a:srcRect l="14012" r="7383"/>
          <a:stretch>
            <a:fillRect/>
          </a:stretch>
        </p:blipFill>
        <p:spPr bwMode="auto">
          <a:xfrm>
            <a:off x="3143240" y="1071546"/>
            <a:ext cx="6000760" cy="4580468"/>
          </a:xfrm>
          <a:prstGeom prst="rect">
            <a:avLst/>
          </a:prstGeom>
          <a:noFill/>
          <a:ln w="9525">
            <a:noFill/>
            <a:miter lim="800000"/>
            <a:headEnd/>
            <a:tailEnd/>
          </a:ln>
          <a:effectLst/>
        </p:spPr>
      </p:pic>
      <p:pic>
        <p:nvPicPr>
          <p:cNvPr id="44036" name="Picture 4"/>
          <p:cNvPicPr>
            <a:picLocks noChangeAspect="1" noChangeArrowheads="1"/>
          </p:cNvPicPr>
          <p:nvPr/>
        </p:nvPicPr>
        <p:blipFill>
          <a:blip r:embed="rId4" cstate="print"/>
          <a:srcRect b="13020"/>
          <a:stretch>
            <a:fillRect/>
          </a:stretch>
        </p:blipFill>
        <p:spPr bwMode="auto">
          <a:xfrm>
            <a:off x="285720" y="3214686"/>
            <a:ext cx="2513216" cy="3643314"/>
          </a:xfrm>
          <a:prstGeom prst="rect">
            <a:avLst/>
          </a:prstGeom>
          <a:noFill/>
          <a:ln w="9525">
            <a:noFill/>
            <a:miter lim="800000"/>
            <a:headEnd/>
            <a:tailEnd/>
          </a:ln>
          <a:effectLst/>
        </p:spPr>
      </p:pic>
      <p:sp>
        <p:nvSpPr>
          <p:cNvPr id="8" name="ZoneTexte 7"/>
          <p:cNvSpPr txBox="1"/>
          <p:nvPr/>
        </p:nvSpPr>
        <p:spPr>
          <a:xfrm>
            <a:off x="2786050" y="5857892"/>
            <a:ext cx="5786446" cy="646331"/>
          </a:xfrm>
          <a:prstGeom prst="rect">
            <a:avLst/>
          </a:prstGeom>
          <a:noFill/>
        </p:spPr>
        <p:txBody>
          <a:bodyPr wrap="square" rtlCol="0">
            <a:spAutoFit/>
          </a:bodyPr>
          <a:lstStyle/>
          <a:p>
            <a:r>
              <a:rPr lang="fr-FR" dirty="0" smtClean="0">
                <a:latin typeface="Times New Roman" pitchFamily="18" charset="0"/>
                <a:cs typeface="Times New Roman" pitchFamily="18" charset="0"/>
              </a:rPr>
              <a:t>La comédienne de la Cie </a:t>
            </a:r>
            <a:r>
              <a:rPr lang="fr-FR" dirty="0" err="1" smtClean="0">
                <a:latin typeface="Times New Roman" pitchFamily="18" charset="0"/>
                <a:cs typeface="Times New Roman" pitchFamily="18" charset="0"/>
              </a:rPr>
              <a:t>Acour</a:t>
            </a:r>
            <a:r>
              <a:rPr lang="fr-FR" dirty="0" smtClean="0">
                <a:latin typeface="Times New Roman" pitchFamily="18" charset="0"/>
                <a:cs typeface="Times New Roman" pitchFamily="18" charset="0"/>
              </a:rPr>
              <a:t> devant la tombe de l’écrivaine, en haut en 2019 et en bas en 2020</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428596" y="3357562"/>
            <a:ext cx="8420105" cy="928694"/>
          </a:xfrm>
        </p:spPr>
        <p:txBody>
          <a:bodyPr/>
          <a:lstStyle/>
          <a:p>
            <a:pPr algn="r" eaLnBrk="1" hangingPunct="1">
              <a:lnSpc>
                <a:spcPct val="90000"/>
              </a:lnSpc>
            </a:pPr>
            <a:r>
              <a:rPr lang="fr-FR" sz="4800" b="1" i="1" dirty="0" smtClean="0">
                <a:solidFill>
                  <a:srgbClr val="4F6228"/>
                </a:solidFill>
                <a:latin typeface="Times New Roman" pitchFamily="18" charset="0"/>
              </a:rPr>
              <a:t>Rapport moral et d’activités</a:t>
            </a:r>
          </a:p>
        </p:txBody>
      </p:sp>
      <p:pic>
        <p:nvPicPr>
          <p:cNvPr id="4" name="Image 3"/>
          <p:cNvPicPr/>
          <p:nvPr/>
        </p:nvPicPr>
        <p:blipFill>
          <a:blip r:embed="rId3"/>
          <a:srcRect r="14397" b="8148"/>
          <a:stretch>
            <a:fillRect/>
          </a:stretch>
        </p:blipFill>
        <p:spPr bwMode="auto">
          <a:xfrm>
            <a:off x="285720" y="214290"/>
            <a:ext cx="1500198" cy="214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sz="3200" b="1" i="1" dirty="0" smtClean="0">
                <a:solidFill>
                  <a:srgbClr val="4F6228"/>
                </a:solidFill>
                <a:latin typeface="Times New Roman" pitchFamily="18" charset="0"/>
                <a:cs typeface="Times New Roman" pitchFamily="18" charset="0"/>
              </a:rPr>
              <a:t>Malgré les confinements successifs, l’</a:t>
            </a:r>
            <a:r>
              <a:rPr lang="fr-FR" sz="3200" b="1" i="1" dirty="0" err="1" smtClean="0">
                <a:solidFill>
                  <a:srgbClr val="4F6228"/>
                </a:solidFill>
                <a:latin typeface="Times New Roman" pitchFamily="18" charset="0"/>
                <a:cs typeface="Times New Roman" pitchFamily="18" charset="0"/>
              </a:rPr>
              <a:t>Asroch</a:t>
            </a:r>
            <a:r>
              <a:rPr lang="fr-FR" sz="3200" b="1" i="1" dirty="0" smtClean="0">
                <a:solidFill>
                  <a:srgbClr val="4F6228"/>
                </a:solidFill>
                <a:latin typeface="Times New Roman" pitchFamily="18" charset="0"/>
                <a:cs typeface="Times New Roman" pitchFamily="18" charset="0"/>
              </a:rPr>
              <a:t> a pu maintenir une partie de ses activités</a:t>
            </a:r>
          </a:p>
        </p:txBody>
      </p:sp>
      <p:sp>
        <p:nvSpPr>
          <p:cNvPr id="3" name="Espace réservé du contenu 2"/>
          <p:cNvSpPr>
            <a:spLocks noGrp="1"/>
          </p:cNvSpPr>
          <p:nvPr>
            <p:ph idx="1"/>
          </p:nvPr>
        </p:nvSpPr>
        <p:spPr>
          <a:xfrm>
            <a:off x="0" y="1214422"/>
            <a:ext cx="9144000" cy="5500726"/>
          </a:xfrm>
        </p:spPr>
        <p:txBody>
          <a:bodyPr/>
          <a:lstStyle/>
          <a:p>
            <a:r>
              <a:rPr lang="fr-FR" sz="2800" dirty="0" smtClean="0">
                <a:latin typeface="Times New Roman" pitchFamily="18" charset="0"/>
                <a:cs typeface="Times New Roman" pitchFamily="18" charset="0"/>
              </a:rPr>
              <a:t>un cycle de visites sur les artistes du XIXe siècle à Saint-Roch en partenariat avec le Musée de Grenoble et en lien avec l'exposition « Grenoble et ses artistes du XIXe siècle » </a:t>
            </a:r>
          </a:p>
          <a:p>
            <a:r>
              <a:rPr lang="fr-FR" sz="2800" dirty="0" smtClean="0">
                <a:latin typeface="Times New Roman" pitchFamily="18" charset="0"/>
                <a:cs typeface="Times New Roman" pitchFamily="18" charset="0"/>
              </a:rPr>
              <a:t>des représentations musicales et théâtrales en septembre et aux JPE qui ont affiché complets</a:t>
            </a:r>
          </a:p>
          <a:p>
            <a:r>
              <a:rPr lang="fr-FR" sz="2800" dirty="0" smtClean="0">
                <a:latin typeface="Times New Roman" pitchFamily="18" charset="0"/>
                <a:cs typeface="Times New Roman" pitchFamily="18" charset="0"/>
              </a:rPr>
              <a:t>des visites pendant la période précédant la Toussaint avec accès partiel à notre nouvelle exposition sur les gantiers dans la chapelle.</a:t>
            </a:r>
          </a:p>
          <a:p>
            <a:r>
              <a:rPr lang="fr-FR" sz="2800" dirty="0" smtClean="0">
                <a:latin typeface="Times New Roman" pitchFamily="18" charset="0"/>
                <a:cs typeface="Times New Roman" pitchFamily="18" charset="0"/>
              </a:rPr>
              <a:t>nous avons fait restaurer ou rénover des sépultures d'artistes du XIXe : celles d'Urbain Basset, Henri Ding, Edouard D'</a:t>
            </a:r>
            <a:r>
              <a:rPr lang="fr-FR" sz="2800" dirty="0" err="1" smtClean="0">
                <a:latin typeface="Times New Roman" pitchFamily="18" charset="0"/>
                <a:cs typeface="Times New Roman" pitchFamily="18" charset="0"/>
              </a:rPr>
              <a:t>Apvril</a:t>
            </a:r>
            <a:r>
              <a:rPr lang="fr-FR" sz="2800" dirty="0" smtClean="0">
                <a:latin typeface="Times New Roman" pitchFamily="18" charset="0"/>
                <a:cs typeface="Times New Roman" pitchFamily="18" charset="0"/>
              </a:rPr>
              <a:t> et un bas-relief sculpté par Auguste </a:t>
            </a:r>
            <a:r>
              <a:rPr lang="fr-FR" sz="2800" dirty="0" err="1" smtClean="0">
                <a:latin typeface="Times New Roman" pitchFamily="18" charset="0"/>
                <a:cs typeface="Times New Roman" pitchFamily="18" charset="0"/>
              </a:rPr>
              <a:t>Davin</a:t>
            </a:r>
            <a:r>
              <a:rPr lang="fr-FR" sz="2800" dirty="0" smtClean="0">
                <a:latin typeface="Times New Roman" pitchFamily="18" charset="0"/>
                <a:cs typeface="Times New Roman" pitchFamily="18" charset="0"/>
              </a:rPr>
              <a:t>. </a:t>
            </a:r>
          </a:p>
          <a:p>
            <a:endParaRPr lang="fr-FR" sz="2800" dirty="0" smtClean="0">
              <a:latin typeface="Times New Roman" pitchFamily="18" charset="0"/>
              <a:cs typeface="Times New Roman" pitchFamily="18" charset="0"/>
            </a:endParaRPr>
          </a:p>
          <a:p>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571480"/>
            <a:ext cx="8229600" cy="6072230"/>
          </a:xfrm>
        </p:spPr>
        <p:txBody>
          <a:bodyPr/>
          <a:lstStyle/>
          <a:p>
            <a:r>
              <a:rPr lang="fr-FR" sz="2800" dirty="0" smtClean="0">
                <a:latin typeface="Times New Roman" pitchFamily="18" charset="0"/>
                <a:cs typeface="Times New Roman" pitchFamily="18" charset="0"/>
              </a:rPr>
              <a:t>En assurant ces activités et en organisant </a:t>
            </a:r>
            <a:r>
              <a:rPr lang="fr-FR" sz="2800" b="1" dirty="0" smtClean="0">
                <a:latin typeface="Times New Roman" pitchFamily="18" charset="0"/>
                <a:cs typeface="Times New Roman" pitchFamily="18" charset="0"/>
              </a:rPr>
              <a:t>une assemblée générale par correspondance</a:t>
            </a:r>
            <a:r>
              <a:rPr lang="fr-FR" sz="2800" dirty="0" smtClean="0">
                <a:latin typeface="Times New Roman" pitchFamily="18" charset="0"/>
                <a:cs typeface="Times New Roman" pitchFamily="18" charset="0"/>
              </a:rPr>
              <a:t> fin juin, nous avons pu garder un contact permanent avec nos adhérents qui ont répondu présents par leurs adhésions, leur participation aux visites et leurs messages d'encouragement. </a:t>
            </a:r>
          </a:p>
          <a:p>
            <a:r>
              <a:rPr lang="fr-FR" sz="2800" dirty="0" smtClean="0">
                <a:latin typeface="Times New Roman" pitchFamily="18" charset="0"/>
                <a:cs typeface="Times New Roman" pitchFamily="18" charset="0"/>
              </a:rPr>
              <a:t>Ainsi par notre réactivité et notre faculté à nous adapter à la situation sanitaire exceptionnelle, nous avons pu conserver le même nombre d'adhérents et enregistré de nouvelles adhésions !</a:t>
            </a:r>
          </a:p>
          <a:p>
            <a:pPr algn="ctr">
              <a:spcBef>
                <a:spcPts val="2400"/>
              </a:spcBef>
              <a:buNone/>
            </a:pPr>
            <a:r>
              <a:rPr lang="fr-FR" sz="2000" i="1" dirty="0" smtClean="0">
                <a:latin typeface="Times New Roman" pitchFamily="18" charset="0"/>
                <a:cs typeface="Times New Roman" pitchFamily="18" charset="0"/>
              </a:rPr>
              <a:t>Un remerciement tout particulier à </a:t>
            </a:r>
            <a:r>
              <a:rPr lang="fr-FR" sz="2000" i="1" dirty="0" err="1" smtClean="0">
                <a:latin typeface="Times New Roman" pitchFamily="18" charset="0"/>
                <a:cs typeface="Times New Roman" pitchFamily="18" charset="0"/>
              </a:rPr>
              <a:t>MaO</a:t>
            </a:r>
            <a:r>
              <a:rPr lang="fr-FR" sz="2000" i="1" dirty="0" smtClean="0">
                <a:latin typeface="Times New Roman" pitchFamily="18" charset="0"/>
                <a:cs typeface="Times New Roman" pitchFamily="18" charset="0"/>
              </a:rPr>
              <a:t> </a:t>
            </a:r>
            <a:r>
              <a:rPr lang="fr-FR" sz="2000" i="1" dirty="0" err="1" smtClean="0">
                <a:latin typeface="Times New Roman" pitchFamily="18" charset="0"/>
                <a:cs typeface="Times New Roman" pitchFamily="18" charset="0"/>
              </a:rPr>
              <a:t>Tourmen</a:t>
            </a:r>
            <a:r>
              <a:rPr lang="fr-FR" sz="2000" i="1" dirty="0" smtClean="0">
                <a:latin typeface="Times New Roman" pitchFamily="18" charset="0"/>
                <a:cs typeface="Times New Roman" pitchFamily="18" charset="0"/>
              </a:rPr>
              <a:t> qui n’a eu </a:t>
            </a:r>
            <a:br>
              <a:rPr lang="fr-FR" sz="2000" i="1" dirty="0" smtClean="0">
                <a:latin typeface="Times New Roman" pitchFamily="18" charset="0"/>
                <a:cs typeface="Times New Roman" pitchFamily="18" charset="0"/>
              </a:rPr>
            </a:br>
            <a:r>
              <a:rPr lang="fr-FR" sz="2000" i="1" dirty="0" smtClean="0">
                <a:latin typeface="Times New Roman" pitchFamily="18" charset="0"/>
                <a:cs typeface="Times New Roman" pitchFamily="18" charset="0"/>
              </a:rPr>
              <a:t>de cesse de proposer des cycles de visites, hors périodes de confinement, et a ainsi donné une image très dynamique de l’association !</a:t>
            </a:r>
          </a:p>
          <a:p>
            <a:pPr>
              <a:buNone/>
            </a:pPr>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9915</TotalTime>
  <Words>1345</Words>
  <Application>Microsoft Office PowerPoint</Application>
  <PresentationFormat>Affichage à l'écran (4:3)</PresentationFormat>
  <Paragraphs>162</Paragraphs>
  <Slides>50</Slides>
  <Notes>6</Notes>
  <HiddenSlides>0</HiddenSlides>
  <MMClips>0</MMClips>
  <ScaleCrop>false</ScaleCrop>
  <HeadingPairs>
    <vt:vector size="4" baseType="variant">
      <vt:variant>
        <vt:lpstr>Thème</vt:lpstr>
      </vt:variant>
      <vt:variant>
        <vt:i4>1</vt:i4>
      </vt:variant>
      <vt:variant>
        <vt:lpstr>Titres des diapositives</vt:lpstr>
      </vt:variant>
      <vt:variant>
        <vt:i4>50</vt:i4>
      </vt:variant>
    </vt:vector>
  </HeadingPairs>
  <TitlesOfParts>
    <vt:vector size="51" baseType="lpstr">
      <vt:lpstr>Modèle par défaut</vt:lpstr>
      <vt:lpstr>Diapositive 1</vt:lpstr>
      <vt:lpstr>  Année 2020  </vt:lpstr>
      <vt:lpstr>Le cimetière pendant le confinement</vt:lpstr>
      <vt:lpstr>Le cimetière après le confinement</vt:lpstr>
      <vt:lpstr>Diapositive 5</vt:lpstr>
      <vt:lpstr>Exemple de la tombe de Louise Drevet pendant la visite des Femmes remarquables en 2019 et en 2020 </vt:lpstr>
      <vt:lpstr>Diapositive 7</vt:lpstr>
      <vt:lpstr>Malgré les confinements successifs, l’Asroch a pu maintenir une partie de ses activités</vt:lpstr>
      <vt:lpstr>Diapositive 9</vt:lpstr>
      <vt:lpstr>Des partenariats avec l’Office du tourisme et les musées de Grenoble </vt:lpstr>
      <vt:lpstr>Diapositive 11</vt:lpstr>
      <vt:lpstr>Diapositive 12</vt:lpstr>
      <vt:lpstr>L’exposition « Grenoble et ses artistes du XIXe siècle »</vt:lpstr>
      <vt:lpstr>Les visites en 2020</vt:lpstr>
      <vt:lpstr>Diapositive 15</vt:lpstr>
      <vt:lpstr>Diapositive 16</vt:lpstr>
      <vt:lpstr>Visites pendant les journées du patrimoine 2020 </vt:lpstr>
      <vt:lpstr>Dernières représentations théâtrales sur les femmes remarquables par la Cie Acour, le dimanche 27 septembre</vt:lpstr>
      <vt:lpstr>Grand Merci à la Cie ACOUR pour le bel hommage rendu aux femmes courageuses et talentueuses et trop souvent oubliées qui reposent à Saint-Roch</vt:lpstr>
      <vt:lpstr>Visites pendant la période de la Toussaint 2020 </vt:lpstr>
      <vt:lpstr>Diapositive 21</vt:lpstr>
      <vt:lpstr>Une nouvelle exposition en 2020 sur  LES GANTIERS</vt:lpstr>
      <vt:lpstr>Diapositive 23</vt:lpstr>
      <vt:lpstr>Les restaurations de tombes</vt:lpstr>
      <vt:lpstr>Travaux de rénovation tombes d’artistes</vt:lpstr>
      <vt:lpstr>Diapositive 26</vt:lpstr>
      <vt:lpstr>Bas-relief du sculpteur Auguste Davin  sur la tombe de la famille Gamond. </vt:lpstr>
      <vt:lpstr>Inventaire des concessions à perpétuité de  l’agrandissement 1899 en vue d’une opération de reprises par la Ville de Grenoble</vt:lpstr>
      <vt:lpstr>Un nouveau site internet en construction  avec la Sté Colportic </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DE NOUVEAUX THEMES DE VISITES EN 2021</vt:lpstr>
      <vt:lpstr>Les journées du patrimoine 2021</vt:lpstr>
      <vt:lpstr>Diapositive 44</vt:lpstr>
      <vt:lpstr>PARTICIPATION A LA ROUTE DES SAVOIR FAIRE </vt:lpstr>
      <vt:lpstr>PARTICIPATION A UN PROJET POUR LA VALORISATION DU CIMETIERE SAINT-ROCH proposé par la Ville de Grenoble  </vt:lpstr>
      <vt:lpstr>COMMEMORATION DES 150 ANS DE LA COMMUNE</vt:lpstr>
      <vt:lpstr>RESTAURATION OU RENOVATION DE TOMBES</vt:lpstr>
      <vt:lpstr>La tombe d'Ernest Calvat Père et Fils </vt:lpstr>
      <vt:lpstr>Diapositive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Marie-Claire</dc:creator>
  <cp:lastModifiedBy>Marie-Claire RIVOIRE</cp:lastModifiedBy>
  <cp:revision>591</cp:revision>
  <cp:lastPrinted>1601-01-01T00:00:00Z</cp:lastPrinted>
  <dcterms:created xsi:type="dcterms:W3CDTF">2011-04-03T16:12:20Z</dcterms:created>
  <dcterms:modified xsi:type="dcterms:W3CDTF">2021-08-01T23:16:20Z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