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41"/>
  </p:notesMasterIdLst>
  <p:handoutMasterIdLst>
    <p:handoutMasterId r:id="rId42"/>
  </p:handoutMasterIdLst>
  <p:sldIdLst>
    <p:sldId id="256" r:id="rId2"/>
    <p:sldId id="668" r:id="rId3"/>
    <p:sldId id="730" r:id="rId4"/>
    <p:sldId id="713" r:id="rId5"/>
    <p:sldId id="667" r:id="rId6"/>
    <p:sldId id="710" r:id="rId7"/>
    <p:sldId id="673" r:id="rId8"/>
    <p:sldId id="709" r:id="rId9"/>
    <p:sldId id="677" r:id="rId10"/>
    <p:sldId id="711" r:id="rId11"/>
    <p:sldId id="714" r:id="rId12"/>
    <p:sldId id="689" r:id="rId13"/>
    <p:sldId id="715" r:id="rId14"/>
    <p:sldId id="716" r:id="rId15"/>
    <p:sldId id="717" r:id="rId16"/>
    <p:sldId id="718" r:id="rId17"/>
    <p:sldId id="687" r:id="rId18"/>
    <p:sldId id="719" r:id="rId19"/>
    <p:sldId id="721" r:id="rId20"/>
    <p:sldId id="726" r:id="rId21"/>
    <p:sldId id="720" r:id="rId22"/>
    <p:sldId id="722" r:id="rId23"/>
    <p:sldId id="723" r:id="rId24"/>
    <p:sldId id="679" r:id="rId25"/>
    <p:sldId id="724" r:id="rId26"/>
    <p:sldId id="727" r:id="rId27"/>
    <p:sldId id="680" r:id="rId28"/>
    <p:sldId id="725" r:id="rId29"/>
    <p:sldId id="695" r:id="rId30"/>
    <p:sldId id="649" r:id="rId31"/>
    <p:sldId id="681" r:id="rId32"/>
    <p:sldId id="489" r:id="rId33"/>
    <p:sldId id="700" r:id="rId34"/>
    <p:sldId id="707" r:id="rId35"/>
    <p:sldId id="701" r:id="rId36"/>
    <p:sldId id="708" r:id="rId37"/>
    <p:sldId id="699" r:id="rId38"/>
    <p:sldId id="729" r:id="rId39"/>
    <p:sldId id="703" r:id="rId40"/>
  </p:sldIdLst>
  <p:sldSz cx="9144000" cy="6858000" type="screen4x3"/>
  <p:notesSz cx="6946900" cy="100838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993300"/>
    <a:srgbClr val="008000"/>
    <a:srgbClr val="4F6228"/>
    <a:srgbClr val="990000"/>
    <a:srgbClr val="0000FF"/>
    <a:srgbClr val="663300"/>
    <a:srgbClr val="A50021"/>
    <a:srgbClr val="CC33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2652" autoAdjust="0"/>
  </p:normalViewPr>
  <p:slideViewPr>
    <p:cSldViewPr>
      <p:cViewPr varScale="1">
        <p:scale>
          <a:sx n="66" d="100"/>
          <a:sy n="66" d="100"/>
        </p:scale>
        <p:origin x="-151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9837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2"/>
    </p:cViewPr>
  </p:sorterViewPr>
  <p:notesViewPr>
    <p:cSldViewPr>
      <p:cViewPr varScale="1">
        <p:scale>
          <a:sx n="74" d="100"/>
          <a:sy n="74" d="100"/>
        </p:scale>
        <p:origin x="-3294" y="-108"/>
      </p:cViewPr>
      <p:guideLst>
        <p:guide orient="horz" pos="3176"/>
        <p:guide pos="218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5" Type="http://schemas.openxmlformats.org/officeDocument/2006/relationships/slide" Target="slides/slide31.xml"/><Relationship Id="rId4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4969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4969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B996EB9-C4DC-4798-91E1-F12C9BD2FA68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969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789805"/>
            <a:ext cx="5557520" cy="45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969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DCAF280-5DDC-4DC4-A596-501F0DF42085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F0A5-5C1A-4FB3-83D2-99BFFD2D581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39A61-5657-4FA1-8B86-832F459C8BC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6439C-7459-4E8D-83FC-DA3DD9AF695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197F-423C-465F-A69A-AAE1E136696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B82D5-BCBC-4007-9682-8C53AF137D7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DFC9-CA79-43D2-8F8F-CD4E8F1E4C1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5FD0-A29D-4013-AB1C-F2ED8FFC2AE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58DF8-8D3E-464C-8993-D5027DCF11C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6284-CD7F-4127-9AC5-4F7FBA39DF9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492EC-5911-44F1-949C-98B925D6400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5F12C-C314-4F8D-8FB9-FBCD82BF41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06C0259-3470-4B34-9F43-AF18ED86465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532FzHqhXw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6" y="3429000"/>
            <a:ext cx="8420105" cy="928694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4800" b="1" dirty="0" smtClean="0">
                <a:solidFill>
                  <a:srgbClr val="4F6228"/>
                </a:solidFill>
                <a:latin typeface="Times New Roman" pitchFamily="18" charset="0"/>
              </a:rPr>
              <a:t>Assemblée Générale Ordinaire</a:t>
            </a:r>
          </a:p>
          <a:p>
            <a:pPr algn="r" eaLnBrk="1" hangingPunct="1">
              <a:lnSpc>
                <a:spcPct val="90000"/>
              </a:lnSpc>
            </a:pPr>
            <a:endParaRPr lang="fr-FR" sz="3600" i="1" dirty="0" smtClean="0">
              <a:latin typeface="Times New Roman" pitchFamily="18" charset="0"/>
            </a:endParaRPr>
          </a:p>
          <a:p>
            <a:pPr algn="r" eaLnBrk="1" hangingPunct="1">
              <a:lnSpc>
                <a:spcPct val="90000"/>
              </a:lnSpc>
            </a:pPr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</a:rPr>
              <a:t>30 avril 2022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285720" y="214290"/>
            <a:ext cx="17145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928794" y="285728"/>
            <a:ext cx="6500858" cy="228601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82563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182563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AR JULIAN" pitchFamily="2" charset="0"/>
                <a:cs typeface="Arial" pitchFamily="34" charset="0"/>
              </a:rPr>
              <a:t>Saint-Roch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MingLiU" charset="-120"/>
                <a:cs typeface="Arial" pitchFamily="34" charset="0"/>
              </a:rPr>
              <a:t> 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AR JULIAN" pitchFamily="2" charset="0"/>
                <a:cs typeface="Arial" pitchFamily="34" charset="0"/>
              </a:rPr>
              <a:t>! </a:t>
            </a:r>
          </a:p>
          <a:p>
            <a:pPr marL="182563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AR JULIAN" pitchFamily="2" charset="0"/>
                <a:cs typeface="Arial" pitchFamily="34" charset="0"/>
              </a:rPr>
              <a:t>Vous avez dit cimetière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MingLiU" charset="-120"/>
                <a:cs typeface="Arial" pitchFamily="34" charset="0"/>
              </a:rPr>
              <a:t> 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AR JULIAN" pitchFamily="2" charset="0"/>
                <a:cs typeface="Arial" pitchFamily="34" charset="0"/>
              </a:rPr>
              <a:t>?</a:t>
            </a:r>
          </a:p>
          <a:p>
            <a:pPr marL="182563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AR JULIAN" pitchFamily="2" charset="0"/>
                <a:cs typeface="Arial" pitchFamily="34" charset="0"/>
              </a:rPr>
              <a:t>Association culturelle et patrimoniale</a:t>
            </a:r>
            <a:endParaRPr kumimoji="0" lang="fr-FR" sz="2400" b="1" i="1" u="none" strike="noStrike" cap="none" normalizeH="0" baseline="0" dirty="0" smtClean="0">
              <a:ln>
                <a:noFill/>
              </a:ln>
              <a:solidFill>
                <a:srgbClr val="4F622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ngLiU" charset="-12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41672" t="3969" r="17847" b="4749"/>
          <a:stretch>
            <a:fillRect/>
          </a:stretch>
        </p:blipFill>
        <p:spPr bwMode="auto">
          <a:xfrm>
            <a:off x="3500430" y="3714752"/>
            <a:ext cx="2096550" cy="283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928958" cy="195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715140" y="3286124"/>
            <a:ext cx="1825237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8" name="Picture 6" descr="C:\Users\Marie-Claire\Documents\DOCUMENTS MCR\ASSOCIATIONS\ASROCH_DOSSIER\PHOTOTHEQUE_VIDEO\PHOTOS EVENEMENTS ANNUELS\VISITES_EVENEMENTS PAR ANNEES\2018\06-24-18_Balade théâtralisée Stendhal\IMG_6688 - C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71546"/>
            <a:ext cx="2643206" cy="216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571480"/>
            <a:ext cx="2786050" cy="241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000364" y="71435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663300"/>
                </a:solidFill>
                <a:latin typeface="Century Gothic" pitchFamily="34" charset="0"/>
              </a:rPr>
              <a:t>« En attendant Stendhal »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071802" y="328612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663300"/>
                </a:solidFill>
                <a:latin typeface="Century Gothic" pitchFamily="34" charset="0"/>
              </a:rPr>
              <a:t>« La marche de l’empereur » </a:t>
            </a:r>
            <a:endParaRPr lang="fr-FR" dirty="0"/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428596" y="3571876"/>
            <a:ext cx="2000264" cy="299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ZoneTexte 14"/>
          <p:cNvSpPr txBox="1"/>
          <p:nvPr/>
        </p:nvSpPr>
        <p:spPr>
          <a:xfrm rot="20887771">
            <a:off x="588743" y="285669"/>
            <a:ext cx="282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solidFill>
                  <a:srgbClr val="990000"/>
                </a:solidFill>
                <a:latin typeface="Broadway" pitchFamily="82" charset="0"/>
              </a:rPr>
              <a:t>… </a:t>
            </a:r>
            <a:r>
              <a:rPr lang="fr-FR" sz="2400" i="1" dirty="0" smtClean="0">
                <a:solidFill>
                  <a:srgbClr val="990000"/>
                </a:solidFill>
                <a:latin typeface="Broadway" pitchFamily="82" charset="0"/>
              </a:rPr>
              <a:t>et les reprises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2844" y="3500438"/>
            <a:ext cx="878687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4000" b="1" i="1" kern="0" dirty="0" smtClean="0">
                <a:solidFill>
                  <a:srgbClr val="4F6228"/>
                </a:solidFill>
                <a:latin typeface="Times New Roman" pitchFamily="18" charset="0"/>
                <a:cs typeface="+mn-cs"/>
              </a:rPr>
              <a:t>LES RESTAURATIONS de MONUMENTS</a:t>
            </a:r>
            <a:endParaRPr kumimoji="0" lang="fr-FR" sz="4000" b="1" i="1" u="none" strike="noStrike" kern="0" cap="none" spc="0" normalizeH="0" baseline="0" noProof="0" dirty="0" smtClean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Image 4" descr="C:\Users\Marie-Claire\Documents\DOCUMENTS MCR\ASSOCIATIONS\ASROCH_DOSSIER\SEPULTURES_portraits_par-nom\Crépu Albin et Alex\Photos monument\Tombe restaurée_déc-2021\20220115_141906.jpg"/>
          <p:cNvPicPr/>
          <p:nvPr/>
        </p:nvPicPr>
        <p:blipFill>
          <a:blip r:embed="rId2" cstate="print">
            <a:lum bright="-10000" contrast="10000"/>
          </a:blip>
          <a:srcRect l="21209" r="24461"/>
          <a:stretch>
            <a:fillRect/>
          </a:stretch>
        </p:blipFill>
        <p:spPr bwMode="auto">
          <a:xfrm>
            <a:off x="357158" y="285728"/>
            <a:ext cx="2928958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11156"/>
          </a:xfrm>
        </p:spPr>
        <p:txBody>
          <a:bodyPr/>
          <a:lstStyle/>
          <a:p>
            <a:r>
              <a:rPr lang="fr-FR" sz="30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Le monument d’Albin Crépu</a:t>
            </a:r>
            <a:endParaRPr lang="fr-FR" sz="3000" b="1" kern="1200" dirty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14282" y="4714884"/>
            <a:ext cx="2571800" cy="315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Avant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5857884" y="5643578"/>
            <a:ext cx="2928958" cy="315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96838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1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tombe restaurée en octobre 2021</a:t>
            </a:r>
          </a:p>
        </p:txBody>
      </p:sp>
      <p:pic>
        <p:nvPicPr>
          <p:cNvPr id="13" name="Espace réservé du contenu 12" descr="C:\Users\Marie-Claire\Documents\DOCUMENTS MCR\ASSOCIATIONS\ASROCH_DOSSIER\SEPULTURES_portraits_par-nom\Crépu Albin et Alex\Photos monument\Crépu_2016 - Copie.JPG"/>
          <p:cNvPicPr>
            <a:picLocks noGrp="1"/>
          </p:cNvPicPr>
          <p:nvPr>
            <p:ph idx="1"/>
          </p:nvPr>
        </p:nvPicPr>
        <p:blipFill>
          <a:blip r:embed="rId2" cstate="print"/>
          <a:srcRect l="3333" r="3334" b="13165"/>
          <a:stretch>
            <a:fillRect/>
          </a:stretch>
        </p:blipFill>
        <p:spPr bwMode="auto">
          <a:xfrm>
            <a:off x="285720" y="785794"/>
            <a:ext cx="407196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C:\Users\Marie-Claire\Documents\DOCUMENTS MCR\ASSOCIATIONS\ASROCH_DOSSIER\SEPULTURES_portraits_par-nom\Crépu Albin et Alex\Photos monument\Tombe restaurée_déc-2021\20220115_141906.jpg"/>
          <p:cNvPicPr/>
          <p:nvPr/>
        </p:nvPicPr>
        <p:blipFill>
          <a:blip r:embed="rId3" cstate="print">
            <a:lum bright="-20000" contrast="10000"/>
          </a:blip>
          <a:srcRect l="21209" r="24461"/>
          <a:stretch>
            <a:fillRect/>
          </a:stretch>
        </p:blipFill>
        <p:spPr bwMode="auto">
          <a:xfrm>
            <a:off x="4786314" y="1643050"/>
            <a:ext cx="400052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C:\Users\Marie-Claire\Documents\DOCUMENTS MCR\ASSOCIATIONS\ASROCH_DOSSIER\2021_année 2021\Evènements illustrés\02_23-21_Visite devis M. Drogo\20210223_152748 - C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643314"/>
            <a:ext cx="1554729" cy="2286016"/>
          </a:xfrm>
          <a:prstGeom prst="round2Diag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14282" y="5072074"/>
            <a:ext cx="23574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Maiandra GD" pitchFamily="34" charset="0"/>
              </a:rPr>
              <a:t>Restauration prise en charge financièrement par la VDG sur les conseils de l’</a:t>
            </a:r>
            <a:r>
              <a:rPr lang="fr-FR" sz="1600" dirty="0" err="1" smtClean="0">
                <a:latin typeface="Maiandra GD" pitchFamily="34" charset="0"/>
              </a:rPr>
              <a:t>Asroch</a:t>
            </a:r>
            <a:r>
              <a:rPr lang="fr-FR" sz="1600" dirty="0" smtClean="0">
                <a:latin typeface="Maiandra GD" pitchFamily="34" charset="0"/>
              </a:rPr>
              <a:t>, pour un montant de 3975,00 €</a:t>
            </a:r>
            <a:endParaRPr lang="fr-FR" sz="1600" dirty="0">
              <a:latin typeface="Maiandra GD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71736" y="5929330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Maiandra GD" pitchFamily="34" charset="0"/>
              </a:rPr>
              <a:t>Visite pour </a:t>
            </a:r>
            <a:br>
              <a:rPr lang="fr-FR" sz="1200" dirty="0" smtClean="0">
                <a:latin typeface="Maiandra GD" pitchFamily="34" charset="0"/>
              </a:rPr>
            </a:br>
            <a:r>
              <a:rPr lang="fr-FR" sz="1200" dirty="0" smtClean="0">
                <a:latin typeface="Maiandra GD" pitchFamily="34" charset="0"/>
              </a:rPr>
              <a:t>établissement du devis avec M. </a:t>
            </a:r>
            <a:r>
              <a:rPr lang="fr-FR" sz="1200" dirty="0" err="1" smtClean="0">
                <a:latin typeface="Maiandra GD" pitchFamily="34" charset="0"/>
              </a:rPr>
              <a:t>Drogo</a:t>
            </a:r>
            <a:r>
              <a:rPr lang="fr-FR" sz="1200" dirty="0" smtClean="0">
                <a:latin typeface="Maiandra GD" pitchFamily="34" charset="0"/>
              </a:rPr>
              <a:t> des Ets Billon</a:t>
            </a:r>
            <a:endParaRPr lang="fr-FR" sz="1200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e-Claire\Documents\DOCUMENTS MCR\ASSOCIATIONS\ASROCH_DOSSIER\SEPULTURES_portraits_par-nom\Zwingelstein\Photos Tombe\Photos tombe 2009-2011\Tombe L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206"/>
          <a:stretch>
            <a:fillRect/>
          </a:stretch>
        </p:blipFill>
        <p:spPr bwMode="auto">
          <a:xfrm>
            <a:off x="357158" y="1071546"/>
            <a:ext cx="328614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C:\Users\Marie-Claire\Documents\DOCUMENTS MCR\ASSOCIATIONS\ASROCH_DOSSIER\RESTAURATION MONUMENTS\Zwingelstein\Tombe restaurée avec Epitaphes_mars 2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28614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71472" y="357167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Tombe de l’alpiniste Léon </a:t>
            </a:r>
            <a:r>
              <a:rPr lang="fr-FR" sz="24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Zwingelstein</a:t>
            </a:r>
            <a: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endParaRPr lang="fr-FR" sz="2400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5786454"/>
            <a:ext cx="8572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Nettoyage de la tombe pris en charge par l’</a:t>
            </a:r>
            <a:r>
              <a:rPr lang="fr-FR" sz="16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Asroch</a:t>
            </a:r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: 464,00 €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La retranscription de l'épitaphe a été prise en charge par l'association Coutumes et traditions de l'Oisans.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2142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Monument de la famille </a:t>
            </a:r>
            <a:r>
              <a:rPr lang="fr-FR" sz="24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Vitteau</a:t>
            </a:r>
            <a: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Lallemant</a:t>
            </a:r>
            <a: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et Ovide </a:t>
            </a:r>
            <a:b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endParaRPr lang="fr-FR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7240" r="26646" b="10702"/>
          <a:stretch>
            <a:fillRect/>
          </a:stretch>
        </p:blipFill>
        <p:spPr bwMode="auto">
          <a:xfrm>
            <a:off x="285720" y="1142984"/>
            <a:ext cx="4071966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85720" y="528638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Nettoyage de la tombe pris en charge par l’</a:t>
            </a:r>
            <a:r>
              <a:rPr lang="fr-FR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Asroch</a:t>
            </a:r>
            <a:r>
              <a:rPr lang="fr-FR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: 865,00 </a:t>
            </a:r>
            <a:r>
              <a:rPr lang="fr-FR" dirty="0" smtClean="0"/>
              <a:t>€</a:t>
            </a:r>
          </a:p>
          <a:p>
            <a:pPr lvl="0"/>
            <a:r>
              <a:rPr lang="fr-FR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Picture 4" descr="C:\Users\Marie-Claire\Documents\DOCUMENTS MCR\ASSOCIATIONS\ASROCH_DOSSIER\SEPULTURES_portraits_par-nom\Vitteau_Ovide Allemand\Tombe vitteau rénovée_15-12-21 (2).jpg"/>
          <p:cNvPicPr>
            <a:picLocks noChangeAspect="1" noChangeArrowheads="1"/>
          </p:cNvPicPr>
          <p:nvPr/>
        </p:nvPicPr>
        <p:blipFill>
          <a:blip r:embed="rId3" cstate="print"/>
          <a:srcRect l="17461" r="20626"/>
          <a:stretch>
            <a:fillRect/>
          </a:stretch>
        </p:blipFill>
        <p:spPr bwMode="auto">
          <a:xfrm rot="5400000">
            <a:off x="4527947" y="1065179"/>
            <a:ext cx="4212000" cy="4081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8"/>
          </a:xfrm>
        </p:spPr>
        <p:txBody>
          <a:bodyPr/>
          <a:lstStyle/>
          <a:p>
            <a:r>
              <a:rPr lang="fr-FR" sz="2400" b="1" kern="1200" dirty="0" smtClean="0">
                <a:solidFill>
                  <a:srgbClr val="4F622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Rénovation de la tombe d’Henry Ding, statuaire </a:t>
            </a:r>
          </a:p>
        </p:txBody>
      </p:sp>
      <p:pic>
        <p:nvPicPr>
          <p:cNvPr id="54274" name="Picture 2" descr="C:\Users\Marie-Claire\Documents\DOCUMENTS MCR\ASSOCIATIONS\ASROCH_DOSSIER\SEPULTURES_portraits_par-nom\Ding Henry\Photos tombe\20201007_144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38062" t="13574" r="27428" b="18555"/>
          <a:stretch>
            <a:fillRect/>
          </a:stretch>
        </p:blipFill>
        <p:spPr bwMode="auto">
          <a:xfrm>
            <a:off x="3214678" y="857232"/>
            <a:ext cx="2857520" cy="4214842"/>
          </a:xfrm>
          <a:prstGeom prst="round2SameRect">
            <a:avLst/>
          </a:prstGeom>
          <a:noFill/>
        </p:spPr>
      </p:pic>
      <p:pic>
        <p:nvPicPr>
          <p:cNvPr id="54275" name="Picture 3" descr="C:\Users\Marie-Claire\Documents\DOCUMENTS MCR\ASSOCIATIONS\ASROCH_DOSSIER\RESTAURATION MONUMENTS\Ding_F-AF\Avant_Tombe H. Ding_2013.JPG"/>
          <p:cNvPicPr>
            <a:picLocks noChangeAspect="1" noChangeArrowheads="1"/>
          </p:cNvPicPr>
          <p:nvPr/>
        </p:nvPicPr>
        <p:blipFill>
          <a:blip r:embed="rId3" cstate="print"/>
          <a:srcRect l="4876" r="7356"/>
          <a:stretch>
            <a:fillRect/>
          </a:stretch>
        </p:blipFill>
        <p:spPr bwMode="auto">
          <a:xfrm>
            <a:off x="214282" y="1071546"/>
            <a:ext cx="2571768" cy="3600000"/>
          </a:xfrm>
          <a:prstGeom prst="round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2844" y="5286388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La tombe d’Henry Ding a été nettoyée en 2020, par les Ets Billon : 265 € pris en charge par l’</a:t>
            </a:r>
            <a:r>
              <a:rPr lang="fr-FR" sz="16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Asroch</a:t>
            </a:r>
            <a:endParaRPr lang="fr-FR" sz="1600" b="1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La retranscription de l’épitaphe est programmée en 2022.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6215074" y="2143116"/>
            <a:ext cx="264320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HENRY DING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Statuaire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Chevalier de la Légion d'Honneur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Directeur de l'Ecole des </a:t>
            </a:r>
            <a:r>
              <a:rPr kumimoji="0" lang="fr-FR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Beaux-Arts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1844 - 1898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fr-FR" sz="24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Entretien des tombes par les bénévoles de l'association</a:t>
            </a:r>
          </a:p>
        </p:txBody>
      </p:sp>
      <p:pic>
        <p:nvPicPr>
          <p:cNvPr id="5" name="Image 4" descr="C:\Users\Marie-Claire\Documents\DOCUMENTS MCR\ASSOCIATIONS\ASROCH_DOSSIER\2021_année 2021\Evènements illustrés\03 et 04_21_Nettoyages tombes\Calvat\20210301_145114.jpg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500562" y="4214818"/>
            <a:ext cx="3929090" cy="2500306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Marie-Claire\Documents\DOCUMENTS MCR\ASSOCIATIONS\ASROCH_DOSSIER\2021_année 2021\Evènements illustrés\03 et 04_21_Nettoyages tombes\Circuit MCR\2021_04_22_Opération Nettoyage tombes  (4).jpg"/>
          <p:cNvPicPr/>
          <p:nvPr/>
        </p:nvPicPr>
        <p:blipFill>
          <a:blip r:embed="rId3" cstate="print">
            <a:lum bright="-10000"/>
          </a:blip>
          <a:srcRect l="14102" r="13154"/>
          <a:stretch>
            <a:fillRect/>
          </a:stretch>
        </p:blipFill>
        <p:spPr bwMode="auto">
          <a:xfrm rot="5400000">
            <a:off x="6297778" y="1274594"/>
            <a:ext cx="3143272" cy="2022796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Users\Marie-Claire\Documents\DOCUMENTS MCR\ASSOCIATIONS\ASROCH_DOSSIER\2021_année 2021\Evènements illustrés\03 et 04_21_Nettoyages tombes\Circuit MCR\2021_04_22_Opération Nettoyage tombes  (1).jpg"/>
          <p:cNvPicPr/>
          <p:nvPr/>
        </p:nvPicPr>
        <p:blipFill>
          <a:blip r:embed="rId4" cstate="print"/>
          <a:srcRect l="8963" t="22241" r="40278" b="16906"/>
          <a:stretch>
            <a:fillRect/>
          </a:stretch>
        </p:blipFill>
        <p:spPr bwMode="auto">
          <a:xfrm>
            <a:off x="4786314" y="1000108"/>
            <a:ext cx="1857388" cy="285752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arie-Claire\Documents\DOCUMENTS MCR\ASSOCIATIONS\ASROCH_DOSSIER\SEPULTURES_portraits_par-nom\Calvat Ernest père et fils\Infos et photos tombe et liste défunts\Restauration tombe et entretien\Defrichement_mars 2\20210301_152814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00034" y="857231"/>
            <a:ext cx="2071702" cy="3452835"/>
          </a:xfrm>
          <a:prstGeom prst="round2DiagRect">
            <a:avLst/>
          </a:prstGeom>
          <a:noFill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571472" y="4500570"/>
            <a:ext cx="3214710" cy="207749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1142984"/>
            <a:ext cx="1982404" cy="2643206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229600" cy="372586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fr-FR" sz="6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Enfin !</a:t>
            </a:r>
            <a:br>
              <a:rPr lang="fr-FR" sz="6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6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Un nouveau site internet</a:t>
            </a:r>
            <a:br>
              <a:rPr lang="fr-FR" sz="6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6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6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b="1" i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avec la Sté </a:t>
            </a:r>
            <a:r>
              <a:rPr lang="fr-FR" b="1" i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Colportic</a:t>
            </a:r>
            <a:r>
              <a:rPr lang="fr-FR" b="1" i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Image 2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357158" y="142852"/>
            <a:ext cx="92869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8286808" cy="517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28572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990000"/>
                </a:solidFill>
              </a:rPr>
              <a:t>www.saintrochgrenoble.fr</a:t>
            </a:r>
            <a:endParaRPr lang="fr-FR" sz="2800" dirty="0">
              <a:solidFill>
                <a:srgbClr val="990000"/>
              </a:solidFill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8673488" y="621508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endParaRPr lang="fr-FR" sz="2800" dirty="0" smtClean="0">
              <a:solidFill>
                <a:srgbClr val="99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910" y="6215082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La page d'accueil du nouveau site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1428736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fr-FR" sz="3600" b="1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Participation à un </a:t>
            </a:r>
          </a:p>
          <a:p>
            <a:pPr lvl="0"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PROJET D'EXPERIMENTATION</a:t>
            </a:r>
          </a:p>
          <a:p>
            <a:pPr lvl="0"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D’UNE VISITE VIRTUELLE </a:t>
            </a:r>
            <a:b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du cimetière Saint-Roch, </a:t>
            </a:r>
          </a:p>
          <a:p>
            <a:pPr lvl="0"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initié par la Ville de Grenoble</a:t>
            </a: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 r="14397" b="8148"/>
          <a:stretch>
            <a:fillRect/>
          </a:stretch>
        </p:blipFill>
        <p:spPr bwMode="auto">
          <a:xfrm>
            <a:off x="214282" y="142852"/>
            <a:ext cx="9286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6" y="3357562"/>
            <a:ext cx="8420105" cy="928694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  <a:t>Rapport moral et d’activités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285720" y="214290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158" y="642918"/>
            <a:ext cx="8429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La Ville de Grenoble souhaite expérimenter un projet qui permettraient aux usagers de faire des visites virtuelles interactives de sites publics tant sur le plan pratique que touristique. Le cimetière Saint-Roch a été choisi comme terrain d'expérimentation et l’</a:t>
            </a:r>
            <a:r>
              <a:rPr lang="fr-FR" sz="36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Asroch</a:t>
            </a:r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est sollicitée pour collaborer avec la Sté </a:t>
            </a:r>
            <a:r>
              <a:rPr lang="fr-FR" sz="36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Ubilink</a:t>
            </a:r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pour la partie patrimoniale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 cstate="print"/>
          <a:srcRect t="13985" r="33803" b="26118"/>
          <a:stretch>
            <a:fillRect/>
          </a:stretch>
        </p:blipFill>
        <p:spPr bwMode="auto">
          <a:xfrm>
            <a:off x="1071538" y="285728"/>
            <a:ext cx="750099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71472" y="5500702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5581650" algn="r"/>
              </a:tabLst>
            </a:pPr>
            <a:r>
              <a:rPr lang="fr-FR" sz="20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Image de démonstration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5852" y="5000636"/>
            <a:ext cx="600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993300"/>
                </a:solidFill>
                <a:hlinkClick r:id="rId3"/>
              </a:rPr>
              <a:t>https://www.youtube.com/watch?v=Y532FzHqhXw</a:t>
            </a:r>
            <a:endParaRPr lang="fr-FR" sz="1400" b="1" dirty="0" smtClean="0">
              <a:solidFill>
                <a:srgbClr val="993300"/>
              </a:solidFill>
            </a:endParaRPr>
          </a:p>
          <a:p>
            <a:endParaRPr lang="fr-FR" sz="1400" b="1" dirty="0" smtClean="0">
              <a:solidFill>
                <a:srgbClr val="993300"/>
              </a:solidFill>
            </a:endParaRPr>
          </a:p>
          <a:p>
            <a:r>
              <a:rPr lang="fr-FR" sz="1200" b="1" dirty="0" smtClean="0">
                <a:solidFill>
                  <a:srgbClr val="993300"/>
                </a:solidFill>
              </a:rPr>
              <a:t>Démo 5’45 / 7’25</a:t>
            </a:r>
            <a:endParaRPr lang="fr-FR" sz="1200" b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2910" y="1643050"/>
            <a:ext cx="7715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Participation à un </a:t>
            </a:r>
          </a:p>
          <a:p>
            <a:pPr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DOCUMENTAIRE </a:t>
            </a:r>
          </a:p>
          <a:p>
            <a:pPr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REALISE SUR SAINT-ROCH </a:t>
            </a:r>
          </a:p>
          <a:p>
            <a:pPr algn="ctr"/>
            <a:r>
              <a:rPr lang="fr-FR" sz="3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par des étudiants de l’école de journalisme de Grenoble</a:t>
            </a: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 r="14397" b="8148"/>
          <a:stretch>
            <a:fillRect/>
          </a:stretch>
        </p:blipFill>
        <p:spPr bwMode="auto">
          <a:xfrm>
            <a:off x="214282" y="142852"/>
            <a:ext cx="9286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arie-Claire\Documents\DOCUMENTS MCR\ASSOCIATIONS\ASROCH_DOSSIER\2021_année 2021\Evènements illustrés\10-25-21_Mao_visite filmée étudiants\2021_10_25_Mao (1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14290"/>
            <a:ext cx="5857916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42844" y="285728"/>
            <a:ext cx="278608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fr-FR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Des étudiants en spécialisation TV de l'école de journalisme de Grenoble, ont choisi le cimetière Saint-Roch, pour réaliser, dans le cadre de leur master 2, un reportage sur la thématique  </a:t>
            </a:r>
            <a:r>
              <a:rPr lang="fr-FR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 Invisibles ».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 t="21828" b="12687"/>
          <a:stretch>
            <a:fillRect/>
          </a:stretch>
        </p:blipFill>
        <p:spPr bwMode="auto">
          <a:xfrm>
            <a:off x="142844" y="3143248"/>
            <a:ext cx="2487273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C:\Users\Marie-Claire\Documents\DOCUMENTS MCR\ASSOCIATIONS\ASROCH_DOSSIER\2021_année 2021\Evènements illustrés\10-25-21_Mao_visite filmée étudiants\EJDG_projection_14042022-paysag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929066"/>
            <a:ext cx="321471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714612" y="3857628"/>
            <a:ext cx="2857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Ce film a été présenté lors d'une projection au cinéma Le Club, le 14 avril 2022, sous le titre : </a:t>
            </a:r>
          </a:p>
          <a:p>
            <a:pPr algn="ctr"/>
            <a:r>
              <a:rPr lang="fr-FR" b="1" i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Les âmes de Saint-Roch</a:t>
            </a:r>
            <a:r>
              <a:rPr lang="fr-FR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fr-FR" i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un documentaire sur la vie du cimetière de Saint-Roch, à Grenoble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282" y="2857496"/>
            <a:ext cx="8420105" cy="107157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  <a:t>Rapport financier </a:t>
            </a:r>
            <a:b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</a:br>
            <a:endParaRPr lang="fr-FR" sz="4800" b="1" i="1" dirty="0" smtClean="0">
              <a:solidFill>
                <a:srgbClr val="4F6228"/>
              </a:solidFill>
              <a:latin typeface="Times New Roman" pitchFamily="18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285720" y="214290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 b="44582"/>
          <a:stretch>
            <a:fillRect/>
          </a:stretch>
        </p:blipFill>
        <p:spPr bwMode="auto">
          <a:xfrm>
            <a:off x="142844" y="357166"/>
            <a:ext cx="441714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2" cstate="print"/>
          <a:srcRect t="85215" r="16172"/>
          <a:stretch>
            <a:fillRect/>
          </a:stretch>
        </p:blipFill>
        <p:spPr bwMode="auto">
          <a:xfrm>
            <a:off x="4857752" y="3143248"/>
            <a:ext cx="391710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2" cstate="print"/>
          <a:srcRect t="56080" b="15057"/>
          <a:stretch>
            <a:fillRect/>
          </a:stretch>
        </p:blipFill>
        <p:spPr bwMode="auto">
          <a:xfrm>
            <a:off x="4643438" y="285728"/>
            <a:ext cx="43399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11" descr="C:\Users\Marie-Claire\AppData\Local\Microsoft\Windows\INetCache\IE\0O6KGIWE\mathematics-1044079_1920[1].jpg"/>
          <p:cNvPicPr>
            <a:picLocks noChangeAspect="1" noChangeArrowheads="1"/>
          </p:cNvPicPr>
          <p:nvPr/>
        </p:nvPicPr>
        <p:blipFill>
          <a:blip r:embed="rId3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1285852" y="5214950"/>
            <a:ext cx="2000232" cy="1362658"/>
          </a:xfrm>
          <a:prstGeom prst="flowChartPunchedTape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5000628" y="5000636"/>
            <a:ext cx="3929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0"/>
              </a:spcBef>
            </a:pPr>
            <a:r>
              <a:rPr lang="fr-FR" sz="1100" i="1" dirty="0" smtClean="0"/>
              <a:t>Nb : - Nombre adhérents stable depuis 2016</a:t>
            </a:r>
          </a:p>
          <a:p>
            <a:pPr marL="182563" indent="-182563">
              <a:spcBef>
                <a:spcPts val="0"/>
              </a:spcBef>
            </a:pPr>
            <a:r>
              <a:rPr lang="fr-FR" sz="1100" i="1" dirty="0" smtClean="0">
                <a:sym typeface="Wingdings"/>
              </a:rPr>
              <a:t> </a:t>
            </a:r>
            <a:r>
              <a:rPr lang="fr-FR" sz="1100" i="1" dirty="0" smtClean="0">
                <a:solidFill>
                  <a:srgbClr val="990000"/>
                </a:solidFill>
                <a:sym typeface="Wingdings"/>
              </a:rPr>
              <a:t> </a:t>
            </a:r>
            <a:r>
              <a:rPr lang="fr-FR" sz="1100" b="1" dirty="0" smtClean="0"/>
              <a:t>75</a:t>
            </a:r>
            <a:r>
              <a:rPr lang="fr-FR" sz="1100" i="1" dirty="0" smtClean="0"/>
              <a:t> en 2016 </a:t>
            </a:r>
          </a:p>
          <a:p>
            <a:pPr marL="182563" indent="-182563">
              <a:spcBef>
                <a:spcPts val="0"/>
              </a:spcBef>
            </a:pPr>
            <a:r>
              <a:rPr lang="fr-FR" sz="1100" i="1" dirty="0" smtClean="0">
                <a:sym typeface="Wingdings"/>
              </a:rPr>
              <a:t>  </a:t>
            </a:r>
            <a:r>
              <a:rPr lang="fr-FR" sz="1100" b="1" dirty="0" smtClean="0">
                <a:sym typeface="Wingdings"/>
              </a:rPr>
              <a:t>74</a:t>
            </a:r>
            <a:r>
              <a:rPr lang="fr-FR" sz="1100" i="1" dirty="0" smtClean="0">
                <a:sym typeface="Wingdings"/>
              </a:rPr>
              <a:t> en 2017 </a:t>
            </a:r>
          </a:p>
          <a:p>
            <a:pPr marL="182563" indent="-182563">
              <a:spcBef>
                <a:spcPts val="0"/>
              </a:spcBef>
              <a:buFont typeface="Wingdings" pitchFamily="2" charset="2"/>
              <a:buChar char="ð"/>
            </a:pPr>
            <a:r>
              <a:rPr lang="fr-FR" sz="1100" b="1" dirty="0" smtClean="0">
                <a:sym typeface="Wingdings"/>
              </a:rPr>
              <a:t>76 </a:t>
            </a:r>
            <a:r>
              <a:rPr lang="fr-FR" sz="1100" i="1" dirty="0" smtClean="0">
                <a:sym typeface="Wingdings"/>
              </a:rPr>
              <a:t>en 2018 </a:t>
            </a:r>
          </a:p>
          <a:p>
            <a:pPr marL="182563" indent="-182563">
              <a:spcBef>
                <a:spcPts val="0"/>
              </a:spcBef>
              <a:buFont typeface="Wingdings" pitchFamily="2" charset="2"/>
              <a:buChar char="ð"/>
            </a:pPr>
            <a:r>
              <a:rPr lang="fr-FR" sz="1100" b="1" dirty="0" smtClean="0">
                <a:solidFill>
                  <a:srgbClr val="990000"/>
                </a:solidFill>
                <a:sym typeface="Wingdings"/>
              </a:rPr>
              <a:t>78</a:t>
            </a:r>
            <a:r>
              <a:rPr lang="fr-FR" sz="1100" i="1" dirty="0" smtClean="0">
                <a:solidFill>
                  <a:srgbClr val="990000"/>
                </a:solidFill>
                <a:sym typeface="Wingdings"/>
              </a:rPr>
              <a:t> en 2019 – 2020 - 2021</a:t>
            </a:r>
          </a:p>
          <a:p>
            <a:pPr marL="182563" indent="-182563">
              <a:spcBef>
                <a:spcPts val="0"/>
              </a:spcBef>
              <a:buClr>
                <a:srgbClr val="008080"/>
              </a:buClr>
            </a:pPr>
            <a:r>
              <a:rPr lang="fr-FR" sz="1100" i="1" dirty="0" smtClean="0">
                <a:sym typeface="Wingdings"/>
              </a:rPr>
              <a:t>Montant moyen de l’adhésion : </a:t>
            </a:r>
            <a:r>
              <a:rPr lang="fr-FR" sz="1100" b="1" dirty="0" smtClean="0">
                <a:sym typeface="Wingdings"/>
              </a:rPr>
              <a:t>25 €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285851" y="285724"/>
          <a:ext cx="6429422" cy="5929358"/>
        </p:xfrm>
        <a:graphic>
          <a:graphicData uri="http://schemas.openxmlformats.org/drawingml/2006/table">
            <a:tbl>
              <a:tblPr/>
              <a:tblGrid>
                <a:gridCol w="847658"/>
                <a:gridCol w="1519391"/>
                <a:gridCol w="807676"/>
                <a:gridCol w="2463012"/>
                <a:gridCol w="791685"/>
              </a:tblGrid>
              <a:tr h="25359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1100" b="1" i="0" u="sng" strike="noStrike">
                          <a:solidFill>
                            <a:srgbClr val="215867"/>
                          </a:solidFill>
                          <a:latin typeface="Arial"/>
                        </a:rPr>
                        <a:t>SUIVI  PROJETS 2021 - FINANCEMENTS ET REGLEMENTS</a:t>
                      </a:r>
                    </a:p>
                  </a:txBody>
                  <a:tcPr marL="6521" marR="6521" marT="65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043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215867"/>
                          </a:solidFill>
                          <a:latin typeface="Arial"/>
                        </a:rPr>
                        <a:t>PROJET VISITE THEATRALE Cie de l'ELAN - </a:t>
                      </a:r>
                      <a:r>
                        <a:rPr lang="fr-FR" sz="1000" b="1" i="0" u="none" strike="noStrike">
                          <a:solidFill>
                            <a:srgbClr val="215867"/>
                          </a:solidFill>
                          <a:latin typeface="Arial"/>
                        </a:rPr>
                        <a:t>Budget 4900 €</a:t>
                      </a:r>
                      <a:endParaRPr lang="fr-FR" sz="1000" b="1" i="1" u="none" strike="noStrike">
                        <a:solidFill>
                          <a:srgbClr val="215867"/>
                        </a:solidFill>
                        <a:latin typeface="Arial"/>
                      </a:endParaRPr>
                    </a:p>
                  </a:txBody>
                  <a:tcPr marL="6521" marR="6521" marT="6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979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B050"/>
                          </a:solidFill>
                          <a:latin typeface="Arial"/>
                        </a:rPr>
                        <a:t>Subventions / Financements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latin typeface="Arial"/>
                        </a:rPr>
                        <a:t>Règlement prestations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Subventions Projets VDG - 11/08/21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1 000,00 €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Facture ELAN THEATRE de 4903,86 €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Subvention exceptionnelle VDG - 1/12/21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1 000,00 €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Acompte 1/08/21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     1 000,00 €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Subvention DRAC - 12/11/21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1 500,00 €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1er règlement 1/10/21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     2 500,00 €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Fonds propres Asroch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1 403,86 €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Solde le 21/10/21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1 403,86 €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Total financement du projet théâtrale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339933"/>
                          </a:solidFill>
                          <a:latin typeface="Arial"/>
                        </a:rPr>
                        <a:t>      4 903,86 €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Total règlement facture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latin typeface="Arial"/>
                        </a:rPr>
                        <a:t>     4 903,86 €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3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215867"/>
                          </a:solidFill>
                          <a:latin typeface="Arial"/>
                        </a:rPr>
                        <a:t>PROJET "RESTAURATION TOMBES 2021</a:t>
                      </a:r>
                    </a:p>
                  </a:txBody>
                  <a:tcPr marL="6521" marR="6521" marT="65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285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B050"/>
                          </a:solidFill>
                          <a:latin typeface="Arial"/>
                        </a:rPr>
                        <a:t>Subventions / Financements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latin typeface="Arial"/>
                        </a:rPr>
                        <a:t>Règlement prestations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3869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Fonds propres Asroch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 183,00 €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Acompte 30 % sur devis à Bulles de Granite 613 € pour inscriptions tombe H. Ding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183,00 €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Fonds propres Asroch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 464,00 €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Réfection/nettoyage tombe Zwingelstein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464,00 €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Fonds propres Asroch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 865,00 €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Réfection/nettoyage tombe Vitteau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865,00 €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Total financement restauration tombes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339933"/>
                          </a:solidFill>
                          <a:latin typeface="Arial"/>
                        </a:rPr>
                        <a:t>      1 512,00 €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Total règlements factures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    1 512,00 €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69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215867"/>
                          </a:solidFill>
                          <a:latin typeface="Arial"/>
                        </a:rPr>
                        <a:t>PROJET "CREATION SITE INTERNET"</a:t>
                      </a:r>
                    </a:p>
                  </a:txBody>
                  <a:tcPr marL="6521" marR="6521" marT="65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285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B050"/>
                          </a:solidFill>
                          <a:latin typeface="Arial"/>
                        </a:rPr>
                        <a:t>Subventions / Financements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latin typeface="Arial"/>
                        </a:rPr>
                        <a:t>Règlement prestations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Fonds propres Asroch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 575,59 €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1er acompte création site Internet 7/01/21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575,59 €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Fonds propres Asroch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 450,00 €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latin typeface="Arial"/>
                        </a:rPr>
                        <a:t>Solde création site Internet 19/05/21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latin typeface="Arial"/>
                        </a:rPr>
                        <a:t>        450,00 €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02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Total financement création site Internet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339933"/>
                          </a:solidFill>
                          <a:latin typeface="Arial"/>
                        </a:rPr>
                        <a:t>      1 025,59 €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Total facture Colportic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    1 025,59 €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227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521" marR="6521" marT="652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521" marR="6521" marT="652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521" marR="6521" marT="652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521" marR="6521" marT="652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521" marR="6521" marT="652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59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latin typeface="Arial"/>
                        </a:rPr>
                        <a:t> TOTAL FINANCEMENT DES PROJETS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>
                          <a:solidFill>
                            <a:srgbClr val="00B050"/>
                          </a:solidFill>
                          <a:latin typeface="Arial"/>
                        </a:rPr>
                        <a:t>   7 441,45 €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1" u="none" strike="noStrike">
                          <a:solidFill>
                            <a:srgbClr val="4A452A"/>
                          </a:solidFill>
                          <a:latin typeface="Arial"/>
                        </a:rPr>
                        <a:t> TOTAL FACTURES DES PROJETS </a:t>
                      </a:r>
                    </a:p>
                  </a:txBody>
                  <a:tcPr marL="6521" marR="6521" marT="6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1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  7 441,45 € </a:t>
                      </a:r>
                    </a:p>
                  </a:txBody>
                  <a:tcPr marL="6521" marR="6521" marT="6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6" y="3357562"/>
            <a:ext cx="8420105" cy="1643074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  <a:t>Renouvellement </a:t>
            </a:r>
            <a:b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</a:br>
            <a: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  <a:t>Conseil d’administration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285720" y="214290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144000" cy="869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180000" rIns="457056" bIns="53958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 conseil d'administration se compose ainsi fin 2021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/>
            </a:r>
            <a:b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</a:b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>Marie-Claire RIVOIRE - Présidente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>Anaïs GUI-DIBY – Trésorière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>Jean-Louis BOFFARD - Trésorier Adjoint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spcBef>
                <a:spcPts val="1200"/>
              </a:spcBef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>Jean-Marc BOLLON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> - </a:t>
            </a:r>
            <a:r>
              <a:rPr lang="fr-FR" sz="2400" i="1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Président de l'ASP2G -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aiandra GD" pitchFamily="34" charset="0"/>
                <a:ea typeface="Times"/>
                <a:cs typeface="Times New Roman" pitchFamily="18" charset="0"/>
              </a:rPr>
              <a:t>Monique BONVALLET</a:t>
            </a:r>
          </a:p>
          <a:p>
            <a:pPr lvl="0" algn="ctr" eaLnBrk="0" hangingPunct="0"/>
            <a:r>
              <a:rPr lang="fr-FR" sz="24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Delphine CHEMERY</a:t>
            </a:r>
          </a:p>
          <a:p>
            <a:pPr lvl="0" algn="ctr" eaLnBrk="0" hangingPunct="0"/>
            <a:r>
              <a:rPr lang="fr-FR" sz="24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Solange HOLLARD </a:t>
            </a: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fr-FR" sz="24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Simon LAMBERSENS</a:t>
            </a: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fr-FR" sz="24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Jean-Louis REYMOND</a:t>
            </a: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fr-FR" sz="24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Marie-Odile TOURMEN</a:t>
            </a: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fr-FR" sz="24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Jean-Pierre VERDIER</a:t>
            </a:r>
          </a:p>
          <a:p>
            <a:pPr lvl="0" algn="ctr" eaLnBrk="0" hangingPunct="0"/>
            <a:endParaRPr lang="fr-FR" sz="1400" dirty="0" smtClean="0">
              <a:solidFill>
                <a:srgbClr val="000000"/>
              </a:solidFill>
              <a:latin typeface="Maiandra GD" pitchFamily="34" charset="0"/>
              <a:ea typeface="Times"/>
              <a:cs typeface="Times New Roman" pitchFamily="18" charset="0"/>
            </a:endParaRPr>
          </a:p>
          <a:p>
            <a:pPr lvl="0" algn="ctr" eaLnBrk="0" hangingPunct="0"/>
            <a:endParaRPr lang="fr-FR" sz="1400" dirty="0" smtClean="0">
              <a:solidFill>
                <a:srgbClr val="000000"/>
              </a:solidFill>
              <a:latin typeface="Maiandra GD" pitchFamily="34" charset="0"/>
              <a:ea typeface="Times"/>
              <a:cs typeface="Times New Roman" pitchFamily="18" charset="0"/>
            </a:endParaRPr>
          </a:p>
          <a:p>
            <a:pPr algn="ctr" eaLnBrk="0" hangingPunct="0"/>
            <a:r>
              <a:rPr lang="fr-FR" dirty="0" smtClean="0">
                <a:latin typeface="Maiandra GD" pitchFamily="34" charset="0"/>
                <a:cs typeface="Times New Roman" pitchFamily="18" charset="0"/>
              </a:rPr>
              <a:t>En 2021, il a été proposé à Michel MERCIER et Marie-Thérèse LAVAUDAN, qui souhaitaient se retirer du C.A. de  rester membres associés et de constituer ainsi </a:t>
            </a:r>
            <a:r>
              <a:rPr lang="fr-FR" b="1" dirty="0" smtClean="0">
                <a:solidFill>
                  <a:srgbClr val="4F6228"/>
                </a:solidFill>
                <a:latin typeface="Maiandra GD" pitchFamily="34" charset="0"/>
                <a:cs typeface="Times New Roman" pitchFamily="18" charset="0"/>
              </a:rPr>
              <a:t>«</a:t>
            </a:r>
            <a:r>
              <a:rPr lang="fr-FR" b="1" i="1" dirty="0" smtClean="0">
                <a:solidFill>
                  <a:srgbClr val="4F6228"/>
                </a:solidFill>
                <a:latin typeface="Maiandra GD" pitchFamily="34" charset="0"/>
                <a:cs typeface="Times New Roman" pitchFamily="18" charset="0"/>
              </a:rPr>
              <a:t> un conseil des Sages </a:t>
            </a:r>
            <a:r>
              <a:rPr lang="fr-FR" b="1" dirty="0" smtClean="0">
                <a:solidFill>
                  <a:srgbClr val="4F6228"/>
                </a:solidFill>
                <a:latin typeface="Maiandra GD" pitchFamily="34" charset="0"/>
                <a:cs typeface="Times New Roman" pitchFamily="18" charset="0"/>
              </a:rPr>
              <a:t>» </a:t>
            </a:r>
            <a:r>
              <a:rPr lang="fr-FR" dirty="0" smtClean="0">
                <a:latin typeface="Maiandra GD" pitchFamily="34" charset="0"/>
                <a:cs typeface="Times New Roman" pitchFamily="18" charset="0"/>
              </a:rPr>
              <a:t>du fait de leur ancienneté et de leur expérience au sein de l’</a:t>
            </a:r>
            <a:r>
              <a:rPr lang="fr-FR" dirty="0" err="1" smtClean="0">
                <a:latin typeface="Maiandra GD" pitchFamily="34" charset="0"/>
                <a:cs typeface="Times New Roman" pitchFamily="18" charset="0"/>
              </a:rPr>
              <a:t>Asroch</a:t>
            </a:r>
            <a:r>
              <a:rPr lang="fr-FR" dirty="0" smtClean="0">
                <a:latin typeface="Maiandra GD" pitchFamily="34" charset="0"/>
                <a:cs typeface="Times New Roman" pitchFamily="18" charset="0"/>
              </a:rPr>
              <a:t> depuis de longues années.</a:t>
            </a:r>
          </a:p>
          <a:p>
            <a:pPr lvl="0" algn="ctr" eaLnBrk="0" hangingPunct="0"/>
            <a:endParaRPr lang="fr-FR" sz="2000" dirty="0" smtClean="0">
              <a:solidFill>
                <a:srgbClr val="000000"/>
              </a:solidFill>
              <a:latin typeface="Maiandra GD" pitchFamily="34" charset="0"/>
              <a:ea typeface="Times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solidFill>
                <a:srgbClr val="000000"/>
              </a:solidFill>
              <a:latin typeface="Maiandra GD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Maiandra GD" pitchFamily="34" charset="0"/>
              <a:ea typeface="Times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85728"/>
            <a:ext cx="8786842" cy="6072230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Sont en fin de mandat en 2022</a:t>
            </a:r>
            <a:endParaRPr lang="fr-FR" sz="2400" b="1" dirty="0" smtClean="0">
              <a:solidFill>
                <a:srgbClr val="00B050"/>
              </a:solidFill>
            </a:endParaRPr>
          </a:p>
          <a:p>
            <a:pPr algn="ctr"/>
            <a:r>
              <a:rPr lang="fr-FR" sz="2000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Jean-Marc BOLLON </a:t>
            </a:r>
          </a:p>
          <a:p>
            <a:pPr algn="ctr"/>
            <a:r>
              <a:rPr lang="fr-FR" sz="2000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Anaïs GUI-DIBY – </a:t>
            </a:r>
            <a:r>
              <a:rPr lang="fr-FR" sz="2000" i="1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Trésorière</a:t>
            </a:r>
          </a:p>
          <a:p>
            <a:pPr algn="ctr"/>
            <a:r>
              <a:rPr lang="fr-FR" sz="2000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Marie-Odile TOURMEN</a:t>
            </a:r>
          </a:p>
          <a:p>
            <a:pPr algn="ctr"/>
            <a:r>
              <a:rPr lang="fr-FR" sz="2000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Jean-Pierre VERDIER</a:t>
            </a:r>
          </a:p>
          <a:p>
            <a:pPr algn="ctr">
              <a:buNone/>
            </a:pPr>
            <a:r>
              <a:rPr lang="fr-FR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qui acceptent de se représenter pour les trois années à venir</a:t>
            </a:r>
          </a:p>
          <a:p>
            <a:pPr>
              <a:buNone/>
            </a:pPr>
            <a:endParaRPr lang="fr-FR" sz="800" b="1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2000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Solange HOLLARD </a:t>
            </a:r>
            <a:r>
              <a:rPr lang="fr-FR" sz="2000" i="1" kern="12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souhaite se retirer du C.A., mais restera membre associée au sein du « Conseil des Sages ».</a:t>
            </a:r>
          </a:p>
          <a:p>
            <a:pPr>
              <a:buNone/>
            </a:pPr>
            <a:endParaRPr lang="fr-FR" sz="1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Nous avons le plaisir d’accueillir les candidatures suivantes :</a:t>
            </a:r>
          </a:p>
          <a:p>
            <a:pPr>
              <a:buNone/>
            </a:pPr>
            <a:endParaRPr lang="fr-FR" sz="2400" b="1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786" y="4643446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FR" dirty="0" smtClean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57158" y="4286256"/>
            <a:ext cx="7143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282" y="4143380"/>
            <a:ext cx="85725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fr-FR" sz="20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 Claude FERRADOU, </a:t>
            </a:r>
            <a:r>
              <a:rPr lang="fr-FR" sz="2000" i="1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président de Patrimoine et Développement qu’il représentera au sein de notre C.A</a:t>
            </a:r>
            <a:r>
              <a:rPr lang="fr-FR" sz="20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.</a:t>
            </a:r>
          </a:p>
          <a:p>
            <a:pPr marL="174625" indent="-174625">
              <a:spcBef>
                <a:spcPts val="1200"/>
              </a:spcBef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000000"/>
                </a:solidFill>
                <a:latin typeface="Maiandra GD" pitchFamily="34" charset="0"/>
                <a:ea typeface="Times"/>
                <a:cs typeface="Times New Roman" pitchFamily="18" charset="0"/>
              </a:rPr>
              <a:t> Catherine JALLAT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282" y="5429264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ctr">
              <a:buNone/>
            </a:pPr>
            <a:r>
              <a:rPr lang="fr-FR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  </a:t>
            </a:r>
            <a:r>
              <a:rPr lang="fr-FR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Le C.A. devant être composé de 15 membres, il reste donc </a:t>
            </a:r>
            <a:br>
              <a:rPr lang="fr-FR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3 postes vacants à pourvoir.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328613"/>
            <a:ext cx="85820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1571612"/>
            <a:ext cx="9001156" cy="38625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000" lvl="5" indent="-180975" algn="ctr">
              <a:spcBef>
                <a:spcPts val="600"/>
              </a:spcBef>
              <a:buFont typeface="Arial" pitchFamily="34" charset="0"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Relations avec le public</a:t>
            </a:r>
          </a:p>
          <a:p>
            <a:pPr marL="36000" lvl="5" indent="-180975" algn="ctr">
              <a:spcBef>
                <a:spcPts val="600"/>
              </a:spcBef>
              <a:buFontTx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Création nouveaux thèmes de visites</a:t>
            </a:r>
          </a:p>
          <a:p>
            <a:pPr marL="36000" marR="0" lvl="5" indent="-180975"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Communication et relation médias</a:t>
            </a:r>
          </a:p>
          <a:p>
            <a:pPr marL="36000" lvl="1" indent="-180975" algn="ctr" eaLnBrk="0" hangingPunct="0">
              <a:spcBef>
                <a:spcPts val="600"/>
              </a:spcBef>
              <a:buFontTx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Recherches et travaux historiques</a:t>
            </a:r>
          </a:p>
          <a:p>
            <a:pPr marL="36000" marR="0" lvl="1" indent="-180975" algn="ctr" defTabSz="914400" eaLnBrk="0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Char char="•"/>
              <a:tabLst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Publications</a:t>
            </a:r>
          </a:p>
          <a:p>
            <a:pPr marL="36000" lvl="1" indent="-180975" algn="ctr" eaLnBrk="0" hangingPunct="0">
              <a:spcBef>
                <a:spcPts val="600"/>
              </a:spcBef>
              <a:buFontTx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Secrétariat</a:t>
            </a:r>
          </a:p>
          <a:p>
            <a:pPr marL="36000" lvl="1" indent="-180975" algn="ctr" eaLnBrk="0" hangingPunct="0">
              <a:spcBef>
                <a:spcPts val="600"/>
              </a:spcBef>
              <a:buFontTx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Accueil et logistique</a:t>
            </a:r>
          </a:p>
          <a:p>
            <a:pPr marL="36000" lvl="1" indent="-180975" algn="ctr" eaLnBrk="0" hangingPunct="0">
              <a:spcBef>
                <a:spcPts val="600"/>
              </a:spcBef>
              <a:buFontTx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Nettoyage et entretien de tombes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2844" y="5286388"/>
            <a:ext cx="8715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Toute proposition, pour une aide dans l'une ou </a:t>
            </a:r>
            <a:br>
              <a:rPr lang="fr-FR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l'autre de ces rubriques, </a:t>
            </a:r>
            <a:br>
              <a:rPr lang="fr-FR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même partielle ou occasionnelle, serait la bienvenue </a:t>
            </a:r>
            <a:r>
              <a:rPr lang="fr-FR" sz="24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fr-FR" sz="2400" b="1" dirty="0" smtClean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solidFill>
                <a:srgbClr val="CC33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572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Nous lançons un appel à candidatures pour renforcer </a:t>
            </a:r>
            <a:br>
              <a:rPr lang="fr-FR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notre Conseil d'Administration mais aussi des bénévoles pour participer aux activités de l’association </a:t>
            </a:r>
          </a:p>
        </p:txBody>
      </p:sp>
      <p:pic>
        <p:nvPicPr>
          <p:cNvPr id="17427" name="Picture 19" descr="C:\Users\Marie-Claire\AppData\Local\Microsoft\Windows\INetCache\IE\FC4JSG0T\computer-icon-2384752_1280[1].png"/>
          <p:cNvPicPr>
            <a:picLocks noChangeAspect="1" noChangeArrowheads="1"/>
          </p:cNvPicPr>
          <p:nvPr/>
        </p:nvPicPr>
        <p:blipFill>
          <a:blip r:embed="rId2" cstate="print"/>
          <a:srcRect t="17241" b="10345"/>
          <a:stretch>
            <a:fillRect/>
          </a:stretch>
        </p:blipFill>
        <p:spPr bwMode="auto">
          <a:xfrm>
            <a:off x="6786578" y="3286124"/>
            <a:ext cx="2214554" cy="1500198"/>
          </a:xfrm>
          <a:prstGeom prst="rect">
            <a:avLst/>
          </a:prstGeom>
          <a:noFill/>
        </p:spPr>
      </p:pic>
      <p:pic>
        <p:nvPicPr>
          <p:cNvPr id="17428" name="Picture 20" descr="C:\Users\Marie-Claire\AppData\Local\Microsoft\Windows\INetCache\IE\3OWOM8BX\hand-shake-146146_128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1919523" cy="982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6" y="3357562"/>
            <a:ext cx="8420105" cy="1643074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  <a:t>Les projets et réalisations </a:t>
            </a:r>
            <a:b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</a:br>
            <a:r>
              <a:rPr lang="fr-FR" sz="4800" b="1" i="1" dirty="0" smtClean="0">
                <a:solidFill>
                  <a:srgbClr val="4F6228"/>
                </a:solidFill>
                <a:latin typeface="Times New Roman" pitchFamily="18" charset="0"/>
              </a:rPr>
              <a:t>pour l’année 2022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285720" y="214290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79687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spcBef>
                <a:spcPts val="0"/>
              </a:spcBef>
            </a:pPr>
            <a:endParaRPr lang="fr-FR" sz="3200" b="1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58775" lvl="0" indent="-358775" eaLnBrk="0" hangingPunct="0">
              <a:spcBef>
                <a:spcPts val="1200"/>
              </a:spcBef>
              <a:buFont typeface="Wingdings" pitchFamily="2" charset="2"/>
              <a:buChar char="Ø"/>
            </a:pPr>
            <a:endParaRPr lang="fr-FR" sz="3200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3214710"/>
          </a:xfrm>
        </p:spPr>
        <p:txBody>
          <a:bodyPr/>
          <a:lstStyle/>
          <a:p>
            <a:pPr algn="ctr">
              <a:buNone/>
            </a:pPr>
            <a:r>
              <a:rPr lang="fr-FR" sz="28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Projet principal  2022  : </a:t>
            </a:r>
          </a:p>
          <a:p>
            <a:pPr algn="ctr">
              <a:buNone/>
            </a:pPr>
            <a:r>
              <a:rPr lang="fr-FR" sz="28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Représentation des créations de la </a:t>
            </a:r>
            <a:br>
              <a:rPr lang="fr-FR" sz="28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28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Cie de l'Elan Théâtre, sous forme d'un triptyque Culture, Histoire, Industrie</a:t>
            </a:r>
          </a:p>
          <a:p>
            <a:pPr algn="ctr">
              <a:buNone/>
            </a:pPr>
            <a:endParaRPr lang="fr-FR" sz="1200" b="1" i="1" kern="1200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fr-FR" sz="2600" b="1" i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fr-FR" sz="2800" b="1" i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En attendant Stendhal…"</a:t>
            </a:r>
          </a:p>
          <a:p>
            <a:pPr algn="ctr">
              <a:buNone/>
            </a:pPr>
            <a:r>
              <a:rPr lang="fr-FR" sz="2800" b="1" i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"La Marche de l'Empereur"</a:t>
            </a:r>
          </a:p>
          <a:p>
            <a:pPr algn="ctr">
              <a:buNone/>
            </a:pPr>
            <a:r>
              <a:rPr lang="fr-FR" sz="2800" b="1" i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"Les temps modernes et au-delà " </a:t>
            </a:r>
            <a:r>
              <a:rPr lang="fr-FR" sz="2600" b="1" i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fr-FR" sz="2800" b="1" i="1" kern="1200" dirty="0" smtClean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fr-FR" i="1" dirty="0" smtClean="0"/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endParaRPr lang="fr-FR" kern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750" r="4998"/>
          <a:stretch>
            <a:fillRect/>
          </a:stretch>
        </p:blipFill>
        <p:spPr bwMode="auto">
          <a:xfrm>
            <a:off x="6428740" y="4357694"/>
            <a:ext cx="2378810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6036" t="4761" r="1576"/>
          <a:stretch>
            <a:fillRect/>
          </a:stretch>
        </p:blipFill>
        <p:spPr bwMode="auto">
          <a:xfrm>
            <a:off x="3500430" y="4214818"/>
            <a:ext cx="2437836" cy="2381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Marie-Claire\Documents\DOCUMENTS MCR\ASSOCIATIONS\ASROCH_DOSSIER\2019_année 2019\EVENEMENTS 2019\05-26_19_Visite Stendhal\DSC09922.JPG"/>
          <p:cNvPicPr>
            <a:picLocks noChangeAspect="1" noChangeArrowheads="1"/>
          </p:cNvPicPr>
          <p:nvPr/>
        </p:nvPicPr>
        <p:blipFill>
          <a:blip r:embed="rId4" cstate="print"/>
          <a:srcRect l="23546" t="8994" r="24860" b="7662"/>
          <a:stretch>
            <a:fillRect/>
          </a:stretch>
        </p:blipFill>
        <p:spPr bwMode="auto">
          <a:xfrm>
            <a:off x="-8786906" y="-6000816"/>
            <a:ext cx="1500198" cy="1615598"/>
          </a:xfrm>
          <a:prstGeom prst="rect">
            <a:avLst/>
          </a:prstGeom>
          <a:noFill/>
        </p:spPr>
      </p:pic>
      <p:pic>
        <p:nvPicPr>
          <p:cNvPr id="20" name="Picture 4" descr="C:\Users\Marie-Claire\Documents\DOCUMENTS MCR\ASSOCIATIONS\ASROCH_DOSSIER\2019_année 2019\EVENEMENTS 2019\05-26_19_Visite Stendhal\DSC09922.JPG"/>
          <p:cNvPicPr>
            <a:picLocks noChangeAspect="1" noChangeArrowheads="1"/>
          </p:cNvPicPr>
          <p:nvPr/>
        </p:nvPicPr>
        <p:blipFill>
          <a:blip r:embed="rId5" cstate="print"/>
          <a:srcRect l="23546" t="8994" r="24860" b="7662"/>
          <a:stretch>
            <a:fillRect/>
          </a:stretch>
        </p:blipFill>
        <p:spPr bwMode="auto">
          <a:xfrm>
            <a:off x="500034" y="4206291"/>
            <a:ext cx="2286016" cy="2376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5470"/>
          </a:xfrm>
        </p:spPr>
        <p:txBody>
          <a:bodyPr/>
          <a:lstStyle/>
          <a:p>
            <a:r>
              <a:rPr lang="fr-FR" sz="2800" b="1" kern="1200" dirty="0" smtClean="0">
                <a:solidFill>
                  <a:srgbClr val="4F622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 nouveaux thèmes de visites en 2022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714356"/>
            <a:ext cx="8858280" cy="6000792"/>
          </a:xfrm>
        </p:spPr>
        <p:txBody>
          <a:bodyPr/>
          <a:lstStyle/>
          <a:p>
            <a:pPr marL="288000">
              <a:spcBef>
                <a:spcPts val="600"/>
              </a:spcBef>
            </a:pPr>
            <a:endParaRPr lang="fr-FR" sz="800" b="1" kern="120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8000">
              <a:spcBef>
                <a:spcPts val="600"/>
              </a:spcBef>
            </a:pPr>
            <a:r>
              <a:rPr lang="fr-FR" sz="2400" b="1" kern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Visite du cimetière ancien de La Tronche</a:t>
            </a:r>
          </a:p>
          <a:p>
            <a:pPr marL="322263" indent="-377825">
              <a:spcBef>
                <a:spcPts val="0"/>
              </a:spcBef>
              <a:buNone/>
            </a:pP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	par Caroline Roussel-</a:t>
            </a:r>
            <a:r>
              <a:rPr lang="fr-FR" sz="1800" i="1" dirty="0" err="1" smtClean="0">
                <a:latin typeface="Times New Roman" pitchFamily="18" charset="0"/>
                <a:cs typeface="Times New Roman" pitchFamily="18" charset="0"/>
              </a:rPr>
              <a:t>Champetier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guide-conférencière professionnelle</a:t>
            </a:r>
          </a:p>
          <a:p>
            <a:pPr marL="322263" indent="-377825">
              <a:spcBef>
                <a:spcPts val="0"/>
              </a:spcBef>
              <a:buNone/>
            </a:pPr>
            <a:endParaRPr lang="fr-FR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fr-FR" sz="2400" b="1" kern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Le monde de Stendhal à Saint-Roch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Promenade littéraire avec Christiane </a:t>
            </a:r>
            <a:r>
              <a:rPr lang="fr-FR" sz="1800" i="1" dirty="0" err="1" smtClean="0">
                <a:latin typeface="Times New Roman" pitchFamily="18" charset="0"/>
                <a:cs typeface="Times New Roman" pitchFamily="18" charset="0"/>
              </a:rPr>
              <a:t>Mure</a:t>
            </a: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1800" i="1" dirty="0" err="1" smtClean="0">
                <a:latin typeface="Times New Roman" pitchFamily="18" charset="0"/>
                <a:cs typeface="Times New Roman" pitchFamily="18" charset="0"/>
              </a:rPr>
              <a:t>Ravaud</a:t>
            </a:r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800" i="1" dirty="0" smtClean="0">
                <a:latin typeface="Times New Roman" pitchFamily="18" charset="0"/>
                <a:cs typeface="Times New Roman" pitchFamily="18" charset="0"/>
              </a:rPr>
            </a:br>
            <a:endParaRPr lang="fr-FR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fr-FR" sz="2400" b="1" kern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La guerre franco-prussienne 1870-1871 à Saint-Roch, son monument, ses héros </a:t>
            </a: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par Monique </a:t>
            </a:r>
            <a:r>
              <a:rPr lang="fr-FR" sz="1800" i="1" dirty="0" err="1" smtClean="0">
                <a:latin typeface="Times New Roman" pitchFamily="18" charset="0"/>
                <a:cs typeface="Times New Roman" pitchFamily="18" charset="0"/>
              </a:rPr>
              <a:t>Bonvallet</a:t>
            </a:r>
            <a:endParaRPr lang="fr-FR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sz="1800" b="1" i="1" dirty="0" smtClean="0">
                <a:solidFill>
                  <a:srgbClr val="008000"/>
                </a:solidFill>
              </a:rPr>
              <a:t>Visite test pour les adhérents mercredi 4/05 à 15 h</a:t>
            </a:r>
          </a:p>
          <a:p>
            <a:pPr algn="ctr">
              <a:buNone/>
            </a:pPr>
            <a:endParaRPr lang="fr-FR" sz="900" dirty="0" smtClean="0">
              <a:solidFill>
                <a:srgbClr val="008000"/>
              </a:solidFill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2400" b="1" kern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Histoire de gants au cimetière Saint-Roch </a:t>
            </a: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par Mao </a:t>
            </a:r>
            <a:r>
              <a:rPr lang="fr-FR" sz="1800" i="1" dirty="0" err="1" smtClean="0">
                <a:latin typeface="Times New Roman" pitchFamily="18" charset="0"/>
                <a:cs typeface="Times New Roman" pitchFamily="18" charset="0"/>
              </a:rPr>
              <a:t>Tourmen</a:t>
            </a:r>
            <a:endParaRPr lang="fr-FR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Visite créée en écho à l'exposition </a:t>
            </a:r>
            <a:r>
              <a:rPr lang="fr-FR" sz="1800" b="1" dirty="0" smtClean="0">
                <a:latin typeface="Times New Roman" pitchFamily="18" charset="0"/>
                <a:cs typeface="Times New Roman" pitchFamily="18" charset="0"/>
              </a:rPr>
              <a:t>Fait Main au Musée Dauphinois 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en 2022.</a:t>
            </a:r>
          </a:p>
          <a:p>
            <a:pPr>
              <a:spcBef>
                <a:spcPts val="0"/>
              </a:spcBef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En parallèle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kern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une exposition</a:t>
            </a:r>
            <a:r>
              <a:rPr lang="fr-FR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d'une vingtaine de panneaux </a:t>
            </a:r>
            <a:r>
              <a:rPr lang="fr-FR" sz="2000" b="1" kern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sur les gantiers reposant à Saint-Roch,</a:t>
            </a:r>
            <a:r>
              <a:rPr lang="fr-FR" sz="2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conçue par l'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Asroch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l'ASP2G,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sera présentée dans </a:t>
            </a:r>
            <a:br>
              <a:rPr lang="fr-F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chapelle pour les JPE 2022</a:t>
            </a:r>
          </a:p>
          <a:p>
            <a:pPr indent="19050">
              <a:spcBef>
                <a:spcPts val="1200"/>
              </a:spcBef>
              <a:buNone/>
            </a:pPr>
            <a:r>
              <a:rPr lang="fr-FR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Une brochure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reflet de cette exposition, est en cours de réalisation.</a:t>
            </a:r>
          </a:p>
          <a:p>
            <a:pPr lvl="0"/>
            <a:endParaRPr lang="fr-FR" sz="2600" i="1" kern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357158" y="3143248"/>
            <a:ext cx="8229600" cy="154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fr-FR" sz="4500" b="1" i="1" kern="0" dirty="0" smtClean="0">
                <a:solidFill>
                  <a:srgbClr val="4F6228"/>
                </a:solidFill>
                <a:latin typeface="Times New Roman" pitchFamily="18" charset="0"/>
                <a:cs typeface="+mn-cs"/>
              </a:rPr>
              <a:t>Les restaurations </a:t>
            </a:r>
            <a:br>
              <a:rPr lang="fr-FR" sz="4500" b="1" i="1" kern="0" dirty="0" smtClean="0">
                <a:solidFill>
                  <a:srgbClr val="4F6228"/>
                </a:solidFill>
                <a:latin typeface="Times New Roman" pitchFamily="18" charset="0"/>
                <a:cs typeface="+mn-cs"/>
              </a:rPr>
            </a:br>
            <a:r>
              <a:rPr lang="fr-FR" sz="4500" b="1" i="1" kern="0" dirty="0" smtClean="0">
                <a:solidFill>
                  <a:srgbClr val="4F6228"/>
                </a:solidFill>
                <a:latin typeface="Times New Roman" pitchFamily="18" charset="0"/>
                <a:cs typeface="+mn-cs"/>
              </a:rPr>
              <a:t>de monuments</a:t>
            </a:r>
            <a:endParaRPr kumimoji="0" lang="fr-FR" sz="4500" b="1" i="1" u="none" strike="noStrike" kern="0" cap="none" spc="0" normalizeH="0" baseline="0" noProof="0" dirty="0" smtClean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 r="14397" b="8148"/>
          <a:stretch>
            <a:fillRect/>
          </a:stretch>
        </p:blipFill>
        <p:spPr bwMode="auto">
          <a:xfrm>
            <a:off x="285720" y="214290"/>
            <a:ext cx="135732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G:\SEPULTURES_portraits_par-nom\Calvat Ernest père et fils\Calvat Ernest Père et Fils\Infos et photos tombe et liste défunts\Defrichement tombe_1-03-21\20210301_165519.jpg"/>
          <p:cNvPicPr>
            <a:picLocks noGrp="1"/>
          </p:cNvPicPr>
          <p:nvPr>
            <p:ph idx="1"/>
          </p:nvPr>
        </p:nvPicPr>
        <p:blipFill>
          <a:blip r:embed="rId2" cstate="print"/>
          <a:srcRect l="24347" r="22295" b="2105"/>
          <a:stretch>
            <a:fillRect/>
          </a:stretch>
        </p:blipFill>
        <p:spPr bwMode="auto">
          <a:xfrm>
            <a:off x="3214678" y="928670"/>
            <a:ext cx="2714644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Marie-Claire\Documents\DOCUMENTS MCR\ASSOCIATIONS\ASROCH_DOSSIER\SEPULTURES_portraits_par-nom\Calvat Ernest père et fils\Infos et photos tombe et liste défunts\Photos tombes\calvat Ernest_2015.JPG"/>
          <p:cNvPicPr>
            <a:picLocks noChangeAspect="1" noChangeArrowheads="1"/>
          </p:cNvPicPr>
          <p:nvPr/>
        </p:nvPicPr>
        <p:blipFill>
          <a:blip r:embed="rId3" cstate="print"/>
          <a:srcRect t="18159" r="21683" b="9512"/>
          <a:stretch>
            <a:fillRect/>
          </a:stretch>
        </p:blipFill>
        <p:spPr bwMode="auto">
          <a:xfrm>
            <a:off x="0" y="857232"/>
            <a:ext cx="3074750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810" y="928670"/>
            <a:ext cx="3057190" cy="407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Marie-Claire\Documents\DOCUMENTS MCR\ASSOCIATIONS\ASROCH_DOSSIER\SEPULTURES_portraits_par-nom\Calvat Ernest père et fils\Infos et photos tombe et liste défunts\Restauration tombe et entretien\Defrichement_mars 2\20210301_154503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3071802" y="4714884"/>
            <a:ext cx="2976583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Marie-Claire\Documents\DOCUMENTS MCR\ASSOCIATIONS\ASROCH_DOSSIER\SEPULTURES_portraits_par-nom\Calvat Ernest père et fils\Infos et photos tombe et liste défunts\Restauration tombe et entretien\11-3-22_Plantations sécurisées (1).jpg"/>
          <p:cNvPicPr>
            <a:picLocks noChangeAspect="1" noChangeArrowheads="1"/>
          </p:cNvPicPr>
          <p:nvPr/>
        </p:nvPicPr>
        <p:blipFill>
          <a:blip r:embed="rId6" cstate="print"/>
          <a:srcRect t="27781" r="9193"/>
          <a:stretch>
            <a:fillRect/>
          </a:stretch>
        </p:blipFill>
        <p:spPr bwMode="auto">
          <a:xfrm>
            <a:off x="6072198" y="5143512"/>
            <a:ext cx="1500198" cy="1361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C:\Users\Marie-Claire\Documents\DOCUMENTS MCR\ASSOCIATIONS\ASROCH_DOSSIER\SEPULTURES_portraits_par-nom\Calvat Ernest père et fils\Infos et photos tombe et liste défunts\Restauration tombe et entretien\Defrichement_mars 2\20210301_1604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19" y="4929198"/>
            <a:ext cx="2619393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C:\Users\Marie-Claire\Documents\DOCUMENTS MCR\ASSOCIATIONS\ASROCH_DOSSIER\SEPULTURES_portraits_par-nom\Calvat Ernest père et fils\Infos et photos tombe et liste défunts\Restauration tombe et entretien\11-3-22_Plantations sécurisées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5143512"/>
            <a:ext cx="1428728" cy="1364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4F6228"/>
                </a:solidFill>
                <a:latin typeface="Times New Roman" pitchFamily="18" charset="0"/>
              </a:rPr>
              <a:t>La tombe d'Ernest Calvat Père et Fils</a:t>
            </a:r>
            <a:br>
              <a:rPr lang="fr-FR" sz="2800" b="1" dirty="0" smtClean="0">
                <a:solidFill>
                  <a:srgbClr val="4F6228"/>
                </a:solidFill>
                <a:latin typeface="Times New Roman" pitchFamily="18" charset="0"/>
              </a:rPr>
            </a:br>
            <a:r>
              <a:rPr lang="fr-FR" sz="2800" b="1" dirty="0" smtClean="0">
                <a:solidFill>
                  <a:srgbClr val="4F6228"/>
                </a:solidFill>
                <a:latin typeface="Times New Roman" pitchFamily="18" charset="0"/>
              </a:rPr>
              <a:t>en cours de restauration</a:t>
            </a:r>
            <a:endParaRPr lang="fr-FR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500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4F6228"/>
                </a:solidFill>
                <a:latin typeface="Times New Roman" pitchFamily="18" charset="0"/>
              </a:rPr>
              <a:t>La tombe des célèbres architectes </a:t>
            </a:r>
            <a:br>
              <a:rPr lang="fr-FR" sz="2800" b="1" dirty="0" smtClean="0">
                <a:solidFill>
                  <a:srgbClr val="4F6228"/>
                </a:solidFill>
                <a:latin typeface="Times New Roman" pitchFamily="18" charset="0"/>
              </a:rPr>
            </a:br>
            <a:r>
              <a:rPr lang="fr-FR" sz="2800" b="1" dirty="0" err="1" smtClean="0">
                <a:solidFill>
                  <a:srgbClr val="4F6228"/>
                </a:solidFill>
                <a:latin typeface="Times New Roman" pitchFamily="18" charset="0"/>
              </a:rPr>
              <a:t>Chatrousse</a:t>
            </a:r>
            <a:r>
              <a:rPr lang="fr-FR" sz="2800" b="1" dirty="0" smtClean="0">
                <a:solidFill>
                  <a:srgbClr val="4F6228"/>
                </a:solidFill>
                <a:latin typeface="Times New Roman" pitchFamily="18" charset="0"/>
              </a:rPr>
              <a:t> et </a:t>
            </a:r>
            <a:r>
              <a:rPr lang="fr-FR" sz="2800" b="1" dirty="0" err="1" smtClean="0">
                <a:solidFill>
                  <a:srgbClr val="4F6228"/>
                </a:solidFill>
                <a:latin typeface="Times New Roman" pitchFamily="18" charset="0"/>
              </a:rPr>
              <a:t>Ricoud</a:t>
            </a:r>
            <a:endParaRPr lang="fr-FR" sz="2800" b="1" dirty="0" smtClean="0">
              <a:solidFill>
                <a:srgbClr val="4F6228"/>
              </a:solidFill>
              <a:latin typeface="Times New Roman" pitchFamily="18" charset="0"/>
            </a:endParaRPr>
          </a:p>
        </p:txBody>
      </p:sp>
      <p:pic>
        <p:nvPicPr>
          <p:cNvPr id="5" name="Espace réservé du contenu 4" descr="C:\Users\Marie-Claire\Documents\DOCUMENTS MCR\ASSOCIATIONS\ASROCH_DOSSIER\SEPULTURES_portraits_par-nom\Chatrousse_Ricoud\Photos tombe et sculptures H. Ding\2012.04.21 05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00039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Marie-Claire\Documents\DOCUMENTS MCR\ASSOCIATIONS\ASROCH_DOSSIER\SEPULTURES_portraits_par-nom\Chatrousse_Ricoud\Photos tombe et sculptures H. Ding\Chatrousse.jpg"/>
          <p:cNvPicPr/>
          <p:nvPr/>
        </p:nvPicPr>
        <p:blipFill>
          <a:blip r:embed="rId3" cstate="print"/>
          <a:srcRect t="15152"/>
          <a:stretch>
            <a:fillRect/>
          </a:stretch>
        </p:blipFill>
        <p:spPr bwMode="auto">
          <a:xfrm>
            <a:off x="5143504" y="642918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Users\Marie-Claire\Documents\DOCUMENTS MCR\ASSOCIATIONS\ASROCH_DOSSIER\SEPULTURES_portraits_par-nom\Chatrousse_Ricoud\Portrait Melle Chatrousse\AnticStore-Large-Ref-686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143248"/>
            <a:ext cx="23574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85720" y="5143512"/>
            <a:ext cx="3000396" cy="357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Etat actuel de la tombe</a:t>
            </a:r>
          </a:p>
        </p:txBody>
      </p:sp>
      <p:pic>
        <p:nvPicPr>
          <p:cNvPr id="4099" name="Picture 3" descr="C:\Users\Marie-Claire\Documents\DOCUMENTS MCR\ASSOCIATIONS\ASROCH_DOSSIER\SEPULTURES_portraits_par-nom\Chatrousse_Ricoud\Portrait Melle Chatrousse\Archives_DCP_Daup_R443_93 Louise Chatrousse -5 ans- Photo par F. Rostraing Fils.jpg"/>
          <p:cNvPicPr>
            <a:picLocks noChangeAspect="1" noChangeArrowheads="1"/>
          </p:cNvPicPr>
          <p:nvPr/>
        </p:nvPicPr>
        <p:blipFill>
          <a:blip r:embed="rId5" cstate="print"/>
          <a:srcRect l="11161" t="11187" r="10714" b="13300"/>
          <a:stretch>
            <a:fillRect/>
          </a:stretch>
        </p:blipFill>
        <p:spPr bwMode="auto">
          <a:xfrm>
            <a:off x="6572264" y="3429000"/>
            <a:ext cx="1928826" cy="2975903"/>
          </a:xfrm>
          <a:prstGeom prst="rect">
            <a:avLst/>
          </a:prstGeom>
          <a:noFill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00760" y="3000372"/>
            <a:ext cx="2786082" cy="357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Sarcophage posé sur les sculptures des chiens volées</a:t>
            </a:r>
            <a:r>
              <a:rPr lang="fr-FR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28992" y="6072206"/>
            <a:ext cx="2428892" cy="5715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Portraits de Melle </a:t>
            </a:r>
            <a:r>
              <a:rPr lang="fr-FR" sz="1100" b="1" dirty="0" err="1" smtClean="0">
                <a:latin typeface="Times New Roman" pitchFamily="18" charset="0"/>
                <a:cs typeface="Times New Roman" pitchFamily="18" charset="0"/>
              </a:rPr>
              <a:t>Chatrousse</a:t>
            </a:r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  en compagnie de son épagneul - par Edouard d'</a:t>
            </a:r>
            <a:r>
              <a:rPr lang="fr-FR" sz="1100" b="1" dirty="0" err="1" smtClean="0">
                <a:latin typeface="Times New Roman" pitchFamily="18" charset="0"/>
                <a:cs typeface="Times New Roman" pitchFamily="18" charset="0"/>
              </a:rPr>
              <a:t>Apvril</a:t>
            </a:r>
            <a:endParaRPr lang="fr-FR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85720" y="428604"/>
            <a:ext cx="8586790" cy="4525963"/>
          </a:xfrm>
        </p:spPr>
        <p:txBody>
          <a:bodyPr/>
          <a:lstStyle/>
          <a:p>
            <a:pPr>
              <a:buNone/>
            </a:pPr>
            <a:r>
              <a:rPr lang="fr-FR" sz="2000" b="1" kern="1200" dirty="0" smtClean="0">
                <a:solidFill>
                  <a:srgbClr val="4F6228"/>
                </a:solidFill>
                <a:latin typeface="Times New Roman" pitchFamily="18" charset="0"/>
                <a:cs typeface="Arial" charset="0"/>
              </a:rPr>
              <a:t>Rénovations prises en charge par la Ville de Grenoble en 2022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tombe Ernest Calvat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tombe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Chatrousse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Ricoud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1400" dirty="0" smtClean="0"/>
          </a:p>
          <a:p>
            <a:pPr>
              <a:buNone/>
            </a:pPr>
            <a:r>
              <a:rPr lang="fr-FR" sz="2000" b="1" kern="1200" dirty="0" smtClean="0">
                <a:solidFill>
                  <a:srgbClr val="4F6228"/>
                </a:solidFill>
                <a:latin typeface="Times New Roman" pitchFamily="18" charset="0"/>
                <a:cs typeface="Arial" charset="0"/>
              </a:rPr>
              <a:t>Rénovations prises en charge par l'</a:t>
            </a:r>
            <a:r>
              <a:rPr lang="fr-FR" sz="2000" b="1" kern="1200" dirty="0" err="1" smtClean="0">
                <a:solidFill>
                  <a:srgbClr val="4F6228"/>
                </a:solidFill>
                <a:latin typeface="Times New Roman" pitchFamily="18" charset="0"/>
                <a:cs typeface="Arial" charset="0"/>
              </a:rPr>
              <a:t>Asroch</a:t>
            </a:r>
            <a:endParaRPr lang="fr-FR" sz="2000" b="1" kern="1200" dirty="0" smtClean="0">
              <a:solidFill>
                <a:srgbClr val="4F6228"/>
              </a:solidFill>
              <a:latin typeface="Times New Roman" pitchFamily="18" charset="0"/>
              <a:cs typeface="Arial" charset="0"/>
            </a:endParaRPr>
          </a:p>
          <a:p>
            <a:pPr marL="0" indent="0">
              <a:buNone/>
            </a:pP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Retranscription par une tailleuse de pierre, Anne-Sophie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Faggion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, des épitaphes sur les tombes suivantes : </a:t>
            </a:r>
          </a:p>
          <a:p>
            <a:pPr marL="628650" indent="-266700">
              <a:buFont typeface="Wingdings" pitchFamily="2" charset="2"/>
              <a:buChar char="Ø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Tombe d'Henry Ding</a:t>
            </a:r>
          </a:p>
          <a:p>
            <a:pPr marL="628650" indent="-266700">
              <a:buFont typeface="Wingdings" pitchFamily="2" charset="2"/>
              <a:buChar char="Ø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Tombe d'Edouard d'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Apvril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28650" indent="-266700">
              <a:buFont typeface="Wingdings" pitchFamily="2" charset="2"/>
              <a:buChar char="Ø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Tombe famille Ernest Calvat</a:t>
            </a:r>
          </a:p>
          <a:p>
            <a:pPr marL="628650" indent="-266700">
              <a:buNone/>
            </a:pPr>
            <a:endParaRPr lang="fr-FR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fr-FR" sz="2000" b="1" kern="1200" dirty="0" smtClean="0">
                <a:solidFill>
                  <a:srgbClr val="4F6228"/>
                </a:solidFill>
                <a:latin typeface="Times New Roman" pitchFamily="18" charset="0"/>
                <a:cs typeface="Arial" charset="0"/>
              </a:rPr>
              <a:t>Prochaines restaurations en cours d’étude</a:t>
            </a:r>
          </a:p>
          <a:p>
            <a:pPr marL="0" indent="0">
              <a:buFont typeface="Wingdings" pitchFamily="2" charset="2"/>
              <a:buChar char="§"/>
            </a:pP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chapelle de Louis et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Praxède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Crozet avec l’association Stendhal</a:t>
            </a:r>
          </a:p>
          <a:p>
            <a:pPr marL="0" indent="0">
              <a:buFont typeface="Wingdings" pitchFamily="2" charset="2"/>
              <a:buChar char="§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La sépulture des familles Giraud et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Mayr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Baldegg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« Ici reposent les six enfants des deux sœurs »</a:t>
            </a:r>
          </a:p>
          <a:p>
            <a:pPr marL="0" indent="0">
              <a:buFont typeface="Wingdings" pitchFamily="2" charset="2"/>
              <a:buChar char="§"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La tombe de Raymond Bank avec le Souvenir Français</a:t>
            </a:r>
          </a:p>
          <a:p>
            <a:pPr marL="0" indent="0">
              <a:buNone/>
            </a:pPr>
            <a:endParaRPr lang="fr-FR" sz="2000" b="1" kern="1200" dirty="0" smtClean="0">
              <a:solidFill>
                <a:srgbClr val="4F6228"/>
              </a:solidFill>
              <a:latin typeface="Times New Roman" pitchFamily="18" charset="0"/>
              <a:cs typeface="Arial" charset="0"/>
            </a:endParaRPr>
          </a:p>
          <a:p>
            <a:pPr marL="628650" indent="-266700">
              <a:buFont typeface="Wingdings" pitchFamily="2" charset="2"/>
              <a:buChar char="Ø"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28650" indent="-266700">
              <a:buFont typeface="Wingdings" pitchFamily="2" charset="2"/>
              <a:buChar char="Ø"/>
            </a:pPr>
            <a:endParaRPr lang="fr-FR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628650" indent="-266700">
              <a:buFont typeface="Wingdings" pitchFamily="2" charset="2"/>
              <a:buChar char="Ø"/>
            </a:pPr>
            <a:endParaRPr lang="fr-FR" sz="2000" b="1" kern="1200" dirty="0" smtClean="0">
              <a:solidFill>
                <a:srgbClr val="4F6228"/>
              </a:solidFill>
              <a:latin typeface="Times New Roman" pitchFamily="18" charset="0"/>
              <a:cs typeface="Arial" charset="0"/>
            </a:endParaRPr>
          </a:p>
          <a:p>
            <a:endParaRPr lang="fr-FR" sz="2000" b="1" kern="1200" dirty="0" smtClean="0">
              <a:solidFill>
                <a:srgbClr val="4F6228"/>
              </a:solidFill>
              <a:latin typeface="Times New Roman" pitchFamily="18" charset="0"/>
              <a:cs typeface="Arial" charset="0"/>
            </a:endParaRPr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68346"/>
          </a:xfrm>
        </p:spPr>
        <p:txBody>
          <a:bodyPr/>
          <a:lstStyle/>
          <a:p>
            <a:r>
              <a:rPr lang="fr-FR" sz="3600" b="1" kern="1200" dirty="0" smtClean="0">
                <a:solidFill>
                  <a:srgbClr val="4F6228"/>
                </a:solidFill>
                <a:latin typeface="Times New Roman" pitchFamily="18" charset="0"/>
                <a:ea typeface="+mn-ea"/>
                <a:cs typeface="Arial" charset="0"/>
              </a:rPr>
              <a:t>Travaux et recherches en cours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4282" y="1643051"/>
            <a:ext cx="82868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352425">
              <a:buFont typeface="Wingdings" pitchFamily="2" charset="2"/>
              <a:buChar char="ü"/>
            </a:pP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Sur les femmes à Saint-Roch : recherche et identification.</a:t>
            </a:r>
          </a:p>
          <a:p>
            <a:pPr marL="714375" indent="-352425"/>
            <a:endParaRPr lang="fr-F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  <a:p>
            <a:pPr marL="714375" indent="-352425"/>
            <a:endParaRPr lang="fr-F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  <a:p>
            <a:pPr marL="714375" indent="-352425">
              <a:buFont typeface="Wingdings" pitchFamily="2" charset="2"/>
              <a:buChar char="ü"/>
            </a:pP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Fichier non-</a:t>
            </a:r>
            <a:r>
              <a:rPr lang="fr-F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exhautif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des tombes identifiées comme présentant un intérêt patrimonial, historique, artistique pour la réalisation d’un inventaire à plus long terme</a:t>
            </a:r>
          </a:p>
          <a:p>
            <a:pPr marL="714375" indent="-352425">
              <a:buFont typeface="Wingdings" pitchFamily="2" charset="2"/>
              <a:buChar char="ü"/>
            </a:pPr>
            <a:endParaRPr lang="fr-F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  <a:p>
            <a:pPr marL="714375" indent="-352425">
              <a:buFont typeface="Wingdings" pitchFamily="2" charset="2"/>
              <a:buChar char="ü"/>
            </a:pPr>
            <a:endParaRPr lang="fr-F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fr-F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fr-F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14612" y="1500174"/>
            <a:ext cx="58579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3000" b="1" i="1" kern="0" dirty="0" smtClean="0">
                <a:latin typeface="Times New Roman" pitchFamily="18" charset="0"/>
              </a:rPr>
              <a:t>… </a:t>
            </a:r>
            <a:r>
              <a:rPr lang="fr-FR" sz="3000" b="1" i="1" kern="0" dirty="0" smtClean="0">
                <a:solidFill>
                  <a:srgbClr val="666633"/>
                </a:solidFill>
                <a:latin typeface="Times New Roman" pitchFamily="18" charset="0"/>
              </a:rPr>
              <a:t>réalisation d’une brochure sur les alpinistes et les montagnards </a:t>
            </a:r>
            <a:br>
              <a:rPr lang="fr-FR" sz="3000" b="1" i="1" kern="0" dirty="0" smtClean="0">
                <a:solidFill>
                  <a:srgbClr val="666633"/>
                </a:solidFill>
                <a:latin typeface="Times New Roman" pitchFamily="18" charset="0"/>
              </a:rPr>
            </a:br>
            <a:r>
              <a:rPr lang="fr-FR" sz="3000" b="1" i="1" kern="0" dirty="0" smtClean="0">
                <a:solidFill>
                  <a:srgbClr val="666633"/>
                </a:solidFill>
                <a:latin typeface="Times New Roman" pitchFamily="18" charset="0"/>
              </a:rPr>
              <a:t>à Saint-Roch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8930" t="17711" r="41733"/>
          <a:stretch>
            <a:fillRect/>
          </a:stretch>
        </p:blipFill>
        <p:spPr bwMode="auto">
          <a:xfrm>
            <a:off x="285720" y="214290"/>
            <a:ext cx="2112991" cy="2643206"/>
          </a:xfrm>
          <a:prstGeom prst="round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500298" y="285728"/>
            <a:ext cx="6643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000" b="1" i="1" dirty="0" smtClean="0">
                <a:solidFill>
                  <a:srgbClr val="666633"/>
                </a:solidFill>
                <a:latin typeface="Times New Roman" pitchFamily="18" charset="0"/>
              </a:rPr>
              <a:t>En hommage à Raymond Joffre, </a:t>
            </a:r>
          </a:p>
          <a:p>
            <a:r>
              <a:rPr lang="fr-FR" sz="3000" b="1" i="1" dirty="0" smtClean="0">
                <a:solidFill>
                  <a:srgbClr val="666633"/>
                </a:solidFill>
                <a:latin typeface="Times New Roman" pitchFamily="18" charset="0"/>
              </a:rPr>
              <a:t>qui nous a quittés en novembre 2021</a:t>
            </a:r>
            <a:r>
              <a:rPr lang="fr-FR" sz="3200" b="1" i="1" dirty="0" smtClean="0">
                <a:solidFill>
                  <a:srgbClr val="666633"/>
                </a:solidFill>
                <a:latin typeface="Times New Roman" pitchFamily="18" charset="0"/>
              </a:rPr>
              <a:t>, </a:t>
            </a:r>
            <a:endParaRPr lang="fr-FR" sz="3200" dirty="0">
              <a:solidFill>
                <a:srgbClr val="666633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29367"/>
          <a:stretch>
            <a:fillRect/>
          </a:stretch>
        </p:blipFill>
        <p:spPr bwMode="auto">
          <a:xfrm>
            <a:off x="5567972" y="3000372"/>
            <a:ext cx="3360542" cy="3568313"/>
          </a:xfrm>
          <a:prstGeom prst="round1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57158" y="3143248"/>
            <a:ext cx="51435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kern="0" dirty="0" smtClean="0">
                <a:latin typeface="Times New Roman" pitchFamily="18" charset="0"/>
              </a:rPr>
              <a:t>A l’origine de ce projet, une conférence préparée par Raymond pour notre association : </a:t>
            </a:r>
          </a:p>
          <a:p>
            <a:pPr algn="ctr"/>
            <a:r>
              <a:rPr lang="fr-FR" sz="2000" b="1" i="1" kern="0" dirty="0" smtClean="0">
                <a:latin typeface="Times New Roman" pitchFamily="18" charset="0"/>
              </a:rPr>
              <a:t>« La révélation de la montagne par les alpinistes de Saint-Roch »</a:t>
            </a:r>
          </a:p>
          <a:p>
            <a:r>
              <a:rPr lang="fr-FR" sz="2000" b="1" kern="0" dirty="0" smtClean="0">
                <a:latin typeface="Times New Roman" pitchFamily="18" charset="0"/>
              </a:rPr>
              <a:t>et qu’il n’aura pas eu l’occasion de nous présenter.</a:t>
            </a:r>
          </a:p>
          <a:p>
            <a:endParaRPr lang="fr-FR" sz="1000" b="1" kern="0" dirty="0" smtClean="0">
              <a:latin typeface="Times New Roman" pitchFamily="18" charset="0"/>
            </a:endParaRPr>
          </a:p>
          <a:p>
            <a:r>
              <a:rPr lang="fr-FR" sz="2000" b="1" kern="0" dirty="0" smtClean="0">
                <a:latin typeface="Times New Roman" pitchFamily="18" charset="0"/>
              </a:rPr>
              <a:t>Nous avons décidé de donner suite à son travail, sous forme d’une publication, qui sera dédiée à cet ami passionné de montagne.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14348" y="3714752"/>
            <a:ext cx="821537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4800" b="1" i="1" kern="0" dirty="0" smtClean="0">
                <a:solidFill>
                  <a:srgbClr val="4F6228"/>
                </a:solidFill>
                <a:latin typeface="Times New Roman" pitchFamily="18" charset="0"/>
                <a:cs typeface="+mn-cs"/>
              </a:rPr>
              <a:t>LES VISITES </a:t>
            </a:r>
            <a:endParaRPr kumimoji="0" lang="fr-FR" sz="4800" b="1" i="1" u="none" strike="noStrike" kern="0" cap="none" spc="0" normalizeH="0" baseline="0" noProof="0" dirty="0" smtClean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860" t="14206" b="14766"/>
          <a:stretch>
            <a:fillRect/>
          </a:stretch>
        </p:blipFill>
        <p:spPr bwMode="auto">
          <a:xfrm>
            <a:off x="500034" y="428604"/>
            <a:ext cx="453441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85720" y="1000108"/>
            <a:ext cx="4929222" cy="857272"/>
          </a:xfrm>
        </p:spPr>
        <p:txBody>
          <a:bodyPr/>
          <a:lstStyle/>
          <a:p>
            <a:r>
              <a:rPr lang="fr-FR" sz="36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Les visites en 2021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r="43637" b="5455"/>
          <a:stretch>
            <a:fillRect/>
          </a:stretch>
        </p:blipFill>
        <p:spPr bwMode="auto">
          <a:xfrm>
            <a:off x="0" y="2143116"/>
            <a:ext cx="762275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12" descr="C:\Users\Marie-Claire\AppData\Local\Microsoft\Windows\INetCache\Content.Word\2021.09.19 014 - Copi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0"/>
            <a:ext cx="3606745" cy="2682760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/>
          <p:nvPr/>
        </p:nvPicPr>
        <p:blipFill>
          <a:blip r:embed="rId4" cstate="print"/>
          <a:srcRect r="14397" b="8148"/>
          <a:stretch>
            <a:fillRect/>
          </a:stretch>
        </p:blipFill>
        <p:spPr bwMode="auto">
          <a:xfrm>
            <a:off x="285720" y="214290"/>
            <a:ext cx="57150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42844" y="5929330"/>
            <a:ext cx="80010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Maiandra GD" pitchFamily="34" charset="0"/>
              </a:rPr>
              <a:t>Nombre de spectateurs visites théâtrales soit 4 représentations = </a:t>
            </a:r>
            <a:r>
              <a:rPr lang="fr-FR" sz="2000" b="1" dirty="0" smtClean="0">
                <a:solidFill>
                  <a:srgbClr val="0070C0"/>
                </a:solidFill>
                <a:latin typeface="Maiandra GD" pitchFamily="34" charset="0"/>
              </a:rPr>
              <a:t>250 </a:t>
            </a:r>
            <a:endParaRPr lang="fr-FR" sz="2000" b="1" dirty="0">
              <a:solidFill>
                <a:srgbClr val="0070C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85720" y="142852"/>
            <a:ext cx="8358246" cy="85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Les nouveaux thèmes de visites en 2021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00108"/>
            <a:ext cx="4088368" cy="553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142844" y="928670"/>
            <a:ext cx="4286280" cy="55399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990000"/>
                </a:solidFill>
                <a:latin typeface="Century Gothic" pitchFamily="34" charset="0"/>
              </a:rPr>
              <a:t>VIES PUBLIQUES, VIES PRIVEES</a:t>
            </a:r>
          </a:p>
          <a:p>
            <a:r>
              <a:rPr lang="fr-FR" sz="1600" dirty="0" smtClean="0">
                <a:solidFill>
                  <a:srgbClr val="990000"/>
                </a:solidFill>
                <a:latin typeface="Century Gothic" pitchFamily="34" charset="0"/>
              </a:rPr>
              <a:t>Récits inattendus sur des </a:t>
            </a:r>
          </a:p>
          <a:p>
            <a:r>
              <a:rPr lang="fr-FR" sz="1600" dirty="0" smtClean="0">
                <a:solidFill>
                  <a:srgbClr val="990000"/>
                </a:solidFill>
                <a:latin typeface="Century Gothic" pitchFamily="34" charset="0"/>
              </a:rPr>
              <a:t>destinées singulières</a:t>
            </a:r>
          </a:p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par Mao </a:t>
            </a:r>
            <a:r>
              <a:rPr lang="fr-FR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Tourmen</a:t>
            </a:r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endParaRPr lang="fr-FR" dirty="0"/>
          </a:p>
        </p:txBody>
      </p:sp>
      <p:pic>
        <p:nvPicPr>
          <p:cNvPr id="15" name="Picture 4" descr="C:\Users\Marie-Claire\Documents\DOCUMENTS MCR\ASSOCIATIONS\ASROCH_DOSSIER\2021_année 2021\Evènements illustrés\10-26-21_Visite Mao_France 3\2021_10_26_Mao filmée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4238655" cy="2543193"/>
          </a:xfrm>
          <a:prstGeom prst="rect">
            <a:avLst/>
          </a:prstGeom>
          <a:noFill/>
        </p:spPr>
      </p:pic>
      <p:pic>
        <p:nvPicPr>
          <p:cNvPr id="48133" name="Picture 5" descr="C:\Users\Marie-Claire\Documents\DOCUMENTS MCR\ASSOCIATIONS\ASROCH_DOSSIER\SEPULTURES_portraits_par-nom\Cartier_Millon\cartier_millon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214422"/>
            <a:ext cx="1857388" cy="2377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214282" y="2643182"/>
          <a:ext cx="2786115" cy="959314"/>
        </p:xfrm>
        <a:graphic>
          <a:graphicData uri="http://schemas.openxmlformats.org/drawingml/2006/table">
            <a:tbl>
              <a:tblPr/>
              <a:tblGrid>
                <a:gridCol w="855804"/>
                <a:gridCol w="532500"/>
                <a:gridCol w="741695"/>
                <a:gridCol w="656116"/>
              </a:tblGrid>
              <a:tr h="321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latin typeface="Century Gothic"/>
                        </a:rPr>
                        <a:t>lun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. 17 mai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  10:15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lun. 14 juin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  14:15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mar. 25 mai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  14:15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mar. 22 juin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  14:15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mer. 9 juin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  10:15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mar. 29 juin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  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17">
                <a:tc gridSpan="4">
                  <a:txBody>
                    <a:bodyPr/>
                    <a:lstStyle/>
                    <a:p>
                      <a:pPr algn="ctr" fontAlgn="ctr"/>
                      <a:endParaRPr lang="fr-FR" sz="1000" b="1" i="1" u="none" strike="noStrike" dirty="0" smtClean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algn="ctr" fontAlgn="ctr"/>
                      <a:r>
                        <a:rPr lang="fr-FR" sz="10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Rendez-vous </a:t>
                      </a:r>
                      <a:r>
                        <a:rPr lang="fr-FR" sz="1000" b="1" i="1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devant la chapelle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rie-Claire\Documents\DOCUMENTS MCR\ASSOCIATIONS\ASROCH_DOSSIER\2021_année 2021\Evènements illustrés\04_19_21_Visite Mao_Histoire et toiles\20210419_141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160977"/>
            <a:ext cx="4452969" cy="3339726"/>
          </a:xfrm>
          <a:prstGeom prst="flowChartPunchedTape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5860"/>
            <a:ext cx="7715272" cy="4929222"/>
          </a:xfrm>
        </p:spPr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Association </a:t>
            </a:r>
            <a:r>
              <a:rPr lang="fr-FR" sz="2400" b="1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Fem</a:t>
            </a: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38,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Association Loisirs Solidarité Retraites, 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Association Patriarchie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Association Seyssins Accueil</a:t>
            </a:r>
            <a:endParaRPr lang="fr-FR" sz="2400" i="1" dirty="0" smtClean="0">
              <a:solidFill>
                <a:schemeClr val="tx2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Caesug</a:t>
            </a:r>
            <a:r>
              <a:rPr lang="fr-FR" sz="2400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, 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Ccas</a:t>
            </a: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Claix, 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Club Amitié 3 Finances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Club International Culturel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Histoires et toiles, 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L'Eveil Culturel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Lyceum</a:t>
            </a: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Club  de Grenoble, </a:t>
            </a:r>
          </a:p>
          <a:p>
            <a:pPr indent="0">
              <a:spcBef>
                <a:spcPts val="0"/>
              </a:spcBef>
              <a:buNone/>
            </a:pPr>
            <a:r>
              <a:rPr lang="fr-FR" sz="2400" b="1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Rers</a:t>
            </a: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la </a:t>
            </a:r>
            <a:r>
              <a:rPr lang="fr-FR" sz="2400" b="1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Mdh</a:t>
            </a:r>
            <a:r>
              <a:rPr lang="fr-FR" sz="2400" b="1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Centre Ville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15436" cy="582594"/>
          </a:xfrm>
        </p:spPr>
        <p:txBody>
          <a:bodyPr/>
          <a:lstStyle/>
          <a:p>
            <a:r>
              <a:rPr lang="fr-FR" sz="32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Les visites de groupes</a:t>
            </a:r>
          </a:p>
        </p:txBody>
      </p:sp>
      <p:pic>
        <p:nvPicPr>
          <p:cNvPr id="11" name="Image 10"/>
          <p:cNvPicPr/>
          <p:nvPr/>
        </p:nvPicPr>
        <p:blipFill>
          <a:blip r:embed="rId3" cstate="print"/>
          <a:srcRect r="14397" b="8148"/>
          <a:stretch>
            <a:fillRect/>
          </a:stretch>
        </p:blipFill>
        <p:spPr bwMode="auto">
          <a:xfrm>
            <a:off x="214282" y="142852"/>
            <a:ext cx="57150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214290"/>
            <a:ext cx="8658228" cy="4525963"/>
          </a:xfrm>
        </p:spPr>
        <p:txBody>
          <a:bodyPr/>
          <a:lstStyle/>
          <a:p>
            <a:pPr>
              <a:buNone/>
            </a:pPr>
            <a:r>
              <a:rPr lang="fr-FR" sz="24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Pour la Toussaint</a:t>
            </a:r>
            <a:r>
              <a:rPr lang="fr-FR" sz="16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fr-FR" sz="18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France 3 fait un reportage sur une visite à Saint-Roch, diffusé le 31 octobre 2021</a:t>
            </a:r>
          </a:p>
          <a:p>
            <a:endParaRPr lang="fr-F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8380507" cy="5028304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28662" y="6215082"/>
            <a:ext cx="7786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Visite « Vies publiques, vies privées » par Mao </a:t>
            </a:r>
            <a:r>
              <a:rPr lang="fr-FR" sz="1600" b="1" dirty="0" err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Tourmen</a:t>
            </a:r>
            <a:r>
              <a:rPr lang="fr-FR" sz="16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le 26 octobre 2021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fr-FR" sz="3000" b="1" kern="1200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Les visites théâtrales par la Cie de l’Elan Théâtre</a:t>
            </a:r>
            <a:endParaRPr lang="fr-FR" sz="3000" b="1" kern="1200" dirty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20044459">
            <a:off x="3044157" y="4518339"/>
            <a:ext cx="220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solidFill>
                  <a:srgbClr val="990000"/>
                </a:solidFill>
                <a:latin typeface="Broadway" pitchFamily="82" charset="0"/>
              </a:rPr>
              <a:t>Une nouvelle </a:t>
            </a:r>
          </a:p>
          <a:p>
            <a:pPr algn="ctr"/>
            <a:r>
              <a:rPr lang="fr-FR" sz="2000" i="1" dirty="0" smtClean="0">
                <a:solidFill>
                  <a:srgbClr val="990000"/>
                </a:solidFill>
                <a:latin typeface="Broadway" pitchFamily="82" charset="0"/>
              </a:rPr>
              <a:t>création</a:t>
            </a:r>
            <a:endParaRPr lang="fr-FR" sz="2000" i="1" dirty="0">
              <a:solidFill>
                <a:srgbClr val="990000"/>
              </a:solidFill>
              <a:latin typeface="Broadway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918" y="785794"/>
            <a:ext cx="4714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i="1" baseline="30000" dirty="0" smtClean="0">
                <a:solidFill>
                  <a:srgbClr val="663300"/>
                </a:solidFill>
                <a:latin typeface="Century Gothic" pitchFamily="34" charset="0"/>
              </a:rPr>
              <a:t>«</a:t>
            </a:r>
            <a:r>
              <a:rPr lang="fr-FR" sz="2800" b="1" i="1" dirty="0" smtClean="0">
                <a:solidFill>
                  <a:srgbClr val="663300"/>
                </a:solidFill>
                <a:latin typeface="Century Gothic" pitchFamily="34" charset="0"/>
              </a:rPr>
              <a:t> Les temps modernes et l'au-delà…</a:t>
            </a:r>
            <a:r>
              <a:rPr lang="fr-FR" sz="3200" b="1" i="1" dirty="0" smtClean="0">
                <a:solidFill>
                  <a:srgbClr val="663300"/>
                </a:solidFill>
                <a:latin typeface="Century Gothic" pitchFamily="34" charset="0"/>
              </a:rPr>
              <a:t> </a:t>
            </a:r>
            <a:r>
              <a:rPr lang="fr-FR" sz="3200" b="1" i="1" baseline="30000" dirty="0" smtClean="0">
                <a:solidFill>
                  <a:srgbClr val="663300"/>
                </a:solidFill>
                <a:latin typeface="Century Gothic" pitchFamily="34" charset="0"/>
              </a:rPr>
              <a:t>»</a:t>
            </a:r>
            <a:endParaRPr lang="fr-FR" sz="3200" baseline="30000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pic>
        <p:nvPicPr>
          <p:cNvPr id="12" name="Image 11" descr="C:\Users\Marie-Claire\Documents\DOCUME~1\ASSOCI~1\ASROCH~1\2021_A~1\EVNEME~1\09_19_~1\LE0C77~1.JPG"/>
          <p:cNvPicPr/>
          <p:nvPr/>
        </p:nvPicPr>
        <p:blipFill>
          <a:blip r:embed="rId2" cstate="print"/>
          <a:srcRect l="10809" t="3467" b="6220"/>
          <a:stretch>
            <a:fillRect/>
          </a:stretch>
        </p:blipFill>
        <p:spPr bwMode="auto">
          <a:xfrm>
            <a:off x="285720" y="4214818"/>
            <a:ext cx="2928958" cy="21431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C:\Users\Marie-Claire\Documents\DOCUME~1\ASSOCI~1\ASROCH~1\2021_A~1\EVNEME~1\09_19_~1\LE25EE~1.JPG"/>
          <p:cNvPicPr/>
          <p:nvPr/>
        </p:nvPicPr>
        <p:blipFill>
          <a:blip r:embed="rId3" cstate="print"/>
          <a:srcRect b="3986"/>
          <a:stretch>
            <a:fillRect/>
          </a:stretch>
        </p:blipFill>
        <p:spPr bwMode="auto">
          <a:xfrm>
            <a:off x="2714612" y="1928802"/>
            <a:ext cx="2786082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C:\Users\Marie-Claire\Documents\DOCUME~1\ASSOCI~1\ASROCH~1\2021_A~1\EVNEME~1\09_19_~1\LE0226~1.JPG"/>
          <p:cNvPicPr/>
          <p:nvPr/>
        </p:nvPicPr>
        <p:blipFill>
          <a:blip r:embed="rId4" cstate="print"/>
          <a:srcRect l="22021" r="27399"/>
          <a:stretch>
            <a:fillRect/>
          </a:stretch>
        </p:blipFill>
        <p:spPr bwMode="auto">
          <a:xfrm>
            <a:off x="6643702" y="928670"/>
            <a:ext cx="1928794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 descr="C:\Users\Marie-Claire\Documents\DOCUMENTS MCR\ASSOCIATIONS\ASROCH_DOSSIER\2021_année 2021\Evènements illustrés\09_19_21_JPE\Les temps modernes et au-delà - L'Élan Théâtre - le19sept2021 - Cimetrière Saint-Roch - @AniaDOREL-125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929066"/>
            <a:ext cx="3643338" cy="2700116"/>
          </a:xfrm>
          <a:prstGeom prst="round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000107"/>
            <a:ext cx="1785950" cy="2675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10730</TotalTime>
  <Words>1150</Words>
  <Application>Microsoft Office PowerPoint</Application>
  <PresentationFormat>Affichage à l'écran (4:3)</PresentationFormat>
  <Paragraphs>306</Paragraphs>
  <Slides>39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Modèle par défaut</vt:lpstr>
      <vt:lpstr>Diapositive 1</vt:lpstr>
      <vt:lpstr>Diapositive 2</vt:lpstr>
      <vt:lpstr>Diapositive 3</vt:lpstr>
      <vt:lpstr>Diapositive 4</vt:lpstr>
      <vt:lpstr>Les visites en 2021</vt:lpstr>
      <vt:lpstr>Diapositive 6</vt:lpstr>
      <vt:lpstr>Les visites de groupes</vt:lpstr>
      <vt:lpstr>Diapositive 8</vt:lpstr>
      <vt:lpstr>Les visites théâtrales par la Cie de l’Elan Théâtre</vt:lpstr>
      <vt:lpstr>Diapositive 10</vt:lpstr>
      <vt:lpstr>Diapositive 11</vt:lpstr>
      <vt:lpstr>Le monument d’Albin Crépu</vt:lpstr>
      <vt:lpstr>Diapositive 13</vt:lpstr>
      <vt:lpstr>Diapositive 14</vt:lpstr>
      <vt:lpstr>Rénovation de la tombe d’Henry Ding, statuaire </vt:lpstr>
      <vt:lpstr>Diapositive 16</vt:lpstr>
      <vt:lpstr>Enfin ! Un nouveau site internet  avec la Sté Colportic 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De nouveaux thèmes de visites en 2022</vt:lpstr>
      <vt:lpstr>Diapositive 34</vt:lpstr>
      <vt:lpstr>Diapositive 35</vt:lpstr>
      <vt:lpstr>Diapositive 36</vt:lpstr>
      <vt:lpstr>Diapositive 37</vt:lpstr>
      <vt:lpstr>Travaux et recherches en cours</vt:lpstr>
      <vt:lpstr>Diapositive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Marie-Claire</dc:creator>
  <cp:lastModifiedBy>Anaïs</cp:lastModifiedBy>
  <cp:revision>599</cp:revision>
  <cp:lastPrinted>1601-01-01T00:00:00Z</cp:lastPrinted>
  <dcterms:created xsi:type="dcterms:W3CDTF">2011-04-03T16:12:20Z</dcterms:created>
  <dcterms:modified xsi:type="dcterms:W3CDTF">2022-05-26T21:33:24Z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