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56"/>
  </p:notesMasterIdLst>
  <p:handoutMasterIdLst>
    <p:handoutMasterId r:id="rId57"/>
  </p:handoutMasterIdLst>
  <p:sldIdLst>
    <p:sldId id="256" r:id="rId2"/>
    <p:sldId id="766" r:id="rId3"/>
    <p:sldId id="770" r:id="rId4"/>
    <p:sldId id="767" r:id="rId5"/>
    <p:sldId id="774" r:id="rId6"/>
    <p:sldId id="775" r:id="rId7"/>
    <p:sldId id="777" r:id="rId8"/>
    <p:sldId id="793" r:id="rId9"/>
    <p:sldId id="778" r:id="rId10"/>
    <p:sldId id="776" r:id="rId11"/>
    <p:sldId id="667" r:id="rId12"/>
    <p:sldId id="710" r:id="rId13"/>
    <p:sldId id="773" r:id="rId14"/>
    <p:sldId id="714" r:id="rId15"/>
    <p:sldId id="781" r:id="rId16"/>
    <p:sldId id="734" r:id="rId17"/>
    <p:sldId id="782" r:id="rId18"/>
    <p:sldId id="732" r:id="rId19"/>
    <p:sldId id="780" r:id="rId20"/>
    <p:sldId id="677" r:id="rId21"/>
    <p:sldId id="785" r:id="rId22"/>
    <p:sldId id="779" r:id="rId23"/>
    <p:sldId id="717" r:id="rId24"/>
    <p:sldId id="736" r:id="rId25"/>
    <p:sldId id="735" r:id="rId26"/>
    <p:sldId id="737" r:id="rId27"/>
    <p:sldId id="741" r:id="rId28"/>
    <p:sldId id="787" r:id="rId29"/>
    <p:sldId id="783" r:id="rId30"/>
    <p:sldId id="784" r:id="rId31"/>
    <p:sldId id="744" r:id="rId32"/>
    <p:sldId id="789" r:id="rId33"/>
    <p:sldId id="788" r:id="rId34"/>
    <p:sldId id="679" r:id="rId35"/>
    <p:sldId id="724" r:id="rId36"/>
    <p:sldId id="790" r:id="rId37"/>
    <p:sldId id="791" r:id="rId38"/>
    <p:sldId id="680" r:id="rId39"/>
    <p:sldId id="725" r:id="rId40"/>
    <p:sldId id="695" r:id="rId41"/>
    <p:sldId id="792" r:id="rId42"/>
    <p:sldId id="681" r:id="rId43"/>
    <p:sldId id="794" r:id="rId44"/>
    <p:sldId id="795" r:id="rId45"/>
    <p:sldId id="796" r:id="rId46"/>
    <p:sldId id="797" r:id="rId47"/>
    <p:sldId id="798" r:id="rId48"/>
    <p:sldId id="799" r:id="rId49"/>
    <p:sldId id="800" r:id="rId50"/>
    <p:sldId id="802" r:id="rId51"/>
    <p:sldId id="763" r:id="rId52"/>
    <p:sldId id="756" r:id="rId53"/>
    <p:sldId id="764" r:id="rId54"/>
    <p:sldId id="803" r:id="rId55"/>
  </p:sldIdLst>
  <p:sldSz cx="9144000" cy="6858000" type="screen4x3"/>
  <p:notesSz cx="6946900" cy="100838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76">
          <p15:clr>
            <a:srgbClr val="A4A3A4"/>
          </p15:clr>
        </p15:guide>
        <p15:guide id="2"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FFFF"/>
    <a:srgbClr val="CCFFCC"/>
    <a:srgbClr val="993300"/>
    <a:srgbClr val="FF5050"/>
    <a:srgbClr val="FF9900"/>
    <a:srgbClr val="4F6228"/>
    <a:srgbClr val="336600"/>
    <a:srgbClr val="99FF66"/>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2" autoAdjust="0"/>
    <p:restoredTop sz="92558" autoAdjust="0"/>
  </p:normalViewPr>
  <p:slideViewPr>
    <p:cSldViewPr>
      <p:cViewPr varScale="1">
        <p:scale>
          <a:sx n="59" d="100"/>
          <a:sy n="59" d="100"/>
        </p:scale>
        <p:origin x="-540" y="-90"/>
      </p:cViewPr>
      <p:guideLst>
        <p:guide orient="horz" pos="2160"/>
        <p:guide pos="2880"/>
      </p:guideLst>
    </p:cSldViewPr>
  </p:slideViewPr>
  <p:outlineViewPr>
    <p:cViewPr>
      <p:scale>
        <a:sx n="33" d="100"/>
        <a:sy n="33" d="100"/>
      </p:scale>
      <p:origin x="264" y="198372"/>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66" d="100"/>
        <a:sy n="66" d="100"/>
      </p:scale>
      <p:origin x="0" y="582"/>
    </p:cViewPr>
  </p:sorterViewPr>
  <p:notesViewPr>
    <p:cSldViewPr>
      <p:cViewPr varScale="1">
        <p:scale>
          <a:sx n="74" d="100"/>
          <a:sy n="74" d="100"/>
        </p:scale>
        <p:origin x="-3294" y="-108"/>
      </p:cViewPr>
      <p:guideLst>
        <p:guide orient="horz" pos="3176"/>
        <p:guide pos="218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42.xml"/><Relationship Id="rId3" Type="http://schemas.openxmlformats.org/officeDocument/2006/relationships/slide" Target="slides/slide10.xml"/><Relationship Id="rId7" Type="http://schemas.openxmlformats.org/officeDocument/2006/relationships/slide" Target="slides/slide38.xml"/><Relationship Id="rId2" Type="http://schemas.openxmlformats.org/officeDocument/2006/relationships/slide" Target="slides/slide4.xml"/><Relationship Id="rId1" Type="http://schemas.openxmlformats.org/officeDocument/2006/relationships/slide" Target="slides/slide1.xml"/><Relationship Id="rId6" Type="http://schemas.openxmlformats.org/officeDocument/2006/relationships/slide" Target="slides/slide34.xml"/><Relationship Id="rId5" Type="http://schemas.openxmlformats.org/officeDocument/2006/relationships/slide" Target="slides/slide29.xml"/><Relationship Id="rId4"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dirty="0"/>
          </a:p>
        </p:txBody>
      </p:sp>
      <p:sp>
        <p:nvSpPr>
          <p:cNvPr id="247811" name="Rectangle 3"/>
          <p:cNvSpPr>
            <a:spLocks noGrp="1" noChangeArrowheads="1"/>
          </p:cNvSpPr>
          <p:nvPr>
            <p:ph type="dt" sz="quarter"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dirty="0"/>
          </a:p>
        </p:txBody>
      </p:sp>
      <p:sp>
        <p:nvSpPr>
          <p:cNvPr id="247812" name="Rectangle 4"/>
          <p:cNvSpPr>
            <a:spLocks noGrp="1" noChangeArrowheads="1"/>
          </p:cNvSpPr>
          <p:nvPr>
            <p:ph type="ftr" sz="quarter" idx="2"/>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dirty="0"/>
          </a:p>
        </p:txBody>
      </p:sp>
      <p:sp>
        <p:nvSpPr>
          <p:cNvPr id="247813" name="Rectangle 5"/>
          <p:cNvSpPr>
            <a:spLocks noGrp="1" noChangeArrowheads="1"/>
          </p:cNvSpPr>
          <p:nvPr>
            <p:ph type="sldNum" sz="quarter" idx="3"/>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DB996EB9-C4DC-4798-91E1-F12C9BD2FA68}" type="slidenum">
              <a:rPr lang="en-US"/>
              <a:pPr>
                <a:defRPr/>
              </a:pPr>
              <a:t>‹N°›</a:t>
            </a:fld>
            <a:endParaRPr lang="en-US" dirty="0"/>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dirty="0"/>
          </a:p>
        </p:txBody>
      </p:sp>
      <p:sp>
        <p:nvSpPr>
          <p:cNvPr id="246787" name="Rectangle 3"/>
          <p:cNvSpPr>
            <a:spLocks noGrp="1" noChangeArrowheads="1"/>
          </p:cNvSpPr>
          <p:nvPr>
            <p:ph type="dt"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dirty="0"/>
          </a:p>
        </p:txBody>
      </p:sp>
      <p:sp>
        <p:nvSpPr>
          <p:cNvPr id="32772" name="Rectangle 4"/>
          <p:cNvSpPr>
            <a:spLocks noGrp="1" noRot="1" noChangeAspect="1" noChangeArrowheads="1" noTextEdit="1"/>
          </p:cNvSpPr>
          <p:nvPr>
            <p:ph type="sldImg" idx="2"/>
          </p:nvPr>
        </p:nvSpPr>
        <p:spPr bwMode="auto">
          <a:xfrm>
            <a:off x="952500" y="755650"/>
            <a:ext cx="5041900" cy="3781425"/>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694690" y="4789805"/>
            <a:ext cx="5557520" cy="453771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6790" name="Rectangle 6"/>
          <p:cNvSpPr>
            <a:spLocks noGrp="1" noChangeArrowheads="1"/>
          </p:cNvSpPr>
          <p:nvPr>
            <p:ph type="ftr" sz="quarter" idx="4"/>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dirty="0"/>
          </a:p>
        </p:txBody>
      </p:sp>
      <p:sp>
        <p:nvSpPr>
          <p:cNvPr id="246791" name="Rectangle 7"/>
          <p:cNvSpPr>
            <a:spLocks noGrp="1" noChangeArrowheads="1"/>
          </p:cNvSpPr>
          <p:nvPr>
            <p:ph type="sldNum" sz="quarter" idx="5"/>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CDCAF280-5DDC-4DC4-A596-501F0DF42085}" type="slidenum">
              <a:rPr lang="en-US"/>
              <a:pPr>
                <a:defRPr/>
              </a:pPr>
              <a:t>‹N°›</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1</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29</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34</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38</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42</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4</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10</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13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DCAF280-5DDC-4DC4-A596-501F0DF42085}" type="slidenum">
              <a:rPr lang="en-US" smtClean="0"/>
              <a:pPr>
                <a:defRPr/>
              </a:pPr>
              <a:t>14</a:t>
            </a:fld>
            <a:endParaRPr lang="en-US" dirty="0"/>
          </a:p>
        </p:txBody>
      </p:sp>
    </p:spTree>
    <p:extLst>
      <p:ext uri="{BB962C8B-B14F-4D97-AF65-F5344CB8AC3E}">
        <p14:creationId xmlns:p14="http://schemas.microsoft.com/office/powerpoint/2010/main" xmlns="" val="271996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DCAF280-5DDC-4DC4-A596-501F0DF42085}" type="slidenum">
              <a:rPr lang="en-US" smtClean="0"/>
              <a:pPr>
                <a:defRPr/>
              </a:pPr>
              <a:t>16</a:t>
            </a:fld>
            <a:endParaRPr lang="en-US" dirty="0"/>
          </a:p>
        </p:txBody>
      </p:sp>
    </p:spTree>
    <p:extLst>
      <p:ext uri="{BB962C8B-B14F-4D97-AF65-F5344CB8AC3E}">
        <p14:creationId xmlns:p14="http://schemas.microsoft.com/office/powerpoint/2010/main" xmlns="" val="139912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DCAF280-5DDC-4DC4-A596-501F0DF42085}" type="slidenum">
              <a:rPr lang="en-US" smtClean="0"/>
              <a:pPr>
                <a:defRPr/>
              </a:pPr>
              <a:t>27</a:t>
            </a:fld>
            <a:endParaRPr lang="en-US" dirty="0"/>
          </a:p>
        </p:txBody>
      </p:sp>
    </p:spTree>
    <p:extLst>
      <p:ext uri="{BB962C8B-B14F-4D97-AF65-F5344CB8AC3E}">
        <p14:creationId xmlns:p14="http://schemas.microsoft.com/office/powerpoint/2010/main" xmlns="" val="351865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28</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AD8EF0A5-5C1A-4FB3-83D2-99BFFD2D581A}" type="slidenum">
              <a:rPr lang="fr-FR"/>
              <a:pPr>
                <a:defRPr/>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16E39A61-5657-4FA1-8B86-832F459C8BC8}" type="slidenum">
              <a:rPr lang="fr-FR"/>
              <a:pPr>
                <a:defRPr/>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8DE6439C-7459-4E8D-83FC-DA3DD9AF695A}"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FBBA197F-423C-465F-A69A-AAE1E1366967}"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1EFB82D5-BCBC-4007-9682-8C53AF137D7D}" type="slidenum">
              <a:rPr lang="fr-FR"/>
              <a:pPr>
                <a:defRPr/>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3140DFC9-CA79-43D2-8F8F-CD4E8F1E4C15}" type="slidenum">
              <a:rPr lang="fr-FR"/>
              <a:pPr>
                <a:defRPr/>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9" name="Rectangle 6"/>
          <p:cNvSpPr>
            <a:spLocks noGrp="1" noChangeArrowheads="1"/>
          </p:cNvSpPr>
          <p:nvPr>
            <p:ph type="sldNum" sz="quarter" idx="12"/>
          </p:nvPr>
        </p:nvSpPr>
        <p:spPr>
          <a:ln/>
        </p:spPr>
        <p:txBody>
          <a:bodyPr/>
          <a:lstStyle>
            <a:lvl1pPr>
              <a:defRPr/>
            </a:lvl1pPr>
          </a:lstStyle>
          <a:p>
            <a:pPr>
              <a:defRPr/>
            </a:pPr>
            <a:fld id="{769E5FD0-A29D-4013-AB1C-F2ED8FFC2AEA}" type="slidenum">
              <a:rPr lang="fr-FR"/>
              <a:pPr>
                <a:defRPr/>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5" name="Rectangle 6"/>
          <p:cNvSpPr>
            <a:spLocks noGrp="1" noChangeArrowheads="1"/>
          </p:cNvSpPr>
          <p:nvPr>
            <p:ph type="sldNum" sz="quarter" idx="12"/>
          </p:nvPr>
        </p:nvSpPr>
        <p:spPr>
          <a:ln/>
        </p:spPr>
        <p:txBody>
          <a:bodyPr/>
          <a:lstStyle>
            <a:lvl1pPr>
              <a:defRPr/>
            </a:lvl1pPr>
          </a:lstStyle>
          <a:p>
            <a:pPr>
              <a:defRPr/>
            </a:pPr>
            <a:fld id="{91F58DF8-8D3E-464C-8993-D5027DCF11C2}" type="slidenum">
              <a:rPr lang="fr-FR"/>
              <a:pPr>
                <a:defRPr/>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4" name="Rectangle 6"/>
          <p:cNvSpPr>
            <a:spLocks noGrp="1" noChangeArrowheads="1"/>
          </p:cNvSpPr>
          <p:nvPr>
            <p:ph type="sldNum" sz="quarter" idx="12"/>
          </p:nvPr>
        </p:nvSpPr>
        <p:spPr>
          <a:ln/>
        </p:spPr>
        <p:txBody>
          <a:bodyPr/>
          <a:lstStyle>
            <a:lvl1pPr>
              <a:defRPr/>
            </a:lvl1pPr>
          </a:lstStyle>
          <a:p>
            <a:pPr>
              <a:defRPr/>
            </a:pPr>
            <a:fld id="{E36F6284-CD7F-4127-9AC5-4F7FBA39DF9F}" type="slidenum">
              <a:rPr lang="fr-FR"/>
              <a:pPr>
                <a:defRPr/>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A05492EC-5911-44F1-949C-98B925D6400F}" type="slidenum">
              <a:rPr lang="fr-FR"/>
              <a:pPr>
                <a:defRPr/>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3F15F12C-C314-4F8D-8FB9-FBCD82BF41BF}" type="slidenum">
              <a:rPr lang="fr-FR"/>
              <a:pPr>
                <a:defRPr/>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dirty="0"/>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dirty="0"/>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6C0259-3470-4B34-9F43-AF18ED86465E}"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3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429000"/>
            <a:ext cx="8420105" cy="928694"/>
          </a:xfrm>
        </p:spPr>
        <p:txBody>
          <a:bodyPr/>
          <a:lstStyle/>
          <a:p>
            <a:pPr algn="r" eaLnBrk="1" hangingPunct="1">
              <a:lnSpc>
                <a:spcPct val="90000"/>
              </a:lnSpc>
            </a:pPr>
            <a:r>
              <a:rPr lang="fr-FR" sz="4800" b="1" dirty="0">
                <a:solidFill>
                  <a:srgbClr val="4F6228"/>
                </a:solidFill>
                <a:latin typeface="Times New Roman" pitchFamily="18" charset="0"/>
              </a:rPr>
              <a:t>Assemblée Générale Ordinaire</a:t>
            </a:r>
          </a:p>
          <a:p>
            <a:pPr algn="r" eaLnBrk="1" hangingPunct="1">
              <a:lnSpc>
                <a:spcPct val="90000"/>
              </a:lnSpc>
            </a:pPr>
            <a:endParaRPr lang="fr-FR" sz="3600" i="1" dirty="0">
              <a:latin typeface="Times New Roman" pitchFamily="18" charset="0"/>
            </a:endParaRPr>
          </a:p>
          <a:p>
            <a:pPr algn="r" eaLnBrk="1" hangingPunct="1">
              <a:lnSpc>
                <a:spcPct val="90000"/>
              </a:lnSpc>
            </a:pPr>
            <a:r>
              <a:rPr lang="fr-FR" sz="3600" b="1" dirty="0" smtClean="0">
                <a:solidFill>
                  <a:srgbClr val="4F6228"/>
                </a:solidFill>
                <a:latin typeface="Times New Roman" pitchFamily="18" charset="0"/>
              </a:rPr>
              <a:t>23 mars 2024</a:t>
            </a:r>
            <a:endParaRPr lang="fr-FR" sz="3600" b="1" dirty="0">
              <a:solidFill>
                <a:srgbClr val="4F6228"/>
              </a:solidFill>
              <a:latin typeface="Times New Roman" pitchFamily="18" charset="0"/>
            </a:endParaRPr>
          </a:p>
        </p:txBody>
      </p:sp>
      <p:pic>
        <p:nvPicPr>
          <p:cNvPr id="4" name="Image 3"/>
          <p:cNvPicPr/>
          <p:nvPr/>
        </p:nvPicPr>
        <p:blipFill>
          <a:blip r:embed="rId3" cstate="print"/>
          <a:srcRect r="14397" b="8148"/>
          <a:stretch>
            <a:fillRect/>
          </a:stretch>
        </p:blipFill>
        <p:spPr bwMode="auto">
          <a:xfrm>
            <a:off x="285720" y="214290"/>
            <a:ext cx="1714512" cy="2500330"/>
          </a:xfrm>
          <a:prstGeom prst="rect">
            <a:avLst/>
          </a:prstGeom>
          <a:noFill/>
          <a:ln w="9525">
            <a:noFill/>
            <a:miter lim="800000"/>
            <a:headEnd/>
            <a:tailEnd/>
          </a:ln>
        </p:spPr>
      </p:pic>
      <p:sp>
        <p:nvSpPr>
          <p:cNvPr id="26625" name="Text Box 1"/>
          <p:cNvSpPr txBox="1">
            <a:spLocks noChangeArrowheads="1"/>
          </p:cNvSpPr>
          <p:nvPr/>
        </p:nvSpPr>
        <p:spPr bwMode="auto">
          <a:xfrm>
            <a:off x="1928794" y="285728"/>
            <a:ext cx="6500858" cy="2286016"/>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182563" marR="0" lvl="0" algn="l" defTabSz="914400" rtl="0" eaLnBrk="1" fontAlgn="base" latinLnBrk="0" hangingPunct="1">
              <a:lnSpc>
                <a:spcPct val="100000"/>
              </a:lnSpc>
              <a:spcBef>
                <a:spcPct val="0"/>
              </a:spcBef>
              <a:spcAft>
                <a:spcPts val="1000"/>
              </a:spcAft>
              <a:buClrTx/>
              <a:buSzTx/>
              <a:buFontTx/>
              <a:buNone/>
              <a:tabLst/>
            </a:pPr>
            <a:endParaRPr kumimoji="0" lang="fr-FR" sz="800" b="1" i="0" u="none" strike="noStrike" cap="none" normalizeH="0" baseline="0" dirty="0">
              <a:ln>
                <a:noFill/>
              </a:ln>
              <a:solidFill>
                <a:srgbClr val="808080"/>
              </a:solidFill>
              <a:effectLst/>
              <a:latin typeface="Times New Roman" pitchFamily="18" charset="0"/>
              <a:cs typeface="Arial" pitchFamily="34" charset="0"/>
            </a:endParaRPr>
          </a:p>
          <a:p>
            <a:pPr marL="182563" marR="0" lvl="1" algn="l" defTabSz="914400" rtl="0" eaLnBrk="1" fontAlgn="base" latinLnBrk="0" hangingPunct="1">
              <a:lnSpc>
                <a:spcPct val="100000"/>
              </a:lnSpc>
              <a:spcBef>
                <a:spcPct val="0"/>
              </a:spcBef>
              <a:spcAft>
                <a:spcPts val="1000"/>
              </a:spcAft>
              <a:buClrTx/>
              <a:buSzTx/>
              <a:buFontTx/>
              <a:buNone/>
              <a:tabLst/>
            </a:pPr>
            <a:r>
              <a:rPr kumimoji="0" lang="fr-FR" sz="2800" b="1" i="0" u="none" strike="noStrike" cap="none" normalizeH="0" baseline="0" dirty="0">
                <a:ln>
                  <a:noFill/>
                </a:ln>
                <a:solidFill>
                  <a:srgbClr val="4F6228"/>
                </a:solidFill>
                <a:effectLst/>
                <a:latin typeface="AR JULIAN" pitchFamily="2" charset="0"/>
                <a:cs typeface="Arial" pitchFamily="34" charset="0"/>
              </a:rPr>
              <a:t>Saint-Roch</a:t>
            </a:r>
            <a:r>
              <a:rPr kumimoji="0" lang="fr-FR" sz="2800" b="1" i="0" u="none" strike="noStrike" cap="none" normalizeH="0" baseline="0" dirty="0">
                <a:ln>
                  <a:noFill/>
                </a:ln>
                <a:solidFill>
                  <a:srgbClr val="4F6228"/>
                </a:solidFill>
                <a:effectLst/>
                <a:latin typeface="MingLiU" charset="-120"/>
                <a:cs typeface="Arial" pitchFamily="34" charset="0"/>
              </a:rPr>
              <a:t> </a:t>
            </a:r>
            <a:r>
              <a:rPr kumimoji="0" lang="fr-FR" sz="2800" b="1" i="0" u="none" strike="noStrike" cap="none" normalizeH="0" baseline="0" dirty="0">
                <a:ln>
                  <a:noFill/>
                </a:ln>
                <a:solidFill>
                  <a:srgbClr val="4F6228"/>
                </a:solidFill>
                <a:effectLst/>
                <a:latin typeface="AR JULIAN" pitchFamily="2" charset="0"/>
                <a:cs typeface="Arial" pitchFamily="34" charset="0"/>
              </a:rPr>
              <a:t>! </a:t>
            </a:r>
          </a:p>
          <a:p>
            <a:pPr marL="182563" marR="0" lvl="1" algn="l" defTabSz="914400" rtl="0" eaLnBrk="1" fontAlgn="base" latinLnBrk="0" hangingPunct="1">
              <a:lnSpc>
                <a:spcPct val="100000"/>
              </a:lnSpc>
              <a:spcBef>
                <a:spcPct val="0"/>
              </a:spcBef>
              <a:spcAft>
                <a:spcPts val="1000"/>
              </a:spcAft>
              <a:buClrTx/>
              <a:buSzTx/>
              <a:buFontTx/>
              <a:buNone/>
              <a:tabLst/>
            </a:pPr>
            <a:r>
              <a:rPr kumimoji="0" lang="fr-FR" sz="2800" b="1" i="0" u="none" strike="noStrike" cap="none" normalizeH="0" baseline="0" dirty="0">
                <a:ln>
                  <a:noFill/>
                </a:ln>
                <a:solidFill>
                  <a:srgbClr val="4F6228"/>
                </a:solidFill>
                <a:effectLst/>
                <a:latin typeface="AR JULIAN" pitchFamily="2" charset="0"/>
                <a:cs typeface="Arial" pitchFamily="34" charset="0"/>
              </a:rPr>
              <a:t>Vous avez dit cimetière</a:t>
            </a:r>
            <a:r>
              <a:rPr kumimoji="0" lang="fr-FR" sz="2800" b="1" i="0" u="none" strike="noStrike" cap="none" normalizeH="0" baseline="0" dirty="0">
                <a:ln>
                  <a:noFill/>
                </a:ln>
                <a:solidFill>
                  <a:srgbClr val="4F6228"/>
                </a:solidFill>
                <a:effectLst/>
                <a:latin typeface="MingLiU" charset="-120"/>
                <a:cs typeface="Arial" pitchFamily="34" charset="0"/>
              </a:rPr>
              <a:t> </a:t>
            </a:r>
            <a:r>
              <a:rPr kumimoji="0" lang="fr-FR" sz="2800" b="1" i="0" u="none" strike="noStrike" cap="none" normalizeH="0" baseline="0" dirty="0">
                <a:ln>
                  <a:noFill/>
                </a:ln>
                <a:solidFill>
                  <a:srgbClr val="4F6228"/>
                </a:solidFill>
                <a:effectLst/>
                <a:latin typeface="AR JULIAN" pitchFamily="2" charset="0"/>
                <a:cs typeface="Arial" pitchFamily="34" charset="0"/>
              </a:rPr>
              <a:t>?</a:t>
            </a:r>
          </a:p>
          <a:p>
            <a:pPr marL="182563" marR="0" lvl="1" algn="l" defTabSz="914400" rtl="0" eaLnBrk="1" fontAlgn="base" latinLnBrk="0" hangingPunct="1">
              <a:lnSpc>
                <a:spcPct val="100000"/>
              </a:lnSpc>
              <a:spcBef>
                <a:spcPct val="0"/>
              </a:spcBef>
              <a:spcAft>
                <a:spcPts val="1000"/>
              </a:spcAft>
              <a:buClrTx/>
              <a:buSzTx/>
              <a:buFontTx/>
              <a:buNone/>
              <a:tabLst/>
            </a:pPr>
            <a:r>
              <a:rPr kumimoji="0" lang="fr-FR" sz="2400" b="1" i="1" u="none" strike="noStrike" cap="none" normalizeH="0" baseline="0" dirty="0">
                <a:ln>
                  <a:noFill/>
                </a:ln>
                <a:solidFill>
                  <a:srgbClr val="4F6228"/>
                </a:solidFill>
                <a:effectLst/>
                <a:latin typeface="AR JULIAN" pitchFamily="2" charset="0"/>
                <a:cs typeface="Arial" pitchFamily="34" charset="0"/>
              </a:rPr>
              <a:t>Association culturelle et patrimoniale</a:t>
            </a:r>
            <a:endParaRPr kumimoji="0" lang="fr-FR" sz="2400" b="1" i="1" u="none" strike="noStrike" cap="none" normalizeH="0" baseline="0" dirty="0">
              <a:ln>
                <a:noFill/>
              </a:ln>
              <a:solidFill>
                <a:srgbClr val="4F6228"/>
              </a:solidFill>
              <a:effectLst>
                <a:outerShdw blurRad="38100" dist="38100" dir="2700000" algn="tl">
                  <a:srgbClr val="C0C0C0"/>
                </a:outerShdw>
              </a:effectLst>
              <a:latin typeface="MingLiU" charset="-12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539553" y="3789040"/>
            <a:ext cx="5256584" cy="1584176"/>
          </a:xfrm>
        </p:spPr>
        <p:txBody>
          <a:bodyPr/>
          <a:lstStyle/>
          <a:p>
            <a:pPr algn="r" eaLnBrk="1" hangingPunct="1">
              <a:lnSpc>
                <a:spcPct val="90000"/>
              </a:lnSpc>
            </a:pPr>
            <a:endParaRPr lang="fr-FR" sz="4800" b="1" i="1" dirty="0">
              <a:solidFill>
                <a:srgbClr val="4F6228"/>
              </a:solidFill>
              <a:latin typeface="Times New Roman" pitchFamily="18" charset="0"/>
            </a:endParaRPr>
          </a:p>
          <a:p>
            <a:pPr algn="r" eaLnBrk="1" hangingPunct="1">
              <a:lnSpc>
                <a:spcPct val="90000"/>
              </a:lnSpc>
              <a:spcBef>
                <a:spcPts val="0"/>
              </a:spcBef>
            </a:pPr>
            <a:r>
              <a:rPr lang="fr-FR" sz="4800" b="1" i="1" dirty="0" smtClean="0">
                <a:solidFill>
                  <a:srgbClr val="4F6228"/>
                </a:solidFill>
                <a:latin typeface="Times New Roman" pitchFamily="18" charset="0"/>
              </a:rPr>
              <a:t>Rapport d’activités</a:t>
            </a:r>
            <a:endParaRPr lang="fr-FR" sz="4800" b="1" i="1" dirty="0">
              <a:solidFill>
                <a:srgbClr val="4F6228"/>
              </a:solidFill>
              <a:latin typeface="Times New Roman" pitchFamily="18" charset="0"/>
            </a:endParaRPr>
          </a:p>
        </p:txBody>
      </p:sp>
      <p:pic>
        <p:nvPicPr>
          <p:cNvPr id="4" name="Image 3"/>
          <p:cNvPicPr/>
          <p:nvPr/>
        </p:nvPicPr>
        <p:blipFill>
          <a:blip r:embed="rId3" cstate="print"/>
          <a:srcRect r="14397" b="8148"/>
          <a:stretch>
            <a:fillRect/>
          </a:stretch>
        </p:blipFill>
        <p:spPr bwMode="auto">
          <a:xfrm>
            <a:off x="7812360" y="260648"/>
            <a:ext cx="971600" cy="1368152"/>
          </a:xfrm>
          <a:prstGeom prst="rect">
            <a:avLst/>
          </a:prstGeom>
          <a:noFill/>
          <a:ln w="9525">
            <a:noFill/>
            <a:miter lim="800000"/>
            <a:headEnd/>
            <a:tailEnd/>
          </a:ln>
        </p:spPr>
      </p:pic>
      <p:pic>
        <p:nvPicPr>
          <p:cNvPr id="57348" name="Picture 4" descr="C:\Users\Marie-Claire\Documents\DOCUMENTS MCR\ASSOCIATIONS\ASROCH_DOSSIER\2024-année 2024\ASSEMBLEE GENERALE\Préparation AG\Photos pour AG\2023-10-09 063 Visite MaO du 9 oct 23.JPG"/>
          <p:cNvPicPr>
            <a:picLocks noChangeAspect="1" noChangeArrowheads="1"/>
          </p:cNvPicPr>
          <p:nvPr/>
        </p:nvPicPr>
        <p:blipFill>
          <a:blip r:embed="rId4" cstate="print"/>
          <a:srcRect l="16688" t="14022" r="17858" b="12636"/>
          <a:stretch>
            <a:fillRect/>
          </a:stretch>
        </p:blipFill>
        <p:spPr bwMode="auto">
          <a:xfrm>
            <a:off x="323528" y="476672"/>
            <a:ext cx="3888432" cy="2929641"/>
          </a:xfrm>
          <a:prstGeom prst="rect">
            <a:avLst/>
          </a:prstGeom>
          <a:solidFill>
            <a:srgbClr val="FFFFFF">
              <a:shade val="85000"/>
            </a:srgbClr>
          </a:solidFill>
          <a:ln w="76200" cap="sq">
            <a:solidFill>
              <a:srgbClr val="FFFFFF"/>
            </a:solidFill>
            <a:miter lim="800000"/>
          </a:ln>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6" descr="C:\Users\Marie-Claire\Documents\DOCUMENTS MCR\ASSOCIATIONS\ASROCH_DOSSIER\2023_année 2023\NETTOYAGE DE TOMBES\Dossier tombes en cours débroussaillage\Tombes nettoyées\Par Asroch\Pinet_Liobart\Défrichage tombe Pinet-Liobard_16-09-22 (2) Avant.jpg"/>
          <p:cNvPicPr>
            <a:picLocks noChangeAspect="1" noChangeArrowheads="1"/>
          </p:cNvPicPr>
          <p:nvPr/>
        </p:nvPicPr>
        <p:blipFill>
          <a:blip r:embed="rId5" cstate="print"/>
          <a:srcRect/>
          <a:stretch>
            <a:fillRect/>
          </a:stretch>
        </p:blipFill>
        <p:spPr bwMode="auto">
          <a:xfrm rot="6233413">
            <a:off x="5646959" y="3189815"/>
            <a:ext cx="3420528" cy="2565396"/>
          </a:xfrm>
          <a:prstGeom prst="rect">
            <a:avLst/>
          </a:prstGeom>
          <a:solidFill>
            <a:srgbClr val="FFFFFF">
              <a:shade val="85000"/>
            </a:srgbClr>
          </a:solidFill>
          <a:ln w="76200" cap="sq">
            <a:solidFill>
              <a:srgbClr val="FFFFFF"/>
            </a:solidFill>
            <a:miter lim="800000"/>
          </a:ln>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364088" y="1196752"/>
            <a:ext cx="3247834" cy="928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90000"/>
              </a:lnSpc>
              <a:spcBef>
                <a:spcPct val="20000"/>
              </a:spcBef>
              <a:spcAft>
                <a:spcPct val="0"/>
              </a:spcAft>
              <a:buClrTx/>
              <a:buSzTx/>
              <a:tabLst/>
              <a:defRPr/>
            </a:pPr>
            <a:r>
              <a:rPr lang="fr-FR" sz="4000" b="1" i="1" kern="0" dirty="0">
                <a:solidFill>
                  <a:srgbClr val="4F6228"/>
                </a:solidFill>
                <a:latin typeface="Times New Roman" pitchFamily="18" charset="0"/>
                <a:cs typeface="+mn-cs"/>
              </a:rPr>
              <a:t>LES VISITES </a:t>
            </a:r>
            <a:endParaRPr kumimoji="0" lang="fr-FR" sz="4000" b="1" i="1" u="none" strike="noStrike" kern="0" cap="none" spc="0" normalizeH="0" baseline="0" noProof="0" dirty="0">
              <a:ln>
                <a:noFill/>
              </a:ln>
              <a:solidFill>
                <a:srgbClr val="4F6228"/>
              </a:solidFill>
              <a:effectLst/>
              <a:uLnTx/>
              <a:uFillTx/>
              <a:latin typeface="Times New Roman" pitchFamily="18" charset="0"/>
              <a:ea typeface="+mn-ea"/>
              <a:cs typeface="+mn-cs"/>
            </a:endParaRPr>
          </a:p>
        </p:txBody>
      </p:sp>
      <p:pic>
        <p:nvPicPr>
          <p:cNvPr id="8" name="Picture 3" descr="C:\Users\Marie-Claire\Documents\DOCUMENTS MCR\ASSOCIATIONS\ASROCH_DOSSIER\2023_année 2023\EVENEMENTS 2023\05_08_23_Les temps modernes\20230508_152311.jpg"/>
          <p:cNvPicPr>
            <a:picLocks noChangeAspect="1" noChangeArrowheads="1"/>
          </p:cNvPicPr>
          <p:nvPr/>
        </p:nvPicPr>
        <p:blipFill>
          <a:blip r:embed="rId2" cstate="print"/>
          <a:srcRect l="5417" b="30366"/>
          <a:stretch>
            <a:fillRect/>
          </a:stretch>
        </p:blipFill>
        <p:spPr bwMode="auto">
          <a:xfrm>
            <a:off x="0" y="0"/>
            <a:ext cx="5166734" cy="2852936"/>
          </a:xfrm>
          <a:prstGeom prst="round2DiagRect">
            <a:avLst/>
          </a:prstGeom>
          <a:ln w="88900" cap="sq">
            <a:noFill/>
            <a:miter lim="800000"/>
          </a:ln>
          <a:effectLst/>
        </p:spPr>
      </p:pic>
      <p:graphicFrame>
        <p:nvGraphicFramePr>
          <p:cNvPr id="14" name="Tableau 13"/>
          <p:cNvGraphicFramePr>
            <a:graphicFrameLocks noGrp="1"/>
          </p:cNvGraphicFramePr>
          <p:nvPr/>
        </p:nvGraphicFramePr>
        <p:xfrm>
          <a:off x="0" y="2794635"/>
          <a:ext cx="5004048" cy="4063365"/>
        </p:xfrm>
        <a:graphic>
          <a:graphicData uri="http://schemas.openxmlformats.org/drawingml/2006/table">
            <a:tbl>
              <a:tblPr/>
              <a:tblGrid>
                <a:gridCol w="3592248"/>
                <a:gridCol w="1411800"/>
              </a:tblGrid>
              <a:tr h="466725">
                <a:tc rowSpan="2">
                  <a:txBody>
                    <a:bodyPr/>
                    <a:lstStyle/>
                    <a:p>
                      <a:pPr algn="ctr" rtl="0" fontAlgn="ctr"/>
                      <a:r>
                        <a:rPr lang="fr-FR" sz="2500" b="1" i="0" u="none" strike="noStrike" dirty="0">
                          <a:solidFill>
                            <a:srgbClr val="000000"/>
                          </a:solidFill>
                          <a:latin typeface="Maiandra GD"/>
                        </a:rPr>
                        <a:t>Les visites </a:t>
                      </a:r>
                      <a:r>
                        <a:rPr lang="fr-FR" sz="2500" b="1" i="0" u="none" strike="noStrike" dirty="0" smtClean="0">
                          <a:solidFill>
                            <a:srgbClr val="000000"/>
                          </a:solidFill>
                          <a:latin typeface="Maiandra GD"/>
                        </a:rPr>
                        <a:t>2023</a:t>
                      </a:r>
                      <a:r>
                        <a:rPr lang="fr-FR" sz="2500" b="1" i="0" u="none" strike="noStrike" dirty="0">
                          <a:solidFill>
                            <a:srgbClr val="000000"/>
                          </a:solidFill>
                          <a:latin typeface="Maiandra GD"/>
                        </a:rPr>
                        <a:t/>
                      </a:r>
                      <a:br>
                        <a:rPr lang="fr-FR" sz="2500" b="1" i="0" u="none" strike="noStrike" dirty="0">
                          <a:solidFill>
                            <a:srgbClr val="000000"/>
                          </a:solidFill>
                          <a:latin typeface="Maiandra GD"/>
                        </a:rPr>
                      </a:br>
                      <a:r>
                        <a:rPr lang="fr-FR" sz="2500" b="1" i="0" u="none" strike="noStrike" dirty="0">
                          <a:solidFill>
                            <a:srgbClr val="000000"/>
                          </a:solidFill>
                          <a:latin typeface="Maiandra GD"/>
                        </a:rPr>
                        <a:t>en chiffres </a:t>
                      </a:r>
                    </a:p>
                  </a:txBody>
                  <a:tcPr marL="9525" marR="9525" marT="9525" marB="0" anchor="ctr">
                    <a:lnL>
                      <a:noFill/>
                    </a:lnL>
                    <a:lnR>
                      <a:noFill/>
                    </a:lnR>
                    <a:lnT>
                      <a:noFill/>
                    </a:lnT>
                    <a:lnB w="19050" cap="flat" cmpd="sng" algn="ctr">
                      <a:solidFill>
                        <a:srgbClr val="92D050"/>
                      </a:solidFill>
                      <a:prstDash val="solid"/>
                      <a:round/>
                      <a:headEnd type="none" w="med" len="med"/>
                      <a:tailEnd type="none" w="med" len="med"/>
                    </a:lnB>
                  </a:tcPr>
                </a:tc>
                <a:tc>
                  <a:txBody>
                    <a:bodyPr/>
                    <a:lstStyle/>
                    <a:p>
                      <a:pPr algn="l" rtl="0" fontAlgn="ctr"/>
                      <a:endParaRPr lang="fr-FR" sz="2500" b="1" i="0" u="none" strike="noStrike" dirty="0">
                        <a:solidFill>
                          <a:srgbClr val="000000"/>
                        </a:solidFill>
                        <a:latin typeface="Maiandra GD"/>
                      </a:endParaRPr>
                    </a:p>
                  </a:txBody>
                  <a:tcPr marL="9525" marR="9525" marT="9525" marB="0" anchor="ctr">
                    <a:lnL>
                      <a:noFill/>
                    </a:lnL>
                    <a:lnR>
                      <a:noFill/>
                    </a:lnR>
                    <a:lnT>
                      <a:noFill/>
                    </a:lnT>
                    <a:lnB w="19050" cap="flat" cmpd="sng" algn="ctr">
                      <a:solidFill>
                        <a:srgbClr val="92D050"/>
                      </a:solidFill>
                      <a:prstDash val="solid"/>
                      <a:round/>
                      <a:headEnd type="none" w="med" len="med"/>
                      <a:tailEnd type="none" w="med" len="med"/>
                    </a:lnB>
                  </a:tcPr>
                </a:tc>
              </a:tr>
              <a:tr h="342900">
                <a:tc vMerge="1">
                  <a:txBody>
                    <a:bodyPr/>
                    <a:lstStyle/>
                    <a:p>
                      <a:endParaRPr lang="fr-FR"/>
                    </a:p>
                  </a:txBody>
                  <a:tcPr/>
                </a:tc>
                <a:tc>
                  <a:txBody>
                    <a:bodyPr/>
                    <a:lstStyle/>
                    <a:p>
                      <a:pPr algn="ctr" rtl="0" fontAlgn="ctr"/>
                      <a:r>
                        <a:rPr lang="fr-FR" sz="1900" b="1" i="0" u="none" strike="noStrike" dirty="0" smtClean="0">
                          <a:solidFill>
                            <a:srgbClr val="000000"/>
                          </a:solidFill>
                          <a:latin typeface="Maiandra GD"/>
                        </a:rPr>
                        <a:t>2023</a:t>
                      </a:r>
                      <a:endParaRPr lang="fr-FR" sz="1900" b="1" i="0" u="none" strike="noStrike" dirty="0">
                        <a:solidFill>
                          <a:srgbClr val="000000"/>
                        </a:solidFill>
                        <a:latin typeface="Maiandra GD"/>
                      </a:endParaRP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r>
              <a:tr h="314325">
                <a:tc>
                  <a:txBody>
                    <a:bodyPr/>
                    <a:lstStyle/>
                    <a:p>
                      <a:pPr algn="r" rtl="0" fontAlgn="ctr"/>
                      <a:r>
                        <a:rPr lang="fr-FR" sz="1600" b="0" i="1" u="none" strike="noStrike" dirty="0">
                          <a:solidFill>
                            <a:srgbClr val="000000"/>
                          </a:solidFill>
                          <a:latin typeface="Maiandra GD"/>
                        </a:rPr>
                        <a:t>Nombre de visites privées   </a:t>
                      </a:r>
                    </a:p>
                  </a:txBody>
                  <a:tcPr marL="9525" marR="85725" marT="9525" marB="0" anchor="ctr">
                    <a:lnL w="190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a:noFill/>
                    </a:lnB>
                  </a:tcPr>
                </a:tc>
                <a:tc>
                  <a:txBody>
                    <a:bodyPr/>
                    <a:lstStyle/>
                    <a:p>
                      <a:pPr algn="ctr" rtl="0" fontAlgn="ctr"/>
                      <a:r>
                        <a:rPr lang="fr-FR" sz="1900" b="0" i="0" u="none" strike="noStrike" dirty="0">
                          <a:solidFill>
                            <a:srgbClr val="000000"/>
                          </a:solidFill>
                          <a:latin typeface="Maiandra GD"/>
                        </a:rPr>
                        <a:t>11</a:t>
                      </a: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a:noFill/>
                    </a:lnB>
                  </a:tcPr>
                </a:tc>
              </a:tr>
              <a:tr h="304800">
                <a:tc>
                  <a:txBody>
                    <a:bodyPr/>
                    <a:lstStyle/>
                    <a:p>
                      <a:pPr algn="r" rtl="0" fontAlgn="ctr"/>
                      <a:r>
                        <a:rPr lang="fr-FR" sz="1600" b="0" i="1" u="none" strike="noStrike" dirty="0">
                          <a:solidFill>
                            <a:srgbClr val="000000"/>
                          </a:solidFill>
                          <a:latin typeface="Maiandra GD"/>
                        </a:rPr>
                        <a:t>Nombre de visites publiques</a:t>
                      </a:r>
                      <a:r>
                        <a:rPr lang="fr-FR" sz="1600" b="0" i="1" u="none" strike="noStrike" dirty="0">
                          <a:solidFill>
                            <a:srgbClr val="000000"/>
                          </a:solidFill>
                          <a:latin typeface="Calibri"/>
                        </a:rPr>
                        <a:t> </a:t>
                      </a:r>
                      <a:endParaRPr lang="fr-FR" sz="1600" b="0" i="1" u="none" strike="noStrike" dirty="0">
                        <a:solidFill>
                          <a:srgbClr val="000000"/>
                        </a:solidFill>
                        <a:latin typeface="Maiandra GD"/>
                      </a:endParaRPr>
                    </a:p>
                  </a:txBody>
                  <a:tcPr marL="9525" marR="85725" marT="9525" marB="0" anchor="ctr">
                    <a:lnL w="190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a:noFill/>
                    </a:lnT>
                    <a:lnB>
                      <a:noFill/>
                    </a:lnB>
                  </a:tcPr>
                </a:tc>
                <a:tc>
                  <a:txBody>
                    <a:bodyPr/>
                    <a:lstStyle/>
                    <a:p>
                      <a:pPr algn="ctr" rtl="0" fontAlgn="ctr"/>
                      <a:r>
                        <a:rPr lang="fr-FR" sz="1900" b="0" i="0" u="none" strike="noStrike" dirty="0">
                          <a:solidFill>
                            <a:srgbClr val="000000"/>
                          </a:solidFill>
                          <a:latin typeface="Maiandra GD"/>
                        </a:rPr>
                        <a:t>13</a:t>
                      </a: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a:noFill/>
                    </a:lnT>
                    <a:lnB>
                      <a:noFill/>
                    </a:lnB>
                  </a:tcPr>
                </a:tc>
              </a:tr>
              <a:tr h="304800">
                <a:tc>
                  <a:txBody>
                    <a:bodyPr/>
                    <a:lstStyle/>
                    <a:p>
                      <a:pPr algn="r" rtl="0" fontAlgn="ctr"/>
                      <a:r>
                        <a:rPr lang="fr-FR" sz="1600" b="0" i="1" u="none" strike="noStrike" dirty="0">
                          <a:solidFill>
                            <a:srgbClr val="000000"/>
                          </a:solidFill>
                          <a:latin typeface="Maiandra GD"/>
                        </a:rPr>
                        <a:t>Visites gratuites (JPE)</a:t>
                      </a:r>
                      <a:r>
                        <a:rPr lang="fr-FR" sz="1600" b="0" i="1" u="none" strike="noStrike" dirty="0">
                          <a:solidFill>
                            <a:srgbClr val="000000"/>
                          </a:solidFill>
                          <a:latin typeface="Calibri"/>
                        </a:rPr>
                        <a:t> </a:t>
                      </a:r>
                      <a:endParaRPr lang="fr-FR" sz="1600" b="0" i="1" u="none" strike="noStrike" dirty="0">
                        <a:solidFill>
                          <a:srgbClr val="000000"/>
                        </a:solidFill>
                        <a:latin typeface="Maiandra GD"/>
                      </a:endParaRPr>
                    </a:p>
                  </a:txBody>
                  <a:tcPr marL="9525" marR="85725" marT="9525" marB="0" anchor="ctr">
                    <a:lnL w="190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a:noFill/>
                    </a:lnT>
                    <a:lnB w="6350" cap="flat" cmpd="sng" algn="ctr">
                      <a:solidFill>
                        <a:srgbClr val="92D050"/>
                      </a:solidFill>
                      <a:prstDash val="solid"/>
                      <a:round/>
                      <a:headEnd type="none" w="med" len="med"/>
                      <a:tailEnd type="none" w="med" len="med"/>
                    </a:lnB>
                  </a:tcPr>
                </a:tc>
                <a:tc>
                  <a:txBody>
                    <a:bodyPr/>
                    <a:lstStyle/>
                    <a:p>
                      <a:pPr algn="ctr" rtl="0" fontAlgn="ctr"/>
                      <a:r>
                        <a:rPr lang="fr-FR" sz="1900" b="0" i="0" u="none" strike="noStrike" dirty="0">
                          <a:solidFill>
                            <a:srgbClr val="000000"/>
                          </a:solidFill>
                          <a:latin typeface="Maiandra GD"/>
                        </a:rPr>
                        <a:t>3</a:t>
                      </a: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a:noFill/>
                    </a:lnT>
                    <a:lnB w="6350" cap="flat" cmpd="sng" algn="ctr">
                      <a:solidFill>
                        <a:srgbClr val="92D050"/>
                      </a:solidFill>
                      <a:prstDash val="solid"/>
                      <a:round/>
                      <a:headEnd type="none" w="med" len="med"/>
                      <a:tailEnd type="none" w="med" len="med"/>
                    </a:lnB>
                  </a:tcPr>
                </a:tc>
              </a:tr>
              <a:tr h="314325">
                <a:tc>
                  <a:txBody>
                    <a:bodyPr/>
                    <a:lstStyle/>
                    <a:p>
                      <a:pPr algn="r" rtl="0" fontAlgn="ctr"/>
                      <a:r>
                        <a:rPr lang="fr-FR" sz="1600" b="1" i="1" u="none" strike="noStrike" dirty="0">
                          <a:solidFill>
                            <a:srgbClr val="000000"/>
                          </a:solidFill>
                          <a:latin typeface="Maiandra GD"/>
                        </a:rPr>
                        <a:t>Nombre total de visites</a:t>
                      </a:r>
                      <a:r>
                        <a:rPr lang="fr-FR" sz="1600" b="1" i="1" u="none" strike="noStrike" dirty="0">
                          <a:solidFill>
                            <a:srgbClr val="000000"/>
                          </a:solidFill>
                          <a:latin typeface="Calibri"/>
                        </a:rPr>
                        <a:t> </a:t>
                      </a:r>
                      <a:endParaRPr lang="fr-FR" sz="1600" b="1" i="1" u="none" strike="noStrike" dirty="0">
                        <a:solidFill>
                          <a:srgbClr val="000000"/>
                        </a:solidFill>
                        <a:latin typeface="Maiandra GD"/>
                      </a:endParaRPr>
                    </a:p>
                  </a:txBody>
                  <a:tcPr marL="9525" marR="85725" marT="9525" marB="0" anchor="ctr">
                    <a:lnL w="190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900" b="1" i="0" u="none" strike="noStrike" dirty="0">
                          <a:solidFill>
                            <a:srgbClr val="000000"/>
                          </a:solidFill>
                          <a:latin typeface="Maiandra GD"/>
                        </a:rPr>
                        <a:t>27</a:t>
                      </a: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409575">
                <a:tc>
                  <a:txBody>
                    <a:bodyPr/>
                    <a:lstStyle/>
                    <a:p>
                      <a:pPr algn="r" rtl="0" fontAlgn="ctr"/>
                      <a:r>
                        <a:rPr lang="fr-FR" sz="1600" b="1" i="1" u="none" strike="noStrike" dirty="0">
                          <a:solidFill>
                            <a:srgbClr val="000000"/>
                          </a:solidFill>
                          <a:latin typeface="Maiandra GD"/>
                        </a:rPr>
                        <a:t>Nombre total de visiteurs</a:t>
                      </a:r>
                    </a:p>
                  </a:txBody>
                  <a:tcPr marL="9525" marR="85725" marT="9525" marB="0" anchor="ctr">
                    <a:lnL w="190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EAF1DD"/>
                    </a:solidFill>
                  </a:tcPr>
                </a:tc>
                <a:tc>
                  <a:txBody>
                    <a:bodyPr/>
                    <a:lstStyle/>
                    <a:p>
                      <a:pPr algn="ctr" rtl="0" fontAlgn="ctr"/>
                      <a:r>
                        <a:rPr lang="fr-FR" sz="1900" b="1" i="0" u="none" strike="noStrike" dirty="0">
                          <a:solidFill>
                            <a:srgbClr val="000000"/>
                          </a:solidFill>
                          <a:latin typeface="Maiandra GD"/>
                        </a:rPr>
                        <a:t>370</a:t>
                      </a: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EAF1DD"/>
                    </a:solidFill>
                  </a:tcPr>
                </a:tc>
              </a:tr>
              <a:tr h="409575">
                <a:tc>
                  <a:txBody>
                    <a:bodyPr/>
                    <a:lstStyle/>
                    <a:p>
                      <a:pPr algn="r" rtl="0" fontAlgn="ctr"/>
                      <a:r>
                        <a:rPr lang="fr-FR" sz="1600" b="1" i="1" u="none" strike="noStrike" dirty="0">
                          <a:solidFill>
                            <a:srgbClr val="000000"/>
                          </a:solidFill>
                          <a:latin typeface="Maiandra GD"/>
                        </a:rPr>
                        <a:t>Recette totale des visites</a:t>
                      </a:r>
                    </a:p>
                  </a:txBody>
                  <a:tcPr marL="9525" marR="85725" marT="9525" marB="0" anchor="ctr">
                    <a:lnL w="190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tcPr>
                </a:tc>
                <a:tc>
                  <a:txBody>
                    <a:bodyPr/>
                    <a:lstStyle/>
                    <a:p>
                      <a:pPr algn="ctr" rtl="0" fontAlgn="ctr"/>
                      <a:r>
                        <a:rPr lang="fr-FR" sz="1800" b="1" i="0" u="none" strike="noStrike" dirty="0">
                          <a:solidFill>
                            <a:srgbClr val="000000"/>
                          </a:solidFill>
                          <a:latin typeface="Maiandra GD"/>
                        </a:rPr>
                        <a:t>  </a:t>
                      </a:r>
                      <a:r>
                        <a:rPr lang="fr-FR" sz="2000" b="1" i="0" u="none" strike="noStrike" dirty="0" smtClean="0">
                          <a:solidFill>
                            <a:srgbClr val="000000"/>
                          </a:solidFill>
                          <a:latin typeface="Maiandra GD"/>
                        </a:rPr>
                        <a:t>2 100 €</a:t>
                      </a:r>
                      <a:endParaRPr lang="fr-FR" sz="2000" b="1" i="0" u="none" strike="noStrike" dirty="0">
                        <a:solidFill>
                          <a:srgbClr val="000000"/>
                        </a:solidFill>
                        <a:latin typeface="Maiandra GD"/>
                      </a:endParaRPr>
                    </a:p>
                  </a:txBody>
                  <a:tcPr marL="9525" marR="9525" marT="9525" marB="0" anchor="ctr">
                    <a:lnL w="63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solidFill>
                      <a:srgbClr val="EAF1DD"/>
                    </a:solidFill>
                  </a:tcPr>
                </a:tc>
              </a:tr>
              <a:tr h="211420">
                <a:tc>
                  <a:txBody>
                    <a:bodyPr/>
                    <a:lstStyle/>
                    <a:p>
                      <a:pPr algn="l" fontAlgn="b"/>
                      <a:endParaRPr lang="fr-FR" sz="1600" b="0" i="0" u="none" strike="noStrike" dirty="0">
                        <a:solidFill>
                          <a:srgbClr val="000000"/>
                        </a:solidFill>
                        <a:latin typeface="Calibri"/>
                      </a:endParaRPr>
                    </a:p>
                  </a:txBody>
                  <a:tcPr marL="9525" marR="9525" marT="9525" marB="0" anchor="b">
                    <a:lnL>
                      <a:noFill/>
                    </a:lnL>
                    <a:lnR>
                      <a:noFill/>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tcPr>
                </a:tc>
                <a:tc>
                  <a:txBody>
                    <a:bodyPr/>
                    <a:lstStyle/>
                    <a:p>
                      <a:pPr algn="l" fontAlgn="b"/>
                      <a:endParaRPr lang="fr-FR" sz="1100" b="0" i="0" u="none" strike="noStrike" dirty="0">
                        <a:solidFill>
                          <a:srgbClr val="000000"/>
                        </a:solidFill>
                        <a:latin typeface="Calibri"/>
                      </a:endParaRPr>
                    </a:p>
                  </a:txBody>
                  <a:tcPr marL="9525" marR="9525" marT="9525" marB="0" anchor="b">
                    <a:lnL>
                      <a:noFill/>
                    </a:lnL>
                    <a:lnR>
                      <a:noFill/>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tcPr>
                </a:tc>
              </a:tr>
              <a:tr h="276225">
                <a:tc gridSpan="2">
                  <a:txBody>
                    <a:bodyPr/>
                    <a:lstStyle/>
                    <a:p>
                      <a:pPr algn="ctr" rtl="0" fontAlgn="ctr"/>
                      <a:r>
                        <a:rPr lang="fr-FR" sz="1600" b="1" i="1" u="none" strike="noStrike" dirty="0" smtClean="0">
                          <a:solidFill>
                            <a:srgbClr val="000000"/>
                          </a:solidFill>
                          <a:latin typeface="Maiandra GD"/>
                        </a:rPr>
                        <a:t>Fréquentation visites </a:t>
                      </a:r>
                      <a:r>
                        <a:rPr lang="fr-FR" sz="1600" b="1" i="1" u="none" strike="noStrike" dirty="0">
                          <a:solidFill>
                            <a:srgbClr val="000000"/>
                          </a:solidFill>
                          <a:latin typeface="Maiandra GD"/>
                        </a:rPr>
                        <a:t>théâtrales </a:t>
                      </a:r>
                    </a:p>
                  </a:txBody>
                  <a:tcPr marL="9525" marR="9525" marT="9525" marB="0" anchor="ctr">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hMerge="1">
                  <a:txBody>
                    <a:bodyPr/>
                    <a:lstStyle/>
                    <a:p>
                      <a:endParaRPr lang="fr-FR"/>
                    </a:p>
                  </a:txBody>
                  <a:tcPr/>
                </a:tc>
              </a:tr>
              <a:tr h="333375">
                <a:tc>
                  <a:txBody>
                    <a:bodyPr/>
                    <a:lstStyle/>
                    <a:p>
                      <a:pPr algn="r" rtl="0" fontAlgn="ctr"/>
                      <a:r>
                        <a:rPr lang="fr-FR" sz="1500" b="0" i="1" u="none" strike="noStrike" dirty="0">
                          <a:solidFill>
                            <a:srgbClr val="000000"/>
                          </a:solidFill>
                          <a:latin typeface="Maiandra GD"/>
                        </a:rPr>
                        <a:t>Les temps modernes, et </a:t>
                      </a:r>
                      <a:r>
                        <a:rPr lang="fr-FR" sz="1500" b="0" i="1" u="none" strike="noStrike" dirty="0" smtClean="0">
                          <a:solidFill>
                            <a:srgbClr val="000000"/>
                          </a:solidFill>
                          <a:latin typeface="Maiandra GD"/>
                        </a:rPr>
                        <a:t>au-delà… </a:t>
                      </a:r>
                      <a:r>
                        <a:rPr lang="fr-FR" sz="1200" b="0" i="1" u="none" strike="noStrike" dirty="0" smtClean="0">
                          <a:solidFill>
                            <a:srgbClr val="000000"/>
                          </a:solidFill>
                          <a:latin typeface="Maiandra GD"/>
                        </a:rPr>
                        <a:t>1  séance</a:t>
                      </a:r>
                      <a:endParaRPr lang="fr-FR" sz="1200" b="0" i="1" u="none" strike="noStrike" dirty="0">
                        <a:solidFill>
                          <a:srgbClr val="000000"/>
                        </a:solidFill>
                        <a:latin typeface="Maiandra GD"/>
                      </a:endParaRPr>
                    </a:p>
                  </a:txBody>
                  <a:tcPr marL="9525" marR="85725" marT="9525" marB="0" anchor="ctr">
                    <a:lnL w="19050" cap="flat" cmpd="sng" algn="ctr">
                      <a:solidFill>
                        <a:srgbClr val="92D050"/>
                      </a:solidFill>
                      <a:prstDash val="solid"/>
                      <a:round/>
                      <a:headEnd type="none" w="med" len="med"/>
                      <a:tailEnd type="none" w="med" len="med"/>
                    </a:lnL>
                    <a:lnR>
                      <a:noFill/>
                    </a:lnR>
                    <a:lnT w="6350" cap="flat" cmpd="sng" algn="ctr">
                      <a:solidFill>
                        <a:srgbClr val="92D050"/>
                      </a:solidFill>
                      <a:prstDash val="solid"/>
                      <a:round/>
                      <a:headEnd type="none" w="med" len="med"/>
                      <a:tailEnd type="none" w="med" len="med"/>
                    </a:lnT>
                    <a:lnB>
                      <a:noFill/>
                    </a:lnB>
                  </a:tcPr>
                </a:tc>
                <a:tc>
                  <a:txBody>
                    <a:bodyPr/>
                    <a:lstStyle/>
                    <a:p>
                      <a:pPr algn="ctr" rtl="0" fontAlgn="ctr"/>
                      <a:r>
                        <a:rPr lang="fr-FR" sz="1600" b="1" i="0" u="none" strike="noStrike" dirty="0">
                          <a:solidFill>
                            <a:srgbClr val="000000"/>
                          </a:solidFill>
                          <a:latin typeface="Maiandra GD"/>
                        </a:rPr>
                        <a:t>60</a:t>
                      </a:r>
                    </a:p>
                  </a:txBody>
                  <a:tcPr marL="9525" marR="9525" marT="9525" marB="0" anchor="ctr">
                    <a:lnL w="6350" cap="flat" cmpd="sng" algn="ctr">
                      <a:noFill/>
                      <a:prstDash val="solid"/>
                      <a:round/>
                      <a:headEnd type="none" w="med" len="med"/>
                      <a:tailEnd type="none" w="med" len="med"/>
                    </a:lnL>
                    <a:lnR w="190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EAF1DD"/>
                    </a:solidFill>
                  </a:tcPr>
                </a:tc>
              </a:tr>
              <a:tr h="333375">
                <a:tc>
                  <a:txBody>
                    <a:bodyPr/>
                    <a:lstStyle/>
                    <a:p>
                      <a:pPr algn="r" rtl="0" fontAlgn="ctr"/>
                      <a:r>
                        <a:rPr lang="fr-FR" sz="1500" b="0" i="1" u="none" strike="noStrike" dirty="0">
                          <a:solidFill>
                            <a:srgbClr val="000000"/>
                          </a:solidFill>
                          <a:latin typeface="Maiandra GD"/>
                        </a:rPr>
                        <a:t>En attendant Stendhal </a:t>
                      </a:r>
                      <a:r>
                        <a:rPr lang="fr-FR" sz="1400" b="0" i="1" u="none" strike="noStrike" dirty="0" smtClean="0">
                          <a:solidFill>
                            <a:srgbClr val="000000"/>
                          </a:solidFill>
                          <a:latin typeface="Maiandra GD"/>
                        </a:rPr>
                        <a:t>… 2 séances</a:t>
                      </a:r>
                      <a:endParaRPr lang="fr-FR" sz="1400" b="0" i="1" u="none" strike="noStrike" dirty="0">
                        <a:solidFill>
                          <a:srgbClr val="000000"/>
                        </a:solidFill>
                        <a:latin typeface="Maiandra GD"/>
                      </a:endParaRPr>
                    </a:p>
                  </a:txBody>
                  <a:tcPr marL="9525" marR="85725" marT="9525" marB="0" anchor="ctr">
                    <a:lnL w="19050" cap="flat" cmpd="sng" algn="ctr">
                      <a:solidFill>
                        <a:srgbClr val="92D050"/>
                      </a:solidFill>
                      <a:prstDash val="solid"/>
                      <a:round/>
                      <a:headEnd type="none" w="med" len="med"/>
                      <a:tailEnd type="none" w="med" len="med"/>
                    </a:lnL>
                    <a:lnR>
                      <a:noFill/>
                    </a:lnR>
                    <a:lnT>
                      <a:noFill/>
                    </a:lnT>
                    <a:lnB w="19050" cap="flat" cmpd="sng" algn="ctr">
                      <a:solidFill>
                        <a:srgbClr val="92D050"/>
                      </a:solidFill>
                      <a:prstDash val="solid"/>
                      <a:round/>
                      <a:headEnd type="none" w="med" len="med"/>
                      <a:tailEnd type="none" w="med" len="med"/>
                    </a:lnB>
                  </a:tcPr>
                </a:tc>
                <a:tc>
                  <a:txBody>
                    <a:bodyPr/>
                    <a:lstStyle/>
                    <a:p>
                      <a:pPr algn="ctr" rtl="0" fontAlgn="ctr"/>
                      <a:r>
                        <a:rPr lang="fr-FR" sz="1600" b="1" i="0" u="none" strike="noStrike" dirty="0" smtClean="0">
                          <a:solidFill>
                            <a:srgbClr val="000000"/>
                          </a:solidFill>
                          <a:latin typeface="Maiandra GD"/>
                        </a:rPr>
                        <a:t>168</a:t>
                      </a:r>
                      <a:endParaRPr lang="fr-FR" sz="1600" b="1" i="0" u="none" strike="noStrike" dirty="0">
                        <a:solidFill>
                          <a:srgbClr val="000000"/>
                        </a:solidFill>
                        <a:latin typeface="Maiandra GD"/>
                      </a:endParaRPr>
                    </a:p>
                  </a:txBody>
                  <a:tcPr marL="9525" marR="9525" marT="9525" marB="0" anchor="ctr">
                    <a:lnL w="6350" cap="flat" cmpd="sng" algn="ctr">
                      <a:noFill/>
                      <a:prstDash val="solid"/>
                      <a:round/>
                      <a:headEnd type="none" w="med" len="med"/>
                      <a:tailEnd type="none" w="med" len="med"/>
                    </a:lnL>
                    <a:lnR w="190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solidFill>
                      <a:srgbClr val="EAF1DD"/>
                    </a:solidFill>
                  </a:tcPr>
                </a:tc>
              </a:tr>
            </a:tbl>
          </a:graphicData>
        </a:graphic>
      </p:graphicFrame>
      <p:pic>
        <p:nvPicPr>
          <p:cNvPr id="54273" name="Picture 1" descr="C:\Users\Marie-Claire\Documents\DOCUMENTS MCR\ASSOCIATIONS\ASROCH_DOSSIER\2023_année 2023\EVENEMENTS 2023\03_25_23_Visite MCR\2023-03-25 297.JPG"/>
          <p:cNvPicPr>
            <a:picLocks noChangeAspect="1" noChangeArrowheads="1"/>
          </p:cNvPicPr>
          <p:nvPr/>
        </p:nvPicPr>
        <p:blipFill>
          <a:blip r:embed="rId3" cstate="print"/>
          <a:srcRect l="6186" r="5141"/>
          <a:stretch>
            <a:fillRect/>
          </a:stretch>
        </p:blipFill>
        <p:spPr bwMode="auto">
          <a:xfrm>
            <a:off x="4932040" y="3501008"/>
            <a:ext cx="4211960" cy="3133476"/>
          </a:xfrm>
          <a:prstGeom prst="teardrop">
            <a:avLst/>
          </a:prstGeom>
          <a:ln w="127000" cap="rnd">
            <a:noFill/>
          </a:ln>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1115616" y="0"/>
            <a:ext cx="7560840" cy="14127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smtClean="0">
                <a:ln>
                  <a:noFill/>
                </a:ln>
                <a:solidFill>
                  <a:srgbClr val="4F6228"/>
                </a:solidFill>
                <a:effectLst/>
                <a:uLnTx/>
                <a:uFillTx/>
                <a:latin typeface="Times New Roman" pitchFamily="18" charset="0"/>
                <a:ea typeface="+mj-ea"/>
                <a:cs typeface="Times New Roman" pitchFamily="18" charset="0"/>
              </a:rPr>
              <a:t>Un</a:t>
            </a:r>
            <a:r>
              <a:rPr kumimoji="0" lang="fr-FR" sz="2800" b="1" i="0" u="none" strike="noStrike" kern="1200" cap="none" spc="0" normalizeH="0" noProof="0" dirty="0" smtClean="0">
                <a:ln>
                  <a:noFill/>
                </a:ln>
                <a:solidFill>
                  <a:srgbClr val="4F6228"/>
                </a:solidFill>
                <a:effectLst/>
                <a:uLnTx/>
                <a:uFillTx/>
                <a:latin typeface="Times New Roman" pitchFamily="18" charset="0"/>
                <a:ea typeface="+mj-ea"/>
                <a:cs typeface="Times New Roman" pitchFamily="18" charset="0"/>
              </a:rPr>
              <a:t> </a:t>
            </a:r>
            <a:r>
              <a:rPr kumimoji="0" lang="fr-FR" sz="2800" b="1" i="0" u="none" strike="noStrike" kern="1200" cap="none" spc="0" normalizeH="0" baseline="0" noProof="0" dirty="0" smtClean="0">
                <a:ln>
                  <a:noFill/>
                </a:ln>
                <a:solidFill>
                  <a:srgbClr val="4F6228"/>
                </a:solidFill>
                <a:effectLst/>
                <a:uLnTx/>
                <a:uFillTx/>
                <a:latin typeface="Times New Roman" pitchFamily="18" charset="0"/>
                <a:ea typeface="+mj-ea"/>
                <a:cs typeface="Times New Roman" pitchFamily="18" charset="0"/>
              </a:rPr>
              <a:t>nouveau thème </a:t>
            </a:r>
            <a:r>
              <a:rPr kumimoji="0" lang="fr-FR" sz="2800" b="1" i="0" u="none" strike="noStrike" kern="1200" cap="none" spc="0" normalizeH="0" baseline="0" noProof="0" dirty="0">
                <a:ln>
                  <a:noFill/>
                </a:ln>
                <a:solidFill>
                  <a:srgbClr val="4F6228"/>
                </a:solidFill>
                <a:effectLst/>
                <a:uLnTx/>
                <a:uFillTx/>
                <a:latin typeface="Times New Roman" pitchFamily="18" charset="0"/>
                <a:ea typeface="+mj-ea"/>
                <a:cs typeface="Times New Roman" pitchFamily="18" charset="0"/>
              </a:rPr>
              <a:t>de </a:t>
            </a:r>
            <a:r>
              <a:rPr kumimoji="0" lang="fr-FR" sz="2800" b="1" i="0" u="none" strike="noStrike" kern="1200" cap="none" spc="0" normalizeH="0" baseline="0" noProof="0" dirty="0" smtClean="0">
                <a:ln>
                  <a:noFill/>
                </a:ln>
                <a:solidFill>
                  <a:srgbClr val="4F6228"/>
                </a:solidFill>
                <a:effectLst/>
                <a:uLnTx/>
                <a:uFillTx/>
                <a:latin typeface="Times New Roman" pitchFamily="18" charset="0"/>
                <a:ea typeface="+mj-ea"/>
                <a:cs typeface="Times New Roman" pitchFamily="18" charset="0"/>
              </a:rPr>
              <a:t>visite </a:t>
            </a:r>
            <a:r>
              <a:rPr kumimoji="0" lang="fr-FR" sz="2800" b="1" i="0" u="none" strike="noStrike" kern="1200" cap="none" spc="0" normalizeH="0" baseline="0" noProof="0" dirty="0">
                <a:ln>
                  <a:noFill/>
                </a:ln>
                <a:solidFill>
                  <a:srgbClr val="4F6228"/>
                </a:solidFill>
                <a:effectLst/>
                <a:uLnTx/>
                <a:uFillTx/>
                <a:latin typeface="Times New Roman" pitchFamily="18" charset="0"/>
                <a:ea typeface="+mj-ea"/>
                <a:cs typeface="Times New Roman" pitchFamily="18" charset="0"/>
              </a:rPr>
              <a:t>en </a:t>
            </a:r>
            <a:r>
              <a:rPr kumimoji="0" lang="fr-FR" sz="2800" b="1" i="0" u="none" strike="noStrike" kern="1200" cap="none" spc="0" normalizeH="0" baseline="0" noProof="0" dirty="0" smtClean="0">
                <a:ln>
                  <a:noFill/>
                </a:ln>
                <a:solidFill>
                  <a:srgbClr val="4F6228"/>
                </a:solidFill>
                <a:effectLst/>
                <a:uLnTx/>
                <a:uFillTx/>
                <a:latin typeface="Times New Roman" pitchFamily="18" charset="0"/>
                <a:ea typeface="+mj-ea"/>
                <a:cs typeface="Times New Roman" pitchFamily="18" charset="0"/>
              </a:rPr>
              <a:t>2023</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sz="2800" b="1" dirty="0" smtClean="0">
                <a:solidFill>
                  <a:srgbClr val="4F6228"/>
                </a:solidFill>
                <a:latin typeface="Times New Roman" pitchFamily="18" charset="0"/>
                <a:ea typeface="+mj-ea"/>
                <a:cs typeface="Times New Roman" pitchFamily="18" charset="0"/>
              </a:rPr>
              <a:t>«</a:t>
            </a:r>
            <a:r>
              <a:rPr lang="fr-FR" sz="2800" b="1" i="1" dirty="0" smtClean="0">
                <a:solidFill>
                  <a:srgbClr val="4F6228"/>
                </a:solidFill>
                <a:latin typeface="Times New Roman" pitchFamily="18" charset="0"/>
                <a:ea typeface="+mj-ea"/>
                <a:cs typeface="Times New Roman" pitchFamily="18" charset="0"/>
              </a:rPr>
              <a:t> Halte là, les montagnards sont là ! » </a:t>
            </a:r>
            <a:r>
              <a:rPr lang="fr-FR" sz="3200" b="1" i="1" dirty="0" smtClean="0">
                <a:solidFill>
                  <a:srgbClr val="4F6228"/>
                </a:solidFill>
                <a:latin typeface="Times New Roman" pitchFamily="18" charset="0"/>
                <a:ea typeface="+mj-ea"/>
                <a:cs typeface="Times New Roman" pitchFamily="18" charset="0"/>
              </a:rPr>
              <a:t/>
            </a:r>
            <a:br>
              <a:rPr lang="fr-FR" sz="3200" b="1" i="1" dirty="0" smtClean="0">
                <a:solidFill>
                  <a:srgbClr val="4F6228"/>
                </a:solidFill>
                <a:latin typeface="Times New Roman" pitchFamily="18" charset="0"/>
                <a:ea typeface="+mj-ea"/>
                <a:cs typeface="Times New Roman" pitchFamily="18" charset="0"/>
              </a:rPr>
            </a:br>
            <a:r>
              <a:rPr lang="fr-FR" sz="2000" b="1" i="1" dirty="0" smtClean="0">
                <a:solidFill>
                  <a:srgbClr val="4F6228"/>
                </a:solidFill>
                <a:latin typeface="Times New Roman" pitchFamily="18" charset="0"/>
                <a:ea typeface="+mj-ea"/>
                <a:cs typeface="Times New Roman" pitchFamily="18" charset="0"/>
              </a:rPr>
              <a:t>par Mao </a:t>
            </a:r>
            <a:r>
              <a:rPr lang="fr-FR" sz="2000" b="1" i="1" dirty="0" err="1" smtClean="0">
                <a:solidFill>
                  <a:srgbClr val="4F6228"/>
                </a:solidFill>
                <a:latin typeface="Times New Roman" pitchFamily="18" charset="0"/>
                <a:ea typeface="+mj-ea"/>
                <a:cs typeface="Times New Roman" pitchFamily="18" charset="0"/>
              </a:rPr>
              <a:t>Tourmen</a:t>
            </a:r>
            <a:endParaRPr kumimoji="0" lang="fr-FR" sz="2000" b="1" i="1" u="none" strike="noStrike" kern="1200" cap="none" spc="0" normalizeH="0" baseline="0" noProof="0" dirty="0">
              <a:ln>
                <a:noFill/>
              </a:ln>
              <a:solidFill>
                <a:srgbClr val="4F6228"/>
              </a:solidFill>
              <a:effectLst/>
              <a:uLnTx/>
              <a:uFillTx/>
              <a:latin typeface="Times New Roman" pitchFamily="18" charset="0"/>
              <a:ea typeface="+mj-ea"/>
              <a:cs typeface="Times New Roman" pitchFamily="18" charset="0"/>
            </a:endParaRPr>
          </a:p>
        </p:txBody>
      </p:sp>
      <p:pic>
        <p:nvPicPr>
          <p:cNvPr id="53252" name="Picture 4" descr="C:\Users\Marie-Claire\Documents\DOCUMENTS MCR\ASSOCIATIONS\ASROCH_DOSSIER\2023_année 2023\EVENEMENTS 2023\04_20_23_Visite Montagnards_Mao\20230419_114408.jpg"/>
          <p:cNvPicPr>
            <a:picLocks noChangeAspect="1" noChangeArrowheads="1"/>
          </p:cNvPicPr>
          <p:nvPr/>
        </p:nvPicPr>
        <p:blipFill>
          <a:blip r:embed="rId2" cstate="print">
            <a:lum bright="-10000"/>
          </a:blip>
          <a:srcRect t="5395" r="21441" b="9787"/>
          <a:stretch>
            <a:fillRect/>
          </a:stretch>
        </p:blipFill>
        <p:spPr bwMode="auto">
          <a:xfrm rot="5400000">
            <a:off x="-520145" y="1909872"/>
            <a:ext cx="5468272" cy="4427984"/>
          </a:xfrm>
          <a:prstGeom prst="rect">
            <a:avLst/>
          </a:prstGeom>
          <a:noFill/>
        </p:spPr>
      </p:pic>
      <p:pic>
        <p:nvPicPr>
          <p:cNvPr id="53254" name="Picture 6" descr="C:\Users\Marie-Claire\Documents\DOCUMENTS MCR\ASSOCIATIONS\ASROCH_DOSSIER\SEPULTURES_portraits_par-nom\Roland Alfred\montagnards pyrénéens.jpg"/>
          <p:cNvPicPr>
            <a:picLocks noChangeAspect="1" noChangeArrowheads="1"/>
          </p:cNvPicPr>
          <p:nvPr/>
        </p:nvPicPr>
        <p:blipFill>
          <a:blip r:embed="rId3" cstate="print"/>
          <a:srcRect/>
          <a:stretch>
            <a:fillRect/>
          </a:stretch>
        </p:blipFill>
        <p:spPr bwMode="auto">
          <a:xfrm>
            <a:off x="4555650" y="3501008"/>
            <a:ext cx="4588350" cy="2592288"/>
          </a:xfrm>
          <a:prstGeom prst="rect">
            <a:avLst/>
          </a:prstGeom>
          <a:noFill/>
        </p:spPr>
      </p:pic>
      <p:pic>
        <p:nvPicPr>
          <p:cNvPr id="17" name="Picture 1" descr="C:\Users\Marie-Claire\Documents\DOCUMENTS MCR\ASSOCIATIONS\ASROCH_DOSSIER\SEPULTURES_portraits_par-nom\Roland Alfred\Photos tombe\Photo 02-2021.jpg"/>
          <p:cNvPicPr>
            <a:picLocks noChangeAspect="1" noChangeArrowheads="1"/>
          </p:cNvPicPr>
          <p:nvPr/>
        </p:nvPicPr>
        <p:blipFill>
          <a:blip r:embed="rId4" cstate="print"/>
          <a:srcRect l="39863" t="35169" r="47131" b="32536"/>
          <a:stretch>
            <a:fillRect/>
          </a:stretch>
        </p:blipFill>
        <p:spPr bwMode="auto">
          <a:xfrm rot="5400000">
            <a:off x="5838621" y="890718"/>
            <a:ext cx="1800200" cy="2988331"/>
          </a:xfrm>
          <a:prstGeom prst="rect">
            <a:avLst/>
          </a:prstGeom>
          <a:noFill/>
        </p:spPr>
      </p:pic>
      <p:sp>
        <p:nvSpPr>
          <p:cNvPr id="18" name="ZoneTexte 17"/>
          <p:cNvSpPr txBox="1"/>
          <p:nvPr/>
        </p:nvSpPr>
        <p:spPr>
          <a:xfrm>
            <a:off x="4499992" y="6165304"/>
            <a:ext cx="4644008" cy="584775"/>
          </a:xfrm>
          <a:prstGeom prst="rect">
            <a:avLst/>
          </a:prstGeom>
          <a:noFill/>
        </p:spPr>
        <p:txBody>
          <a:bodyPr wrap="square" rtlCol="0">
            <a:spAutoFit/>
          </a:bodyPr>
          <a:lstStyle/>
          <a:p>
            <a:pPr algn="ctr"/>
            <a:r>
              <a:rPr lang="fr-FR" sz="1600" dirty="0" smtClean="0"/>
              <a:t>Visite des Chanteurs Montagnards en 2018</a:t>
            </a:r>
          </a:p>
          <a:p>
            <a:pPr algn="ctr"/>
            <a:r>
              <a:rPr lang="fr-FR" sz="1600" dirty="0" smtClean="0"/>
              <a:t>devant la tombe d’Alfred Rolland (1797-1874)</a:t>
            </a:r>
            <a:endParaRPr lang="fr-FR"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820472" cy="1196752"/>
          </a:xfrm>
        </p:spPr>
        <p:txBody>
          <a:bodyPr/>
          <a:lstStyle/>
          <a:p>
            <a:pPr>
              <a:lnSpc>
                <a:spcPts val="2000"/>
              </a:lnSpc>
              <a:spcBef>
                <a:spcPts val="1200"/>
              </a:spcBef>
            </a:pPr>
            <a:r>
              <a:rPr lang="fr-FR" sz="2800" b="1" i="1" kern="1200" dirty="0" smtClean="0">
                <a:solidFill>
                  <a:srgbClr val="4F6228"/>
                </a:solidFill>
                <a:latin typeface="Times New Roman" pitchFamily="18" charset="0"/>
                <a:cs typeface="Times New Roman" pitchFamily="18" charset="0"/>
              </a:rPr>
              <a:t>Visite du </a:t>
            </a:r>
            <a:r>
              <a:rPr lang="fr-FR" sz="2800" b="1" i="1" kern="1200" dirty="0">
                <a:solidFill>
                  <a:srgbClr val="4F6228"/>
                </a:solidFill>
                <a:latin typeface="Times New Roman" pitchFamily="18" charset="0"/>
                <a:cs typeface="Times New Roman" pitchFamily="18" charset="0"/>
              </a:rPr>
              <a:t>cimetière </a:t>
            </a:r>
            <a:r>
              <a:rPr lang="fr-FR" sz="2800" b="1" i="1" kern="1200" dirty="0" smtClean="0">
                <a:solidFill>
                  <a:srgbClr val="4F6228"/>
                </a:solidFill>
                <a:latin typeface="Times New Roman" pitchFamily="18" charset="0"/>
                <a:cs typeface="Times New Roman" pitchFamily="18" charset="0"/>
              </a:rPr>
              <a:t>ancien </a:t>
            </a:r>
            <a:r>
              <a:rPr lang="fr-FR" sz="2800" b="1" i="1" kern="1200" dirty="0">
                <a:solidFill>
                  <a:srgbClr val="4F6228"/>
                </a:solidFill>
                <a:latin typeface="Times New Roman" pitchFamily="18" charset="0"/>
                <a:cs typeface="Times New Roman" pitchFamily="18" charset="0"/>
              </a:rPr>
              <a:t>de La Tronche </a:t>
            </a:r>
            <a:r>
              <a:rPr lang="fr-FR" sz="2000" b="1" i="1" kern="1200" dirty="0">
                <a:solidFill>
                  <a:srgbClr val="4F6228"/>
                </a:solidFill>
                <a:latin typeface="Times New Roman" pitchFamily="18" charset="0"/>
                <a:ea typeface="+mn-ea"/>
                <a:cs typeface="Times New Roman" pitchFamily="18" charset="0"/>
              </a:rPr>
              <a:t/>
            </a:r>
            <a:br>
              <a:rPr lang="fr-FR" sz="2000" b="1" i="1" kern="1200" dirty="0">
                <a:solidFill>
                  <a:srgbClr val="4F6228"/>
                </a:solidFill>
                <a:latin typeface="Times New Roman" pitchFamily="18" charset="0"/>
                <a:ea typeface="+mn-ea"/>
                <a:cs typeface="Times New Roman" pitchFamily="18" charset="0"/>
              </a:rPr>
            </a:br>
            <a:r>
              <a:rPr lang="fr-FR" sz="2000" b="1" i="1" kern="1200" dirty="0" smtClean="0">
                <a:solidFill>
                  <a:srgbClr val="4F6228"/>
                </a:solidFill>
                <a:latin typeface="Times New Roman" pitchFamily="18" charset="0"/>
                <a:ea typeface="+mn-ea"/>
                <a:cs typeface="Times New Roman" pitchFamily="18" charset="0"/>
              </a:rPr>
              <a:t>avec </a:t>
            </a:r>
            <a:r>
              <a:rPr lang="fr-FR" sz="2000" b="1" i="1" kern="1200" dirty="0">
                <a:solidFill>
                  <a:srgbClr val="4F6228"/>
                </a:solidFill>
                <a:latin typeface="Times New Roman" pitchFamily="18" charset="0"/>
                <a:ea typeface="+mn-ea"/>
                <a:cs typeface="Times New Roman" pitchFamily="18" charset="0"/>
              </a:rPr>
              <a:t>Caroline Roussel </a:t>
            </a:r>
            <a:r>
              <a:rPr lang="fr-FR" sz="2000" b="1" i="1" kern="1200" dirty="0" smtClean="0">
                <a:solidFill>
                  <a:srgbClr val="4F6228"/>
                </a:solidFill>
                <a:latin typeface="Times New Roman" pitchFamily="18" charset="0"/>
                <a:ea typeface="+mn-ea"/>
                <a:cs typeface="Times New Roman" pitchFamily="18" charset="0"/>
              </a:rPr>
              <a:t/>
            </a:r>
            <a:br>
              <a:rPr lang="fr-FR" sz="2000" b="1" i="1" kern="1200" dirty="0" smtClean="0">
                <a:solidFill>
                  <a:srgbClr val="4F6228"/>
                </a:solidFill>
                <a:latin typeface="Times New Roman" pitchFamily="18" charset="0"/>
                <a:ea typeface="+mn-ea"/>
                <a:cs typeface="Times New Roman" pitchFamily="18" charset="0"/>
              </a:rPr>
            </a:br>
            <a:r>
              <a:rPr lang="fr-FR" sz="2000" b="1" i="1" kern="1200" dirty="0" smtClean="0">
                <a:solidFill>
                  <a:srgbClr val="4F6228"/>
                </a:solidFill>
                <a:latin typeface="Times New Roman" pitchFamily="18" charset="0"/>
                <a:ea typeface="+mn-ea"/>
                <a:cs typeface="Times New Roman" pitchFamily="18" charset="0"/>
              </a:rPr>
              <a:t>Historienne </a:t>
            </a:r>
            <a:r>
              <a:rPr lang="fr-FR" sz="2000" b="1" i="1" kern="1200" dirty="0">
                <a:solidFill>
                  <a:srgbClr val="4F6228"/>
                </a:solidFill>
                <a:latin typeface="Times New Roman" pitchFamily="18" charset="0"/>
                <a:ea typeface="+mn-ea"/>
                <a:cs typeface="Times New Roman" pitchFamily="18" charset="0"/>
              </a:rPr>
              <a:t>de l’art et guide-conférencière</a:t>
            </a:r>
          </a:p>
        </p:txBody>
      </p:sp>
      <p:sp>
        <p:nvSpPr>
          <p:cNvPr id="12" name="ZoneTexte 11"/>
          <p:cNvSpPr txBox="1"/>
          <p:nvPr/>
        </p:nvSpPr>
        <p:spPr>
          <a:xfrm>
            <a:off x="6804248" y="1052736"/>
            <a:ext cx="2339752" cy="707886"/>
          </a:xfrm>
          <a:prstGeom prst="rect">
            <a:avLst/>
          </a:prstGeom>
          <a:noFill/>
        </p:spPr>
        <p:txBody>
          <a:bodyPr wrap="square" rtlCol="0">
            <a:spAutoFit/>
          </a:bodyPr>
          <a:lstStyle/>
          <a:p>
            <a:pPr algn="ctr"/>
            <a:r>
              <a:rPr lang="fr-FR" sz="2000" b="1" i="1" dirty="0" smtClean="0">
                <a:solidFill>
                  <a:srgbClr val="4F6228"/>
                </a:solidFill>
                <a:latin typeface="Times New Roman" pitchFamily="18" charset="0"/>
                <a:cs typeface="+mn-cs"/>
              </a:rPr>
              <a:t>Le samedi 22 avril </a:t>
            </a:r>
          </a:p>
          <a:p>
            <a:pPr algn="ctr"/>
            <a:r>
              <a:rPr lang="fr-FR" sz="2000" b="1" i="1" dirty="0" smtClean="0">
                <a:solidFill>
                  <a:srgbClr val="4F6228"/>
                </a:solidFill>
                <a:latin typeface="Times New Roman" pitchFamily="18" charset="0"/>
                <a:cs typeface="+mn-cs"/>
              </a:rPr>
              <a:t>à 14h30</a:t>
            </a:r>
            <a:endParaRPr lang="fr-FR" sz="2000" b="1" i="1" dirty="0">
              <a:solidFill>
                <a:srgbClr val="4F6228"/>
              </a:solidFill>
              <a:latin typeface="Times New Roman" pitchFamily="18" charset="0"/>
              <a:cs typeface="+mn-cs"/>
            </a:endParaRPr>
          </a:p>
        </p:txBody>
      </p:sp>
      <p:pic>
        <p:nvPicPr>
          <p:cNvPr id="75779" name="Picture 3" descr="C:\Users\Marie-Claire\Documents\DOCUMENTS MCR\ASSOCIATIONS\ASROCH_DOSSIER\2023_année 2023\EVENEMENTS 2023\04_22_23_Visite La Tronche\2023-04-22 041 Visite St-Ferjus avec Caroline Champetier.JPG"/>
          <p:cNvPicPr>
            <a:picLocks noChangeAspect="1" noChangeArrowheads="1"/>
          </p:cNvPicPr>
          <p:nvPr/>
        </p:nvPicPr>
        <p:blipFill>
          <a:blip r:embed="rId3" cstate="print"/>
          <a:srcRect l="2677" r="8986" b="10657"/>
          <a:stretch>
            <a:fillRect/>
          </a:stretch>
        </p:blipFill>
        <p:spPr bwMode="auto">
          <a:xfrm>
            <a:off x="-1" y="1124743"/>
            <a:ext cx="6804249" cy="4604895"/>
          </a:xfrm>
          <a:prstGeom prst="flowChartPredefinedProcess">
            <a:avLst/>
          </a:prstGeom>
          <a:ln>
            <a:noFill/>
          </a:ln>
          <a:effectLst/>
        </p:spPr>
      </p:pic>
      <p:pic>
        <p:nvPicPr>
          <p:cNvPr id="75781" name="Picture 5" descr="C:\Users\Marie-Claire\Documents\DOCUMENTS MCR\ASSOCIATIONS\ASROCH_DOSSIER\2023_année 2023\EVENEMENTS 2023\04_22_23_Visite La Tronche\2023-04-22 072.JPG"/>
          <p:cNvPicPr>
            <a:picLocks noChangeAspect="1" noChangeArrowheads="1"/>
          </p:cNvPicPr>
          <p:nvPr/>
        </p:nvPicPr>
        <p:blipFill>
          <a:blip r:embed="rId4" cstate="print"/>
          <a:srcRect/>
          <a:stretch>
            <a:fillRect/>
          </a:stretch>
        </p:blipFill>
        <p:spPr bwMode="auto">
          <a:xfrm>
            <a:off x="5552537" y="4353267"/>
            <a:ext cx="3591463" cy="2504733"/>
          </a:xfrm>
          <a:prstGeom prst="flowChartPunchedCard">
            <a:avLst/>
          </a:prstGeom>
          <a:ln w="38100" cap="sq">
            <a:noFill/>
            <a:prstDash val="solid"/>
            <a:miter lim="800000"/>
          </a:ln>
          <a:effectLst>
            <a:outerShdw blurRad="50800" dist="38100" dir="5400000" algn="t" rotWithShape="0">
              <a:prstClr val="black">
                <a:alpha val="40000"/>
              </a:prstClr>
            </a:outerShdw>
          </a:effectLst>
        </p:spPr>
      </p:pic>
      <p:sp>
        <p:nvSpPr>
          <p:cNvPr id="6" name="ZoneTexte 5"/>
          <p:cNvSpPr txBox="1"/>
          <p:nvPr/>
        </p:nvSpPr>
        <p:spPr>
          <a:xfrm>
            <a:off x="6876256" y="3068960"/>
            <a:ext cx="2267744" cy="1200329"/>
          </a:xfrm>
          <a:prstGeom prst="rect">
            <a:avLst/>
          </a:prstGeom>
          <a:noFill/>
        </p:spPr>
        <p:txBody>
          <a:bodyPr wrap="square" rtlCol="0">
            <a:spAutoFit/>
          </a:bodyPr>
          <a:lstStyle/>
          <a:p>
            <a:pPr algn="ctr"/>
            <a:r>
              <a:rPr lang="fr-FR" dirty="0" smtClean="0"/>
              <a:t>Rencontre pendant la visite avec Laurent Gras devant sa tombe familiale</a:t>
            </a:r>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Users\Marie-Claire\Documents\DOCUMENTS MCR\ASSOCIATIONS\ASROCH_DOSSIER\2023_année 2023\EVENEMENTS 2023\05_08_23_Les temps modernes\20230508_152256.jpg"/>
          <p:cNvPicPr>
            <a:picLocks noChangeAspect="1" noChangeArrowheads="1"/>
          </p:cNvPicPr>
          <p:nvPr/>
        </p:nvPicPr>
        <p:blipFill>
          <a:blip r:embed="rId3" cstate="print"/>
          <a:srcRect t="12001" b="17991"/>
          <a:stretch>
            <a:fillRect/>
          </a:stretch>
        </p:blipFill>
        <p:spPr bwMode="auto">
          <a:xfrm>
            <a:off x="1927582" y="3068960"/>
            <a:ext cx="7216418" cy="3789040"/>
          </a:xfrm>
          <a:prstGeom prst="rect">
            <a:avLst/>
          </a:prstGeom>
          <a:noFill/>
        </p:spPr>
      </p:pic>
      <p:pic>
        <p:nvPicPr>
          <p:cNvPr id="46082" name="Picture 2" descr="C:\Users\Marie-Claire\Documents\DOCUMENTS MCR\ASSOCIATIONS\ASROCH_DOSSIER\2023_année 2023\EVENEMENTS 2023\05_08_23_Les temps modernes\Les temps modernes et au-delà - L'Élan Théâtre - le19sept2021 - Cimetrière Saint-Roch - @AniaDOREL-125.jpg"/>
          <p:cNvPicPr>
            <a:picLocks noChangeAspect="1" noChangeArrowheads="1"/>
          </p:cNvPicPr>
          <p:nvPr/>
        </p:nvPicPr>
        <p:blipFill>
          <a:blip r:embed="rId4" cstate="print">
            <a:lum bright="10000"/>
          </a:blip>
          <a:srcRect/>
          <a:stretch>
            <a:fillRect/>
          </a:stretch>
        </p:blipFill>
        <p:spPr bwMode="auto">
          <a:xfrm>
            <a:off x="251520" y="476672"/>
            <a:ext cx="3897315" cy="331236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ZoneTexte 3"/>
          <p:cNvSpPr txBox="1"/>
          <p:nvPr/>
        </p:nvSpPr>
        <p:spPr>
          <a:xfrm>
            <a:off x="4103440" y="476672"/>
            <a:ext cx="5040560" cy="954107"/>
          </a:xfrm>
          <a:prstGeom prst="rect">
            <a:avLst/>
          </a:prstGeom>
          <a:noFill/>
        </p:spPr>
        <p:txBody>
          <a:bodyPr wrap="square" rtlCol="0">
            <a:spAutoFit/>
          </a:bodyPr>
          <a:lstStyle/>
          <a:p>
            <a:pPr algn="ctr"/>
            <a:r>
              <a:rPr lang="fr-FR" sz="2800" b="1" i="1" dirty="0" smtClean="0">
                <a:solidFill>
                  <a:srgbClr val="4F6228"/>
                </a:solidFill>
                <a:latin typeface="Times New Roman" pitchFamily="18" charset="0"/>
                <a:ea typeface="+mj-ea"/>
                <a:cs typeface="Times New Roman" pitchFamily="18" charset="0"/>
              </a:rPr>
              <a:t>Les temps modernes et au-delà… </a:t>
            </a:r>
          </a:p>
          <a:p>
            <a:pPr algn="ctr"/>
            <a:r>
              <a:rPr lang="fr-FR" sz="2800" i="1" dirty="0" smtClean="0">
                <a:solidFill>
                  <a:srgbClr val="4F6228"/>
                </a:solidFill>
                <a:latin typeface="Times New Roman" pitchFamily="18" charset="0"/>
                <a:ea typeface="+mj-ea"/>
                <a:cs typeface="Times New Roman" pitchFamily="18" charset="0"/>
              </a:rPr>
              <a:t>au mois de mai </a:t>
            </a:r>
          </a:p>
        </p:txBody>
      </p:sp>
      <p:sp>
        <p:nvSpPr>
          <p:cNvPr id="5" name="ZoneTexte 4"/>
          <p:cNvSpPr txBox="1"/>
          <p:nvPr/>
        </p:nvSpPr>
        <p:spPr>
          <a:xfrm>
            <a:off x="4572000" y="1628800"/>
            <a:ext cx="4032448" cy="1015663"/>
          </a:xfrm>
          <a:prstGeom prst="rect">
            <a:avLst/>
          </a:prstGeom>
          <a:noFill/>
        </p:spPr>
        <p:txBody>
          <a:bodyPr wrap="square" rtlCol="0">
            <a:spAutoFit/>
          </a:bodyPr>
          <a:lstStyle/>
          <a:p>
            <a:pPr algn="ctr"/>
            <a:r>
              <a:rPr lang="fr-FR" sz="2000" dirty="0" smtClean="0"/>
              <a:t>Avec un public toujours aussi nombreux et conquis par le talent des comédiens de l’Elan Théâtre</a:t>
            </a:r>
            <a:endParaRPr lang="fr-F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1440160"/>
          </a:xfrm>
        </p:spPr>
        <p:txBody>
          <a:bodyPr/>
          <a:lstStyle/>
          <a:p>
            <a:r>
              <a:rPr lang="fr-FR" sz="2400" b="1" i="1" kern="1200" dirty="0" smtClean="0">
                <a:solidFill>
                  <a:srgbClr val="4F6228"/>
                </a:solidFill>
                <a:latin typeface="Times New Roman" pitchFamily="18" charset="0"/>
                <a:cs typeface="Times New Roman" pitchFamily="18" charset="0"/>
              </a:rPr>
              <a:t>Reconduction d’une visite résolument féministe proposée par l’association Patriarchie et conduite par Anaïs :</a:t>
            </a:r>
            <a:br>
              <a:rPr lang="fr-FR" sz="2400" b="1" i="1" kern="1200" dirty="0" smtClean="0">
                <a:solidFill>
                  <a:srgbClr val="4F6228"/>
                </a:solidFill>
                <a:latin typeface="Times New Roman" pitchFamily="18" charset="0"/>
                <a:cs typeface="Times New Roman" pitchFamily="18" charset="0"/>
              </a:rPr>
            </a:br>
            <a:r>
              <a:rPr lang="fr-FR" sz="2400" b="1" kern="1200" dirty="0" smtClean="0">
                <a:solidFill>
                  <a:srgbClr val="4F6228"/>
                </a:solidFill>
                <a:latin typeface="Times New Roman" pitchFamily="18" charset="0"/>
                <a:cs typeface="Times New Roman" pitchFamily="18" charset="0"/>
              </a:rPr>
              <a:t>Sexisme d’outre-tombe</a:t>
            </a:r>
          </a:p>
        </p:txBody>
      </p:sp>
      <p:pic>
        <p:nvPicPr>
          <p:cNvPr id="79874" name="Picture 2" descr="C:\Users\Marie-Claire\Documents\DOCUMENTS MCR\ASSOCIATIONS\ASROCH_DOSSIER\2023_année 2023\EVENEMENTS 2023\Photos pour AG\2023-10-28 074 Anaïs et Pauline Les femmes à St-Roch.JPG"/>
          <p:cNvPicPr>
            <a:picLocks noGrp="1" noChangeAspect="1" noChangeArrowheads="1"/>
          </p:cNvPicPr>
          <p:nvPr>
            <p:ph idx="1"/>
          </p:nvPr>
        </p:nvPicPr>
        <p:blipFill>
          <a:blip r:embed="rId2" cstate="print"/>
          <a:srcRect/>
          <a:stretch>
            <a:fillRect/>
          </a:stretch>
        </p:blipFill>
        <p:spPr bwMode="auto">
          <a:xfrm>
            <a:off x="899592" y="1556792"/>
            <a:ext cx="7225947" cy="479603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67544" y="116632"/>
            <a:ext cx="8229600" cy="1143000"/>
          </a:xfrm>
        </p:spPr>
        <p:txBody>
          <a:bodyPr/>
          <a:lstStyle/>
          <a:p>
            <a:r>
              <a:rPr lang="fr-FR" sz="2800" b="1" i="1" kern="1200" dirty="0" smtClean="0">
                <a:solidFill>
                  <a:srgbClr val="4F6228"/>
                </a:solidFill>
                <a:latin typeface="Times New Roman" pitchFamily="18" charset="0"/>
                <a:cs typeface="Times New Roman" pitchFamily="18" charset="0"/>
              </a:rPr>
              <a:t>Reprise des visites du cimetière Saint-Roch par l’Office du Tourisme </a:t>
            </a:r>
            <a:endParaRPr lang="fr-FR" sz="2800" dirty="0"/>
          </a:p>
        </p:txBody>
      </p:sp>
      <p:pic>
        <p:nvPicPr>
          <p:cNvPr id="50178" name="Picture 2" descr="C:\Users\Marie-Claire\Documents\DOCUMENTS MCR\ASSOCIATIONS\ASROCH_DOSSIER\2023_année 2023\EVENEMENTS 2023\11_04_23_Visite OT\Visite OT_VDT_4-11-23 (11).jpg"/>
          <p:cNvPicPr>
            <a:picLocks noChangeAspect="1" noChangeArrowheads="1"/>
          </p:cNvPicPr>
          <p:nvPr/>
        </p:nvPicPr>
        <p:blipFill>
          <a:blip r:embed="rId3" cstate="print">
            <a:lum/>
          </a:blip>
          <a:srcRect l="7201" r="15191" b="21325"/>
          <a:stretch>
            <a:fillRect/>
          </a:stretch>
        </p:blipFill>
        <p:spPr bwMode="auto">
          <a:xfrm>
            <a:off x="251520" y="1368977"/>
            <a:ext cx="8314009" cy="50569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404664"/>
            <a:ext cx="8229600" cy="4525963"/>
          </a:xfrm>
        </p:spPr>
        <p:txBody>
          <a:bodyPr/>
          <a:lstStyle/>
          <a:p>
            <a:pPr algn="ctr">
              <a:buNone/>
            </a:pPr>
            <a:r>
              <a:rPr lang="fr-FR" b="1" dirty="0" smtClean="0">
                <a:solidFill>
                  <a:srgbClr val="4F6228"/>
                </a:solidFill>
                <a:latin typeface="Times New Roman" pitchFamily="18" charset="0"/>
                <a:cs typeface="Times New Roman" pitchFamily="18" charset="0"/>
              </a:rPr>
              <a:t>L’événement de l’année</a:t>
            </a:r>
          </a:p>
          <a:p>
            <a:pPr algn="ctr">
              <a:buNone/>
            </a:pPr>
            <a:r>
              <a:rPr lang="fr-FR" b="1" i="1" dirty="0" smtClean="0">
                <a:solidFill>
                  <a:srgbClr val="4F6228"/>
                </a:solidFill>
                <a:latin typeface="Times New Roman" pitchFamily="18" charset="0"/>
                <a:cs typeface="Times New Roman" pitchFamily="18" charset="0"/>
              </a:rPr>
              <a:t>« Les mémoires stendhaliennes à Saint-Roch »</a:t>
            </a:r>
          </a:p>
          <a:p>
            <a:pPr algn="ctr"/>
            <a:endParaRPr lang="fr-FR" b="1" i="1" dirty="0" smtClean="0">
              <a:solidFill>
                <a:srgbClr val="4F6228"/>
              </a:solidFill>
              <a:latin typeface="Times New Roman" pitchFamily="18" charset="0"/>
              <a:cs typeface="Times New Roman" pitchFamily="18" charset="0"/>
            </a:endParaRPr>
          </a:p>
          <a:p>
            <a:endParaRPr lang="fr-FR" dirty="0"/>
          </a:p>
        </p:txBody>
      </p:sp>
      <p:sp>
        <p:nvSpPr>
          <p:cNvPr id="4" name="Titre 1"/>
          <p:cNvSpPr>
            <a:spLocks noGrp="1"/>
          </p:cNvSpPr>
          <p:nvPr>
            <p:ph type="title"/>
          </p:nvPr>
        </p:nvSpPr>
        <p:spPr>
          <a:xfrm>
            <a:off x="0" y="2852936"/>
            <a:ext cx="6444208" cy="1872208"/>
          </a:xfrm>
        </p:spPr>
        <p:txBody>
          <a:bodyPr/>
          <a:lstStyle/>
          <a:p>
            <a:pPr>
              <a:lnSpc>
                <a:spcPts val="4500"/>
              </a:lnSpc>
            </a:pPr>
            <a:r>
              <a:rPr lang="fr-FR" sz="2800" kern="1200" dirty="0" smtClean="0">
                <a:solidFill>
                  <a:schemeClr val="tx1"/>
                </a:solidFill>
                <a:latin typeface="Arial" charset="0"/>
                <a:ea typeface="+mn-ea"/>
                <a:cs typeface="Arial" charset="0"/>
              </a:rPr>
              <a:t>Manifestations culturelles proposées</a:t>
            </a:r>
            <a:br>
              <a:rPr lang="fr-FR" sz="2800" kern="1200" dirty="0" smtClean="0">
                <a:solidFill>
                  <a:schemeClr val="tx1"/>
                </a:solidFill>
                <a:latin typeface="Arial" charset="0"/>
                <a:ea typeface="+mn-ea"/>
                <a:cs typeface="Arial" charset="0"/>
              </a:rPr>
            </a:br>
            <a:r>
              <a:rPr lang="fr-FR" sz="2800" kern="1200" dirty="0" smtClean="0">
                <a:solidFill>
                  <a:schemeClr val="tx1"/>
                </a:solidFill>
                <a:latin typeface="Arial" charset="0"/>
                <a:ea typeface="+mn-ea"/>
                <a:cs typeface="Arial" charset="0"/>
              </a:rPr>
              <a:t>autour de la restauration de la chapelle </a:t>
            </a:r>
            <a:br>
              <a:rPr lang="fr-FR" sz="2800" kern="1200" dirty="0" smtClean="0">
                <a:solidFill>
                  <a:schemeClr val="tx1"/>
                </a:solidFill>
                <a:latin typeface="Arial" charset="0"/>
                <a:ea typeface="+mn-ea"/>
                <a:cs typeface="Arial" charset="0"/>
              </a:rPr>
            </a:br>
            <a:r>
              <a:rPr lang="fr-FR" sz="2800" kern="1200" dirty="0" smtClean="0">
                <a:solidFill>
                  <a:schemeClr val="tx1"/>
                </a:solidFill>
                <a:latin typeface="Arial" charset="0"/>
                <a:ea typeface="+mn-ea"/>
                <a:cs typeface="Arial" charset="0"/>
              </a:rPr>
              <a:t>de Louis et </a:t>
            </a:r>
            <a:r>
              <a:rPr lang="fr-FR" sz="2800" kern="1200" dirty="0" err="1" smtClean="0">
                <a:solidFill>
                  <a:schemeClr val="tx1"/>
                </a:solidFill>
                <a:latin typeface="Arial" charset="0"/>
                <a:ea typeface="+mn-ea"/>
                <a:cs typeface="Arial" charset="0"/>
              </a:rPr>
              <a:t>Praxède</a:t>
            </a:r>
            <a:r>
              <a:rPr lang="fr-FR" sz="2800" kern="1200" dirty="0" smtClean="0">
                <a:solidFill>
                  <a:schemeClr val="tx1"/>
                </a:solidFill>
                <a:latin typeface="Arial" charset="0"/>
                <a:ea typeface="+mn-ea"/>
                <a:cs typeface="Arial" charset="0"/>
              </a:rPr>
              <a:t> Crozet </a:t>
            </a:r>
            <a:br>
              <a:rPr lang="fr-FR" sz="2800" kern="1200" dirty="0" smtClean="0">
                <a:solidFill>
                  <a:schemeClr val="tx1"/>
                </a:solidFill>
                <a:latin typeface="Arial" charset="0"/>
                <a:ea typeface="+mn-ea"/>
                <a:cs typeface="Arial" charset="0"/>
              </a:rPr>
            </a:br>
            <a:r>
              <a:rPr lang="fr-FR" sz="2800" kern="1200" dirty="0" smtClean="0">
                <a:solidFill>
                  <a:schemeClr val="tx1"/>
                </a:solidFill>
                <a:latin typeface="Arial" charset="0"/>
                <a:ea typeface="+mn-ea"/>
                <a:cs typeface="Arial" charset="0"/>
              </a:rPr>
              <a:t>par les associations Stendhal et </a:t>
            </a:r>
            <a:r>
              <a:rPr lang="fr-FR" sz="2800" kern="1200" dirty="0" err="1" smtClean="0">
                <a:solidFill>
                  <a:schemeClr val="tx1"/>
                </a:solidFill>
                <a:latin typeface="Arial" charset="0"/>
                <a:ea typeface="+mn-ea"/>
                <a:cs typeface="Arial" charset="0"/>
              </a:rPr>
              <a:t>Asroch</a:t>
            </a:r>
            <a:r>
              <a:rPr lang="fr-FR" sz="2800" kern="1200" dirty="0" smtClean="0">
                <a:solidFill>
                  <a:schemeClr val="tx1"/>
                </a:solidFill>
                <a:latin typeface="Arial" charset="0"/>
                <a:ea typeface="+mn-ea"/>
                <a:cs typeface="Arial" charset="0"/>
              </a:rPr>
              <a:t/>
            </a:r>
            <a:br>
              <a:rPr lang="fr-FR" sz="2800" kern="1200" dirty="0" smtClean="0">
                <a:solidFill>
                  <a:schemeClr val="tx1"/>
                </a:solidFill>
                <a:latin typeface="Arial" charset="0"/>
                <a:ea typeface="+mn-ea"/>
                <a:cs typeface="Arial" charset="0"/>
              </a:rPr>
            </a:br>
            <a:r>
              <a:rPr lang="fr-FR" sz="2800" kern="1200" dirty="0" smtClean="0">
                <a:solidFill>
                  <a:schemeClr val="tx1"/>
                </a:solidFill>
                <a:latin typeface="Arial" charset="0"/>
                <a:ea typeface="+mn-ea"/>
                <a:cs typeface="Arial" charset="0"/>
              </a:rPr>
              <a:t>avec le soutien de la Ville de Grenoble </a:t>
            </a:r>
            <a:br>
              <a:rPr lang="fr-FR" sz="2800" kern="1200" dirty="0" smtClean="0">
                <a:solidFill>
                  <a:schemeClr val="tx1"/>
                </a:solidFill>
                <a:latin typeface="Arial" charset="0"/>
                <a:ea typeface="+mn-ea"/>
                <a:cs typeface="Arial" charset="0"/>
              </a:rPr>
            </a:br>
            <a:r>
              <a:rPr lang="fr-FR" sz="2800" kern="1200" dirty="0" smtClean="0">
                <a:solidFill>
                  <a:schemeClr val="tx1"/>
                </a:solidFill>
                <a:latin typeface="Arial" charset="0"/>
                <a:ea typeface="+mn-ea"/>
                <a:cs typeface="Arial" charset="0"/>
              </a:rPr>
              <a:t>et du Conseil Départemental de l’Isère</a:t>
            </a:r>
          </a:p>
        </p:txBody>
      </p:sp>
      <p:pic>
        <p:nvPicPr>
          <p:cNvPr id="5" name="Picture 1" descr="IMG_6633"/>
          <p:cNvPicPr>
            <a:picLocks noChangeAspect="1" noChangeArrowheads="1"/>
          </p:cNvPicPr>
          <p:nvPr/>
        </p:nvPicPr>
        <p:blipFill>
          <a:blip r:embed="rId2" cstate="print"/>
          <a:srcRect/>
          <a:stretch>
            <a:fillRect/>
          </a:stretch>
        </p:blipFill>
        <p:spPr bwMode="auto">
          <a:xfrm>
            <a:off x="6459860" y="1916832"/>
            <a:ext cx="2684140" cy="4026210"/>
          </a:xfrm>
          <a:prstGeom prst="round2Same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rie-Claire\Documents\DOCUMENTS MCR\ASSOCIATIONS\ASROCH_DOSSIER\SEPULTURES_portraits_par-nom\Crozet Louis et Praxède\Photos Chapelle Crozet\crozet.JPG"/>
          <p:cNvPicPr>
            <a:picLocks noGrp="1" noChangeAspect="1" noChangeArrowheads="1"/>
          </p:cNvPicPr>
          <p:nvPr>
            <p:ph idx="1"/>
          </p:nvPr>
        </p:nvPicPr>
        <p:blipFill>
          <a:blip r:embed="rId3" cstate="print"/>
          <a:srcRect/>
          <a:stretch>
            <a:fillRect/>
          </a:stretch>
        </p:blipFill>
        <p:spPr bwMode="auto">
          <a:xfrm>
            <a:off x="0" y="1124744"/>
            <a:ext cx="2843808" cy="3791744"/>
          </a:xfrm>
          <a:prstGeom prst="rect">
            <a:avLst/>
          </a:prstGeom>
          <a:noFill/>
        </p:spPr>
      </p:pic>
      <p:pic>
        <p:nvPicPr>
          <p:cNvPr id="13" name="Image 12" descr="C:\Users\Marie-Claire\Documents\DOCUMENTS MCR\ASSOCIATIONS\ASROCH_DOSSIER\SEPULTURES_portraits_par-nom\Crozet Louis et Praxède\dossier restauration\Restauration oculus_vitrail\PhotoRoom-20231219_094904.png"/>
          <p:cNvPicPr/>
          <p:nvPr/>
        </p:nvPicPr>
        <p:blipFill>
          <a:blip r:embed="rId4" cstate="print"/>
          <a:srcRect t="13257" b="32361"/>
          <a:stretch>
            <a:fillRect/>
          </a:stretch>
        </p:blipFill>
        <p:spPr bwMode="auto">
          <a:xfrm>
            <a:off x="6444208" y="3212976"/>
            <a:ext cx="2520280" cy="2348880"/>
          </a:xfrm>
          <a:prstGeom prst="rect">
            <a:avLst/>
          </a:prstGeom>
          <a:noFill/>
          <a:ln w="9525">
            <a:noFill/>
            <a:miter lim="800000"/>
            <a:headEnd/>
            <a:tailEnd/>
          </a:ln>
        </p:spPr>
      </p:pic>
      <p:pic>
        <p:nvPicPr>
          <p:cNvPr id="14" name="Picture 2" descr="C:\Users\Marie-Claire\Documents\DOCUMENTS MCR\ASSOCIATIONS\ASROCH_DOSSIER\SEPULTURES_portraits_par-nom\Crozet Louis et Praxède\dossier restauration\Restauration oculus_vitrail\2023-04-26_Oculus (1).jpg"/>
          <p:cNvPicPr>
            <a:picLocks noChangeAspect="1" noChangeArrowheads="1"/>
          </p:cNvPicPr>
          <p:nvPr/>
        </p:nvPicPr>
        <p:blipFill>
          <a:blip r:embed="rId5" cstate="print"/>
          <a:srcRect l="15071" t="15677" r="41722" b="7955"/>
          <a:stretch>
            <a:fillRect/>
          </a:stretch>
        </p:blipFill>
        <p:spPr bwMode="auto">
          <a:xfrm rot="5400000">
            <a:off x="6437110" y="626529"/>
            <a:ext cx="2449532" cy="2435336"/>
          </a:xfrm>
          <a:prstGeom prst="roundRect">
            <a:avLst/>
          </a:prstGeom>
          <a:noFill/>
          <a:ln w="9525">
            <a:noFill/>
            <a:miter lim="800000"/>
            <a:headEnd/>
            <a:tailEnd/>
          </a:ln>
          <a:effectLst>
            <a:outerShdw blurRad="190500" algn="tl" rotWithShape="0">
              <a:srgbClr val="000000">
                <a:alpha val="70000"/>
              </a:srgbClr>
            </a:outerShdw>
          </a:effectLst>
        </p:spPr>
      </p:pic>
      <p:sp>
        <p:nvSpPr>
          <p:cNvPr id="15" name="ZoneTexte 14"/>
          <p:cNvSpPr txBox="1"/>
          <p:nvPr/>
        </p:nvSpPr>
        <p:spPr>
          <a:xfrm>
            <a:off x="0" y="4869160"/>
            <a:ext cx="5868144" cy="584775"/>
          </a:xfrm>
          <a:prstGeom prst="rect">
            <a:avLst/>
          </a:prstGeom>
          <a:noFill/>
        </p:spPr>
        <p:txBody>
          <a:bodyPr wrap="square" rtlCol="0">
            <a:spAutoFit/>
          </a:bodyPr>
          <a:lstStyle/>
          <a:p>
            <a:r>
              <a:rPr lang="fr-FR" sz="1600" dirty="0" smtClean="0">
                <a:solidFill>
                  <a:srgbClr val="000000"/>
                </a:solidFill>
                <a:latin typeface="+mn-lt"/>
                <a:cs typeface="+mn-cs"/>
              </a:rPr>
              <a:t>Travaux de restauration effectués par les Ets Billon financés par la Ville de Grenoble = 5395 €</a:t>
            </a:r>
          </a:p>
        </p:txBody>
      </p:sp>
      <p:sp>
        <p:nvSpPr>
          <p:cNvPr id="16" name="ZoneTexte 15"/>
          <p:cNvSpPr txBox="1"/>
          <p:nvPr/>
        </p:nvSpPr>
        <p:spPr>
          <a:xfrm>
            <a:off x="4572000" y="5517232"/>
            <a:ext cx="4572000" cy="1077218"/>
          </a:xfrm>
          <a:prstGeom prst="rect">
            <a:avLst/>
          </a:prstGeom>
          <a:noFill/>
        </p:spPr>
        <p:txBody>
          <a:bodyPr wrap="square" rtlCol="0">
            <a:spAutoFit/>
          </a:bodyPr>
          <a:lstStyle/>
          <a:p>
            <a:pPr algn="r"/>
            <a:r>
              <a:rPr lang="fr-FR" sz="1600" dirty="0" smtClean="0">
                <a:solidFill>
                  <a:srgbClr val="000000"/>
                </a:solidFill>
                <a:latin typeface="+mn-lt"/>
                <a:cs typeface="+mn-cs"/>
              </a:rPr>
              <a:t>Réalisation d’un vitrail par l’Atelier </a:t>
            </a:r>
            <a:r>
              <a:rPr lang="fr-FR" sz="1600" dirty="0" err="1" smtClean="0">
                <a:solidFill>
                  <a:srgbClr val="000000"/>
                </a:solidFill>
                <a:latin typeface="+mn-lt"/>
                <a:cs typeface="+mn-cs"/>
              </a:rPr>
              <a:t>Metayer</a:t>
            </a:r>
            <a:r>
              <a:rPr lang="fr-FR" sz="1600" dirty="0" smtClean="0">
                <a:solidFill>
                  <a:srgbClr val="000000"/>
                </a:solidFill>
                <a:latin typeface="+mn-lt"/>
                <a:cs typeface="+mn-cs"/>
              </a:rPr>
              <a:t>-</a:t>
            </a:r>
            <a:r>
              <a:rPr lang="fr-FR" sz="1600" dirty="0" err="1" smtClean="0">
                <a:solidFill>
                  <a:srgbClr val="000000"/>
                </a:solidFill>
                <a:latin typeface="+mn-lt"/>
                <a:cs typeface="+mn-cs"/>
              </a:rPr>
              <a:t>Bessac</a:t>
            </a:r>
            <a:r>
              <a:rPr lang="fr-FR" sz="1600" dirty="0" smtClean="0">
                <a:solidFill>
                  <a:srgbClr val="000000"/>
                </a:solidFill>
                <a:latin typeface="+mn-lt"/>
                <a:cs typeface="+mn-cs"/>
              </a:rPr>
              <a:t> , en attente d’installation. </a:t>
            </a:r>
          </a:p>
          <a:p>
            <a:pPr algn="r"/>
            <a:r>
              <a:rPr lang="fr-FR" sz="1600" dirty="0" smtClean="0">
                <a:solidFill>
                  <a:srgbClr val="000000"/>
                </a:solidFill>
                <a:latin typeface="+mn-lt"/>
                <a:cs typeface="+mn-cs"/>
              </a:rPr>
              <a:t>Financé par les associations Stendhal et </a:t>
            </a:r>
            <a:r>
              <a:rPr lang="fr-FR" sz="1600" dirty="0" err="1" smtClean="0">
                <a:solidFill>
                  <a:srgbClr val="000000"/>
                </a:solidFill>
                <a:latin typeface="+mn-lt"/>
                <a:cs typeface="+mn-cs"/>
              </a:rPr>
              <a:t>Asroch</a:t>
            </a:r>
            <a:r>
              <a:rPr lang="fr-FR" sz="1600" dirty="0" smtClean="0">
                <a:solidFill>
                  <a:srgbClr val="000000"/>
                </a:solidFill>
                <a:latin typeface="+mn-lt"/>
                <a:cs typeface="+mn-cs"/>
              </a:rPr>
              <a:t> </a:t>
            </a:r>
            <a:br>
              <a:rPr lang="fr-FR" sz="1600" dirty="0" smtClean="0">
                <a:solidFill>
                  <a:srgbClr val="000000"/>
                </a:solidFill>
                <a:latin typeface="+mn-lt"/>
                <a:cs typeface="+mn-cs"/>
              </a:rPr>
            </a:br>
            <a:r>
              <a:rPr lang="fr-FR" sz="1600" dirty="0" smtClean="0">
                <a:solidFill>
                  <a:srgbClr val="000000"/>
                </a:solidFill>
                <a:latin typeface="+mn-lt"/>
                <a:cs typeface="+mn-cs"/>
              </a:rPr>
              <a:t>et un généreux donateur  = 1440 </a:t>
            </a:r>
            <a:r>
              <a:rPr lang="fr-FR" sz="1600" dirty="0" smtClean="0"/>
              <a:t>€ </a:t>
            </a:r>
          </a:p>
        </p:txBody>
      </p:sp>
      <p:sp>
        <p:nvSpPr>
          <p:cNvPr id="17" name="Titre 16"/>
          <p:cNvSpPr>
            <a:spLocks noGrp="1"/>
          </p:cNvSpPr>
          <p:nvPr>
            <p:ph type="title"/>
          </p:nvPr>
        </p:nvSpPr>
        <p:spPr>
          <a:xfrm>
            <a:off x="0" y="0"/>
            <a:ext cx="6876256" cy="1143000"/>
          </a:xfrm>
        </p:spPr>
        <p:txBody>
          <a:bodyPr/>
          <a:lstStyle/>
          <a:p>
            <a:r>
              <a:rPr lang="fr-FR" sz="2800" b="1" dirty="0" smtClean="0">
                <a:solidFill>
                  <a:srgbClr val="4F6228"/>
                </a:solidFill>
                <a:latin typeface="Times New Roman" pitchFamily="18" charset="0"/>
                <a:ea typeface="+mn-ea"/>
                <a:cs typeface="Times New Roman" pitchFamily="18" charset="0"/>
              </a:rPr>
              <a:t>La restauration de la chapelle </a:t>
            </a:r>
            <a:br>
              <a:rPr lang="fr-FR" sz="2800" b="1" dirty="0" smtClean="0">
                <a:solidFill>
                  <a:srgbClr val="4F6228"/>
                </a:solidFill>
                <a:latin typeface="Times New Roman" pitchFamily="18" charset="0"/>
                <a:ea typeface="+mn-ea"/>
                <a:cs typeface="Times New Roman" pitchFamily="18" charset="0"/>
              </a:rPr>
            </a:br>
            <a:r>
              <a:rPr lang="fr-FR" sz="2800" b="1" dirty="0" smtClean="0">
                <a:solidFill>
                  <a:srgbClr val="4F6228"/>
                </a:solidFill>
                <a:latin typeface="Times New Roman" pitchFamily="18" charset="0"/>
                <a:ea typeface="+mn-ea"/>
                <a:cs typeface="Times New Roman" pitchFamily="18" charset="0"/>
              </a:rPr>
              <a:t>de Louis et </a:t>
            </a:r>
            <a:r>
              <a:rPr lang="fr-FR" sz="2800" b="1" dirty="0" err="1" smtClean="0">
                <a:solidFill>
                  <a:srgbClr val="4F6228"/>
                </a:solidFill>
                <a:latin typeface="Times New Roman" pitchFamily="18" charset="0"/>
                <a:ea typeface="+mn-ea"/>
                <a:cs typeface="Times New Roman" pitchFamily="18" charset="0"/>
              </a:rPr>
              <a:t>Praxède</a:t>
            </a:r>
            <a:r>
              <a:rPr lang="fr-FR" sz="2800" b="1" dirty="0" smtClean="0">
                <a:solidFill>
                  <a:srgbClr val="4F6228"/>
                </a:solidFill>
                <a:latin typeface="Times New Roman" pitchFamily="18" charset="0"/>
                <a:ea typeface="+mn-ea"/>
                <a:cs typeface="Times New Roman" pitchFamily="18" charset="0"/>
              </a:rPr>
              <a:t> Crozet</a:t>
            </a:r>
          </a:p>
        </p:txBody>
      </p:sp>
      <p:sp>
        <p:nvSpPr>
          <p:cNvPr id="19" name="ZoneTexte 18"/>
          <p:cNvSpPr txBox="1"/>
          <p:nvPr/>
        </p:nvSpPr>
        <p:spPr>
          <a:xfrm>
            <a:off x="0" y="5805264"/>
            <a:ext cx="4283968"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1600" dirty="0" smtClean="0">
                <a:solidFill>
                  <a:srgbClr val="000000"/>
                </a:solidFill>
              </a:rPr>
              <a:t>Réalisation d’un panneau informatif  à apposer devant la chapelle reporté en 2024 </a:t>
            </a:r>
          </a:p>
          <a:p>
            <a:r>
              <a:rPr lang="fr-FR" sz="1600" dirty="0" smtClean="0">
                <a:solidFill>
                  <a:srgbClr val="000000"/>
                </a:solidFill>
              </a:rPr>
              <a:t>= 800 € (Financement </a:t>
            </a:r>
            <a:r>
              <a:rPr lang="fr-FR" sz="1600" dirty="0" err="1" smtClean="0">
                <a:solidFill>
                  <a:srgbClr val="000000"/>
                </a:solidFill>
              </a:rPr>
              <a:t>Asroch</a:t>
            </a:r>
            <a:r>
              <a:rPr lang="fr-FR" sz="1600" dirty="0" smtClean="0">
                <a:solidFill>
                  <a:srgbClr val="000000"/>
                </a:solidFill>
              </a:rPr>
              <a:t> et Stendhal</a:t>
            </a:r>
            <a:endParaRPr lang="fr-FR" sz="1600" dirty="0">
              <a:solidFill>
                <a:srgbClr val="000000"/>
              </a:solidFill>
            </a:endParaRPr>
          </a:p>
        </p:txBody>
      </p:sp>
      <p:pic>
        <p:nvPicPr>
          <p:cNvPr id="20" name="Image 19" descr="C:\Users\Marie-Claire\Documents\DOCUMENTS MCR\ASSOCIATIONS\ASROCH_DOSSIER\SEPULTURES_portraits_par-nom\Crozet Louis et Praxède\Photos Chapelle Crozet\2023-09-07 084.JPG"/>
          <p:cNvPicPr/>
          <p:nvPr/>
        </p:nvPicPr>
        <p:blipFill>
          <a:blip r:embed="rId6" cstate="print"/>
          <a:srcRect/>
          <a:stretch>
            <a:fillRect/>
          </a:stretch>
        </p:blipFill>
        <p:spPr bwMode="auto">
          <a:xfrm>
            <a:off x="3419872" y="1124744"/>
            <a:ext cx="2448272" cy="374441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696"/>
            <a:ext cx="3203848" cy="17389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r>
              <a:rPr lang="fr-FR" b="1" i="1" dirty="0" smtClean="0">
                <a:solidFill>
                  <a:srgbClr val="4F6228"/>
                </a:solidFill>
                <a:latin typeface="Times New Roman" pitchFamily="18" charset="0"/>
                <a:ea typeface="Times New Roman" pitchFamily="18" charset="0"/>
                <a:cs typeface="Times New Roman" pitchFamily="18" charset="0"/>
              </a:rPr>
              <a:t>LE MONDE DE STENDHAL </a:t>
            </a:r>
            <a:br>
              <a:rPr lang="fr-FR" b="1" i="1" dirty="0" smtClean="0">
                <a:solidFill>
                  <a:srgbClr val="4F6228"/>
                </a:solidFill>
                <a:latin typeface="Times New Roman" pitchFamily="18" charset="0"/>
                <a:ea typeface="Times New Roman" pitchFamily="18" charset="0"/>
                <a:cs typeface="Times New Roman" pitchFamily="18" charset="0"/>
              </a:rPr>
            </a:br>
            <a:r>
              <a:rPr lang="fr-FR" b="1" i="1" dirty="0" smtClean="0">
                <a:solidFill>
                  <a:srgbClr val="4F6228"/>
                </a:solidFill>
                <a:latin typeface="Times New Roman" pitchFamily="18" charset="0"/>
                <a:ea typeface="Times New Roman" pitchFamily="18" charset="0"/>
                <a:cs typeface="Times New Roman" pitchFamily="18" charset="0"/>
              </a:rPr>
              <a:t>À SAINT-ROCH</a:t>
            </a:r>
          </a:p>
          <a:p>
            <a:pPr marL="266700" marR="0" lvl="0" indent="3175" algn="ctr" defTabSz="914400" rtl="0" eaLnBrk="0" fontAlgn="base" latinLnBrk="0" hangingPunct="0">
              <a:lnSpc>
                <a:spcPct val="100000"/>
              </a:lnSpc>
              <a:spcBef>
                <a:spcPts val="6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Promenade littéraire avec </a:t>
            </a:r>
            <a:endParaRPr lang="fr-FR" sz="1600" dirty="0" smtClean="0">
              <a:latin typeface="Arial" pitchFamily="34" charset="0"/>
              <a:ea typeface="Times New Roman" pitchFamily="18" charset="0"/>
              <a:cs typeface="Arial" pitchFamily="34" charset="0"/>
            </a:endParaRPr>
          </a:p>
          <a:p>
            <a:pPr marL="266700" marR="0" lvl="0" indent="3175" algn="ctr" defTabSz="914400" rtl="0" eaLnBrk="0" fontAlgn="base" latinLnBrk="0" hangingPunct="0">
              <a:lnSpc>
                <a:spcPct val="100000"/>
              </a:lnSpc>
              <a:spcBef>
                <a:spcPts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Christiane </a:t>
            </a:r>
            <a:r>
              <a:rPr kumimoji="0" lang="fr-FR"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Mure</a:t>
            </a: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fr-FR"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Ravaud</a:t>
            </a: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266700" marR="0" lvl="0" indent="3175" algn="ctr" defTabSz="914400" rtl="0" eaLnBrk="0" fontAlgn="base" latinLnBrk="0" hangingPunct="0">
              <a:lnSpc>
                <a:spcPct val="100000"/>
              </a:lnSpc>
              <a:spcBef>
                <a:spcPts val="0"/>
              </a:spcBef>
              <a:spcAft>
                <a:spcPct val="0"/>
              </a:spcAft>
              <a:buClrTx/>
              <a:buSzTx/>
              <a:buFontTx/>
              <a:buNone/>
              <a:tabLst/>
            </a:pPr>
            <a:r>
              <a:rPr lang="fr-FR" sz="1600" dirty="0" smtClean="0">
                <a:latin typeface="Arial" pitchFamily="34" charset="0"/>
                <a:ea typeface="Times New Roman" pitchFamily="18" charset="0"/>
                <a:cs typeface="Arial" pitchFamily="34" charset="0"/>
              </a:rPr>
              <a:t>Les 12 et 30 septembre</a:t>
            </a:r>
            <a:endPar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8851" name="Picture 3" descr="C:\Users\Marie-Claire\Documents\DOCUMENTS MCR\ASSOCIATIONS\ASROCH_DOSSIER\2023_année 2023\EVENEMENTS 2023\Photos pour AG\2023-09-12 060 Christtiane Mure-Ravaud Stendhal. Devant la chapelle Crozet.JPG"/>
          <p:cNvPicPr>
            <a:picLocks noChangeAspect="1" noChangeArrowheads="1"/>
          </p:cNvPicPr>
          <p:nvPr/>
        </p:nvPicPr>
        <p:blipFill>
          <a:blip r:embed="rId2" cstate="print"/>
          <a:srcRect l="9064" t="22002" r="16002" b="19991"/>
          <a:stretch>
            <a:fillRect/>
          </a:stretch>
        </p:blipFill>
        <p:spPr bwMode="auto">
          <a:xfrm rot="16200000">
            <a:off x="-851501" y="2951294"/>
            <a:ext cx="5153744" cy="2659669"/>
          </a:xfrm>
          <a:prstGeom prst="rect">
            <a:avLst/>
          </a:prstGeom>
          <a:noFill/>
        </p:spPr>
      </p:pic>
      <p:sp>
        <p:nvSpPr>
          <p:cNvPr id="78852" name="Rectangle 4"/>
          <p:cNvSpPr>
            <a:spLocks noChangeArrowheads="1"/>
          </p:cNvSpPr>
          <p:nvPr/>
        </p:nvSpPr>
        <p:spPr bwMode="auto">
          <a:xfrm>
            <a:off x="3419872" y="486544"/>
            <a:ext cx="4320480" cy="15234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a:spcBef>
                <a:spcPts val="600"/>
              </a:spcBef>
              <a:tabLst>
                <a:tab pos="266700" algn="l"/>
              </a:tabLst>
            </a:pPr>
            <a:r>
              <a:rPr lang="fr-FR" b="1" i="1" dirty="0" smtClean="0">
                <a:solidFill>
                  <a:srgbClr val="4F6228"/>
                </a:solidFill>
                <a:latin typeface="Times New Roman" pitchFamily="18" charset="0"/>
                <a:ea typeface="Times New Roman" pitchFamily="18" charset="0"/>
                <a:cs typeface="Times New Roman" pitchFamily="18" charset="0"/>
              </a:rPr>
              <a:t> CONFERENCE </a:t>
            </a:r>
            <a:r>
              <a:rPr lang="fr-FR" sz="2000" b="1" i="1" dirty="0" smtClean="0">
                <a:solidFill>
                  <a:srgbClr val="4F6228"/>
                </a:solidFill>
                <a:latin typeface="Times New Roman" pitchFamily="18" charset="0"/>
                <a:ea typeface="Times New Roman" pitchFamily="18" charset="0"/>
                <a:cs typeface="Times New Roman" pitchFamily="18" charset="0"/>
              </a:rPr>
              <a:t/>
            </a:r>
            <a:br>
              <a:rPr lang="fr-FR" sz="2000" b="1" i="1" dirty="0" smtClean="0">
                <a:solidFill>
                  <a:srgbClr val="4F6228"/>
                </a:solidFill>
                <a:latin typeface="Times New Roman" pitchFamily="18" charset="0"/>
                <a:ea typeface="Times New Roman" pitchFamily="18" charset="0"/>
                <a:cs typeface="Times New Roman" pitchFamily="18" charset="0"/>
              </a:rPr>
            </a:br>
            <a:r>
              <a:rPr lang="fr-FR" sz="2000" b="1" i="1" dirty="0" smtClean="0">
                <a:solidFill>
                  <a:srgbClr val="4F6228"/>
                </a:solidFill>
                <a:latin typeface="Times New Roman" pitchFamily="18" charset="0"/>
                <a:ea typeface="Times New Roman" pitchFamily="18" charset="0"/>
                <a:cs typeface="Times New Roman" pitchFamily="18" charset="0"/>
              </a:rPr>
              <a:t>Louis Crozet, une amitié stendhalienne </a:t>
            </a:r>
          </a:p>
          <a:p>
            <a:pPr lvl="0" algn="r">
              <a:spcBef>
                <a:spcPts val="600"/>
              </a:spcBef>
              <a:tabLst>
                <a:tab pos="266700" algn="l"/>
              </a:tabLst>
            </a:pPr>
            <a:r>
              <a:rPr lang="fr-FR" sz="1600" dirty="0" smtClean="0">
                <a:latin typeface="Arial" pitchFamily="34" charset="0"/>
                <a:ea typeface="Times New Roman" pitchFamily="18" charset="0"/>
                <a:cs typeface="Arial" pitchFamily="34" charset="0"/>
              </a:rPr>
              <a:t>Par Jean-Louis Reymond à la Bibliothèque d’étude et du patrimoine </a:t>
            </a:r>
            <a:br>
              <a:rPr lang="fr-FR" sz="1600" dirty="0" smtClean="0">
                <a:latin typeface="Arial" pitchFamily="34" charset="0"/>
                <a:ea typeface="Times New Roman" pitchFamily="18" charset="0"/>
                <a:cs typeface="Arial" pitchFamily="34" charset="0"/>
              </a:rPr>
            </a:br>
            <a:r>
              <a:rPr lang="fr-FR" sz="1600" dirty="0" smtClean="0">
                <a:latin typeface="Arial" pitchFamily="34" charset="0"/>
                <a:ea typeface="Times New Roman" pitchFamily="18" charset="0"/>
                <a:cs typeface="Arial" pitchFamily="34" charset="0"/>
              </a:rPr>
              <a:t>Jeudi 14 septembre </a:t>
            </a:r>
          </a:p>
        </p:txBody>
      </p:sp>
      <p:sp>
        <p:nvSpPr>
          <p:cNvPr id="78853" name="Rectangle 5"/>
          <p:cNvSpPr>
            <a:spLocks noChangeArrowheads="1"/>
          </p:cNvSpPr>
          <p:nvPr/>
        </p:nvSpPr>
        <p:spPr bwMode="auto">
          <a:xfrm>
            <a:off x="3131840" y="2276872"/>
            <a:ext cx="5724128" cy="12157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fr-FR" b="1" i="1" dirty="0" smtClean="0">
                <a:solidFill>
                  <a:srgbClr val="4F6228"/>
                </a:solidFill>
                <a:latin typeface="Times New Roman" pitchFamily="18" charset="0"/>
                <a:ea typeface="Times New Roman" pitchFamily="18" charset="0"/>
                <a:cs typeface="Times New Roman" pitchFamily="18" charset="0"/>
              </a:rPr>
              <a:t>INAUGURATION DE LA  RESTAURATION </a:t>
            </a:r>
            <a:br>
              <a:rPr lang="fr-FR" b="1" i="1" dirty="0" smtClean="0">
                <a:solidFill>
                  <a:srgbClr val="4F6228"/>
                </a:solidFill>
                <a:latin typeface="Times New Roman" pitchFamily="18" charset="0"/>
                <a:ea typeface="Times New Roman" pitchFamily="18" charset="0"/>
                <a:cs typeface="Times New Roman" pitchFamily="18" charset="0"/>
              </a:rPr>
            </a:br>
            <a:r>
              <a:rPr lang="fr-FR" b="1" i="1" dirty="0" smtClean="0">
                <a:solidFill>
                  <a:srgbClr val="4F6228"/>
                </a:solidFill>
                <a:latin typeface="Times New Roman" pitchFamily="18" charset="0"/>
                <a:ea typeface="Times New Roman" pitchFamily="18" charset="0"/>
                <a:cs typeface="Times New Roman" pitchFamily="18" charset="0"/>
              </a:rPr>
              <a:t>de la chapelle de Louis et de </a:t>
            </a:r>
            <a:r>
              <a:rPr lang="fr-FR" b="1" i="1" dirty="0" err="1" smtClean="0">
                <a:solidFill>
                  <a:srgbClr val="4F6228"/>
                </a:solidFill>
                <a:latin typeface="Times New Roman" pitchFamily="18" charset="0"/>
                <a:ea typeface="Times New Roman" pitchFamily="18" charset="0"/>
                <a:cs typeface="Times New Roman" pitchFamily="18" charset="0"/>
              </a:rPr>
              <a:t>Praxède</a:t>
            </a:r>
            <a:r>
              <a:rPr lang="fr-FR" b="1" i="1" dirty="0" smtClean="0">
                <a:solidFill>
                  <a:srgbClr val="4F6228"/>
                </a:solidFill>
                <a:latin typeface="Times New Roman" pitchFamily="18" charset="0"/>
                <a:ea typeface="Times New Roman" pitchFamily="18" charset="0"/>
                <a:cs typeface="Times New Roman" pitchFamily="18" charset="0"/>
              </a:rPr>
              <a:t> Crozet </a:t>
            </a:r>
          </a:p>
          <a:p>
            <a:pPr marL="0" marR="0" lvl="0" indent="0" algn="ctr" defTabSz="914400" rtl="0" eaLnBrk="0" fontAlgn="base" latinLnBrk="0" hangingPunct="0">
              <a:lnSpc>
                <a:spcPct val="100000"/>
              </a:lnSpc>
              <a:spcBef>
                <a:spcPts val="600"/>
              </a:spcBef>
              <a:spcAft>
                <a:spcPct val="0"/>
              </a:spcAft>
              <a:buClrTx/>
              <a:buSzTx/>
              <a:buFontTx/>
              <a:buNone/>
              <a:tabLst/>
            </a:pPr>
            <a:r>
              <a:rPr lang="fr-FR" sz="1600" dirty="0" smtClean="0">
                <a:latin typeface="Arial" pitchFamily="34" charset="0"/>
                <a:ea typeface="Times New Roman" pitchFamily="18" charset="0"/>
                <a:cs typeface="Arial" pitchFamily="34" charset="0"/>
              </a:rPr>
              <a:t>Présentation et lectures par Patrick Le </a:t>
            </a:r>
            <a:r>
              <a:rPr lang="fr-FR" sz="1600" dirty="0" err="1" smtClean="0">
                <a:latin typeface="Arial" pitchFamily="34" charset="0"/>
                <a:ea typeface="Times New Roman" pitchFamily="18" charset="0"/>
                <a:cs typeface="Arial" pitchFamily="34" charset="0"/>
              </a:rPr>
              <a:t>Bihan</a:t>
            </a:r>
            <a:r>
              <a:rPr lang="fr-FR" sz="1600" dirty="0" smtClean="0">
                <a:latin typeface="Arial" pitchFamily="34" charset="0"/>
                <a:ea typeface="Times New Roman" pitchFamily="18" charset="0"/>
                <a:cs typeface="Arial" pitchFamily="34" charset="0"/>
              </a:rPr>
              <a:t> et </a:t>
            </a:r>
            <a:br>
              <a:rPr lang="fr-FR" sz="1600" dirty="0" smtClean="0">
                <a:latin typeface="Arial" pitchFamily="34" charset="0"/>
                <a:ea typeface="Times New Roman" pitchFamily="18" charset="0"/>
                <a:cs typeface="Arial" pitchFamily="34" charset="0"/>
              </a:rPr>
            </a:br>
            <a:r>
              <a:rPr lang="fr-FR" sz="1600" dirty="0" smtClean="0">
                <a:latin typeface="Arial" pitchFamily="34" charset="0"/>
                <a:ea typeface="Times New Roman" pitchFamily="18" charset="0"/>
                <a:cs typeface="Arial" pitchFamily="34" charset="0"/>
              </a:rPr>
              <a:t>Jean-Louis Reymond – samedi 16 septembre</a:t>
            </a:r>
          </a:p>
        </p:txBody>
      </p:sp>
      <p:sp>
        <p:nvSpPr>
          <p:cNvPr id="78854" name="Rectangle 6"/>
          <p:cNvSpPr>
            <a:spLocks noChangeArrowheads="1"/>
          </p:cNvSpPr>
          <p:nvPr/>
        </p:nvSpPr>
        <p:spPr bwMode="auto">
          <a:xfrm>
            <a:off x="3203848" y="3818706"/>
            <a:ext cx="3456384"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a:r>
              <a:rPr lang="fr-FR" b="1" i="1" dirty="0" smtClean="0">
                <a:solidFill>
                  <a:srgbClr val="4F6228"/>
                </a:solidFill>
                <a:latin typeface="Times New Roman" pitchFamily="18" charset="0"/>
                <a:ea typeface="Times New Roman" pitchFamily="18" charset="0"/>
                <a:cs typeface="Times New Roman" pitchFamily="18" charset="0"/>
              </a:rPr>
              <a:t>EXPOSITION </a:t>
            </a:r>
            <a:br>
              <a:rPr lang="fr-FR" b="1" i="1" dirty="0" smtClean="0">
                <a:solidFill>
                  <a:srgbClr val="4F6228"/>
                </a:solidFill>
                <a:latin typeface="Times New Roman" pitchFamily="18" charset="0"/>
                <a:ea typeface="Times New Roman" pitchFamily="18" charset="0"/>
                <a:cs typeface="Times New Roman" pitchFamily="18" charset="0"/>
              </a:rPr>
            </a:br>
            <a:r>
              <a:rPr lang="fr-FR" b="1" i="1" dirty="0" smtClean="0">
                <a:solidFill>
                  <a:srgbClr val="4F6228"/>
                </a:solidFill>
                <a:latin typeface="Times New Roman" pitchFamily="18" charset="0"/>
                <a:ea typeface="Times New Roman" pitchFamily="18" charset="0"/>
                <a:cs typeface="Times New Roman" pitchFamily="18" charset="0"/>
              </a:rPr>
              <a:t>dans la chapelle Saint-Roch</a:t>
            </a:r>
          </a:p>
          <a:p>
            <a:pPr marL="0" marR="0" lvl="0" indent="0" algn="r" defTabSz="914400" rtl="0" eaLnBrk="0" fontAlgn="base" latinLnBrk="0" hangingPunct="0">
              <a:lnSpc>
                <a:spcPct val="100000"/>
              </a:lnSpc>
              <a:spcBef>
                <a:spcPts val="600"/>
              </a:spcBef>
              <a:spcAft>
                <a:spcPct val="0"/>
              </a:spcAft>
              <a:buClrTx/>
              <a:buSzTx/>
              <a:buFontTx/>
              <a:buNone/>
              <a:tabLst/>
            </a:pPr>
            <a:r>
              <a:rPr lang="fr-FR" b="1" dirty="0" smtClean="0">
                <a:solidFill>
                  <a:schemeClr val="accent2">
                    <a:lumMod val="75000"/>
                  </a:schemeClr>
                </a:solidFill>
                <a:latin typeface="Times New Roman" pitchFamily="18" charset="0"/>
                <a:ea typeface="Times New Roman" pitchFamily="18" charset="0"/>
                <a:cs typeface="Times New Roman" pitchFamily="18" charset="0"/>
              </a:rPr>
              <a:t>STENDHAL</a:t>
            </a:r>
            <a:r>
              <a:rPr lang="fr-FR" sz="1600" b="1" dirty="0" smtClean="0">
                <a:solidFill>
                  <a:schemeClr val="accent2">
                    <a:lumMod val="75000"/>
                  </a:schemeClr>
                </a:solidFill>
                <a:latin typeface="Times New Roman" pitchFamily="18" charset="0"/>
                <a:ea typeface="Times New Roman" pitchFamily="18" charset="0"/>
                <a:cs typeface="Times New Roman" pitchFamily="18" charset="0"/>
              </a:rPr>
              <a:t> </a:t>
            </a:r>
            <a:br>
              <a:rPr lang="fr-FR" sz="1600" b="1" dirty="0" smtClean="0">
                <a:solidFill>
                  <a:schemeClr val="accent2">
                    <a:lumMod val="75000"/>
                  </a:schemeClr>
                </a:solidFill>
                <a:latin typeface="Times New Roman" pitchFamily="18" charset="0"/>
                <a:ea typeface="Times New Roman" pitchFamily="18" charset="0"/>
                <a:cs typeface="Times New Roman" pitchFamily="18" charset="0"/>
              </a:rPr>
            </a:br>
            <a:r>
              <a:rPr lang="fr-FR" sz="1400" b="1" dirty="0" smtClean="0">
                <a:solidFill>
                  <a:schemeClr val="accent2">
                    <a:lumMod val="75000"/>
                  </a:schemeClr>
                </a:solidFill>
                <a:latin typeface="Times New Roman" pitchFamily="18" charset="0"/>
                <a:ea typeface="Times New Roman" pitchFamily="18" charset="0"/>
                <a:cs typeface="Times New Roman" pitchFamily="18" charset="0"/>
              </a:rPr>
              <a:t>LA  REVOLTE et  LES REVES</a:t>
            </a:r>
          </a:p>
          <a:p>
            <a:pPr lvl="0" algn="r" eaLnBrk="0" hangingPunct="0">
              <a:spcBef>
                <a:spcPts val="600"/>
              </a:spcBef>
            </a:pPr>
            <a:r>
              <a:rPr lang="fr-FR" sz="1600" dirty="0" smtClean="0">
                <a:latin typeface="Arial" pitchFamily="34" charset="0"/>
                <a:ea typeface="Times New Roman" pitchFamily="18" charset="0"/>
                <a:cs typeface="Arial" pitchFamily="34" charset="0"/>
              </a:rPr>
              <a:t>des JPE à la TOUSSAINT</a:t>
            </a:r>
          </a:p>
          <a:p>
            <a:pPr marL="0" marR="0" lvl="0" indent="0" algn="r" defTabSz="914400" rtl="0" eaLnBrk="0" fontAlgn="base" latinLnBrk="0" hangingPunct="0">
              <a:lnSpc>
                <a:spcPct val="100000"/>
              </a:lnSpc>
              <a:spcBef>
                <a:spcPts val="600"/>
              </a:spcBef>
              <a:spcAft>
                <a:spcPct val="0"/>
              </a:spcAft>
              <a:buClrTx/>
              <a:buSzTx/>
              <a:buFontTx/>
              <a:buNone/>
              <a:tabLst/>
            </a:pPr>
            <a:r>
              <a:rPr lang="fr-FR" sz="1600" dirty="0" smtClean="0">
                <a:latin typeface="Arial" pitchFamily="34" charset="0"/>
                <a:ea typeface="Times New Roman" pitchFamily="18" charset="0"/>
                <a:cs typeface="Arial" pitchFamily="34" charset="0"/>
              </a:rPr>
              <a:t>Exposition conçue par la Bibliothèque Municipale de Grenoble et la Bibliothèque Départementale de l'Isère </a:t>
            </a:r>
          </a:p>
          <a:p>
            <a:pPr marL="0" marR="0" lvl="0" indent="0" algn="r" defTabSz="914400" rtl="0" eaLnBrk="0" fontAlgn="base" latinLnBrk="0" hangingPunct="0">
              <a:lnSpc>
                <a:spcPct val="100000"/>
              </a:lnSpc>
              <a:spcBef>
                <a:spcPts val="0"/>
              </a:spcBef>
              <a:spcAft>
                <a:spcPct val="0"/>
              </a:spcAft>
              <a:buClrTx/>
              <a:buSzTx/>
              <a:buFontTx/>
              <a:buNone/>
              <a:tabLst/>
            </a:pPr>
            <a:r>
              <a:rPr lang="fr-FR" sz="1600" dirty="0" smtClean="0">
                <a:latin typeface="Arial" pitchFamily="34" charset="0"/>
                <a:ea typeface="Times New Roman" pitchFamily="18" charset="0"/>
                <a:cs typeface="Arial" pitchFamily="34" charset="0"/>
              </a:rPr>
              <a:t>et mise à la disposition de l'</a:t>
            </a:r>
            <a:r>
              <a:rPr lang="fr-FR" sz="1600" dirty="0" err="1" smtClean="0">
                <a:latin typeface="Arial" pitchFamily="34" charset="0"/>
                <a:ea typeface="Times New Roman" pitchFamily="18" charset="0"/>
                <a:cs typeface="Arial" pitchFamily="34" charset="0"/>
              </a:rPr>
              <a:t>Asroch</a:t>
            </a:r>
            <a:r>
              <a:rPr lang="fr-FR" sz="1600" dirty="0" smtClean="0">
                <a:latin typeface="Arial" pitchFamily="34" charset="0"/>
                <a:ea typeface="Times New Roman" pitchFamily="18" charset="0"/>
                <a:cs typeface="Arial" pitchFamily="34" charset="0"/>
              </a:rPr>
              <a:t> </a:t>
            </a:r>
          </a:p>
        </p:txBody>
      </p:sp>
      <p:pic>
        <p:nvPicPr>
          <p:cNvPr id="17" name="Picture 2" descr="Crozet-affiche-n° 12_pb_bmg"/>
          <p:cNvPicPr>
            <a:picLocks noChangeAspect="1" noChangeArrowheads="1"/>
          </p:cNvPicPr>
          <p:nvPr/>
        </p:nvPicPr>
        <p:blipFill>
          <a:blip r:embed="rId3" cstate="print"/>
          <a:srcRect/>
          <a:stretch>
            <a:fillRect/>
          </a:stretch>
        </p:blipFill>
        <p:spPr bwMode="auto">
          <a:xfrm>
            <a:off x="7668345" y="-1"/>
            <a:ext cx="1475656" cy="2062563"/>
          </a:xfrm>
          <a:prstGeom prst="rect">
            <a:avLst/>
          </a:prstGeom>
          <a:noFill/>
          <a:ln w="9525">
            <a:noFill/>
            <a:miter lim="800000"/>
            <a:headEnd/>
            <a:tailEnd/>
          </a:ln>
        </p:spPr>
      </p:pic>
      <p:pic>
        <p:nvPicPr>
          <p:cNvPr id="9" name="Image 8" descr="C:\Users\Marie-Claire\AppData\Local\Microsoft\Windows\INetCache\Content.Word\WhatsApp Image 2024-03-22 à 20.16.13_c3ba911e.jpg"/>
          <p:cNvPicPr/>
          <p:nvPr/>
        </p:nvPicPr>
        <p:blipFill>
          <a:blip r:embed="rId4" cstate="print"/>
          <a:srcRect/>
          <a:stretch>
            <a:fillRect/>
          </a:stretch>
        </p:blipFill>
        <p:spPr bwMode="auto">
          <a:xfrm>
            <a:off x="6660232" y="3717032"/>
            <a:ext cx="2483768" cy="314096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620688"/>
            <a:ext cx="7488832" cy="1200329"/>
          </a:xfrm>
          <a:prstGeom prst="rect">
            <a:avLst/>
          </a:prstGeom>
        </p:spPr>
        <p:txBody>
          <a:bodyPr wrap="square">
            <a:spAutoFit/>
          </a:bodyPr>
          <a:lstStyle/>
          <a:p>
            <a:pPr algn="ctr"/>
            <a:r>
              <a:rPr lang="fr-FR" sz="7200" b="1" dirty="0" smtClean="0">
                <a:solidFill>
                  <a:srgbClr val="006600"/>
                </a:solidFill>
                <a:latin typeface="Freestyle Script" pitchFamily="66" charset="0"/>
              </a:rPr>
              <a:t>Bon anniversaire l’</a:t>
            </a:r>
            <a:r>
              <a:rPr lang="fr-FR" sz="7200" b="1" dirty="0" err="1" smtClean="0">
                <a:solidFill>
                  <a:srgbClr val="006600"/>
                </a:solidFill>
                <a:latin typeface="Freestyle Script" pitchFamily="66" charset="0"/>
              </a:rPr>
              <a:t>Asroch</a:t>
            </a:r>
            <a:r>
              <a:rPr lang="fr-FR" sz="7200" b="1" dirty="0" smtClean="0">
                <a:solidFill>
                  <a:srgbClr val="006600"/>
                </a:solidFill>
                <a:latin typeface="Freestyle Script" pitchFamily="66" charset="0"/>
              </a:rPr>
              <a:t> !</a:t>
            </a:r>
            <a:endParaRPr lang="fr-FR" sz="7200" dirty="0">
              <a:solidFill>
                <a:srgbClr val="006600"/>
              </a:solidFill>
            </a:endParaRPr>
          </a:p>
        </p:txBody>
      </p:sp>
      <p:sp>
        <p:nvSpPr>
          <p:cNvPr id="4" name="Rectangle 3"/>
          <p:cNvSpPr/>
          <p:nvPr/>
        </p:nvSpPr>
        <p:spPr>
          <a:xfrm>
            <a:off x="611560" y="1628800"/>
            <a:ext cx="7632848" cy="4601260"/>
          </a:xfrm>
          <a:prstGeom prst="rect">
            <a:avLst/>
          </a:prstGeom>
        </p:spPr>
        <p:txBody>
          <a:bodyPr wrap="square">
            <a:spAutoFit/>
          </a:bodyPr>
          <a:lstStyle/>
          <a:p>
            <a:pPr algn="ctr">
              <a:spcBef>
                <a:spcPts val="3600"/>
              </a:spcBef>
              <a:buNone/>
            </a:pPr>
            <a:r>
              <a:rPr lang="fr-FR" sz="7200" b="1" dirty="0" smtClean="0">
                <a:solidFill>
                  <a:srgbClr val="008080"/>
                </a:solidFill>
                <a:latin typeface="Algerian" pitchFamily="82" charset="0"/>
              </a:rPr>
              <a:t>2004 - 2024</a:t>
            </a:r>
          </a:p>
          <a:p>
            <a:pPr algn="ctr">
              <a:spcBef>
                <a:spcPts val="600"/>
              </a:spcBef>
              <a:buNone/>
            </a:pPr>
            <a:endParaRPr lang="fr-FR" sz="800" b="1" dirty="0" smtClean="0">
              <a:solidFill>
                <a:srgbClr val="3366CC"/>
              </a:solidFill>
              <a:latin typeface="AR ESSENCE" pitchFamily="2" charset="0"/>
            </a:endParaRPr>
          </a:p>
          <a:p>
            <a:pPr algn="ctr">
              <a:spcBef>
                <a:spcPts val="0"/>
              </a:spcBef>
              <a:buNone/>
            </a:pPr>
            <a:r>
              <a:rPr lang="fr-FR" sz="5200" b="1" dirty="0" smtClean="0">
                <a:solidFill>
                  <a:srgbClr val="006600"/>
                </a:solidFill>
                <a:latin typeface="Maiandra GD" pitchFamily="34" charset="0"/>
              </a:rPr>
              <a:t>L’association Saint-Roch ! </a:t>
            </a:r>
          </a:p>
          <a:p>
            <a:pPr algn="ctr">
              <a:spcBef>
                <a:spcPts val="0"/>
              </a:spcBef>
              <a:buNone/>
            </a:pPr>
            <a:r>
              <a:rPr lang="fr-FR" sz="5200" b="1" dirty="0" smtClean="0">
                <a:solidFill>
                  <a:srgbClr val="006600"/>
                </a:solidFill>
                <a:latin typeface="Maiandra GD" pitchFamily="34" charset="0"/>
              </a:rPr>
              <a:t>Vous avez dit cimetière ? </a:t>
            </a:r>
          </a:p>
          <a:p>
            <a:pPr algn="ctr">
              <a:spcBef>
                <a:spcPts val="0"/>
              </a:spcBef>
              <a:buNone/>
            </a:pPr>
            <a:r>
              <a:rPr lang="fr-FR" sz="5200" b="1" dirty="0" smtClean="0">
                <a:solidFill>
                  <a:srgbClr val="006600"/>
                </a:solidFill>
                <a:latin typeface="Maiandra GD" pitchFamily="34" charset="0"/>
              </a:rPr>
              <a:t>fête ses 20 ans d’existence</a:t>
            </a:r>
          </a:p>
        </p:txBody>
      </p:sp>
      <p:pic>
        <p:nvPicPr>
          <p:cNvPr id="5"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251520" y="1628800"/>
            <a:ext cx="714380" cy="867461"/>
          </a:xfrm>
          <a:prstGeom prst="ellipse">
            <a:avLst/>
          </a:prstGeom>
          <a:noFill/>
        </p:spPr>
      </p:pic>
      <p:pic>
        <p:nvPicPr>
          <p:cNvPr id="6"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1115616" y="1988840"/>
            <a:ext cx="714380" cy="867461"/>
          </a:xfrm>
          <a:prstGeom prst="ellipse">
            <a:avLst/>
          </a:prstGeom>
          <a:noFill/>
        </p:spPr>
      </p:pic>
      <p:pic>
        <p:nvPicPr>
          <p:cNvPr id="7"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3995936" y="0"/>
            <a:ext cx="714380" cy="867461"/>
          </a:xfrm>
          <a:prstGeom prst="ellipse">
            <a:avLst/>
          </a:prstGeom>
          <a:noFill/>
        </p:spPr>
      </p:pic>
      <p:pic>
        <p:nvPicPr>
          <p:cNvPr id="8"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7164288" y="0"/>
            <a:ext cx="714380" cy="867461"/>
          </a:xfrm>
          <a:prstGeom prst="ellipse">
            <a:avLst/>
          </a:prstGeom>
          <a:noFill/>
        </p:spPr>
      </p:pic>
      <p:pic>
        <p:nvPicPr>
          <p:cNvPr id="9"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4139952" y="5805264"/>
            <a:ext cx="714380" cy="867461"/>
          </a:xfrm>
          <a:prstGeom prst="ellipse">
            <a:avLst/>
          </a:prstGeom>
          <a:noFill/>
        </p:spPr>
      </p:pic>
      <p:pic>
        <p:nvPicPr>
          <p:cNvPr id="10"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6804248" y="2420888"/>
            <a:ext cx="714380" cy="867461"/>
          </a:xfrm>
          <a:prstGeom prst="ellipse">
            <a:avLst/>
          </a:prstGeom>
          <a:noFill/>
        </p:spPr>
      </p:pic>
      <p:pic>
        <p:nvPicPr>
          <p:cNvPr id="11"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1403648" y="4581128"/>
            <a:ext cx="714380" cy="867461"/>
          </a:xfrm>
          <a:prstGeom prst="ellipse">
            <a:avLst/>
          </a:prstGeom>
          <a:noFill/>
        </p:spPr>
      </p:pic>
      <p:pic>
        <p:nvPicPr>
          <p:cNvPr id="12"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7956376" y="5373216"/>
            <a:ext cx="714380" cy="867461"/>
          </a:xfrm>
          <a:prstGeom prst="ellipse">
            <a:avLst/>
          </a:prstGeom>
          <a:noFill/>
        </p:spPr>
      </p:pic>
      <p:pic>
        <p:nvPicPr>
          <p:cNvPr id="13"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8100392" y="1772816"/>
            <a:ext cx="714380" cy="867461"/>
          </a:xfrm>
          <a:prstGeom prst="ellipse">
            <a:avLst/>
          </a:prstGeom>
          <a:noFill/>
        </p:spPr>
      </p:pic>
      <p:pic>
        <p:nvPicPr>
          <p:cNvPr id="14"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179512" y="260648"/>
            <a:ext cx="714380" cy="867461"/>
          </a:xfrm>
          <a:prstGeom prst="ellipse">
            <a:avLst/>
          </a:prstGeom>
          <a:noFill/>
        </p:spPr>
      </p:pic>
      <p:pic>
        <p:nvPicPr>
          <p:cNvPr id="15"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6156176" y="5733256"/>
            <a:ext cx="714380" cy="867461"/>
          </a:xfrm>
          <a:prstGeom prst="ellipse">
            <a:avLst/>
          </a:prstGeom>
          <a:noFill/>
        </p:spPr>
      </p:pic>
      <p:pic>
        <p:nvPicPr>
          <p:cNvPr id="16"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2195736" y="5661248"/>
            <a:ext cx="714380" cy="867461"/>
          </a:xfrm>
          <a:prstGeom prst="ellipse">
            <a:avLst/>
          </a:prstGeom>
          <a:noFill/>
        </p:spPr>
      </p:pic>
      <p:pic>
        <p:nvPicPr>
          <p:cNvPr id="17"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7668344" y="4149080"/>
            <a:ext cx="714380" cy="867461"/>
          </a:xfrm>
          <a:prstGeom prst="ellipse">
            <a:avLst/>
          </a:prstGeom>
          <a:noFill/>
        </p:spPr>
      </p:pic>
      <p:pic>
        <p:nvPicPr>
          <p:cNvPr id="18"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323528" y="5301208"/>
            <a:ext cx="714380" cy="867461"/>
          </a:xfrm>
          <a:prstGeom prst="ellipse">
            <a:avLst/>
          </a:prstGeom>
          <a:noFill/>
        </p:spPr>
      </p:pic>
      <p:pic>
        <p:nvPicPr>
          <p:cNvPr id="19"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0" y="3284984"/>
            <a:ext cx="714380" cy="867461"/>
          </a:xfrm>
          <a:prstGeom prst="ellipse">
            <a:avLst/>
          </a:prstGeom>
          <a:noFill/>
        </p:spPr>
      </p:pic>
      <p:pic>
        <p:nvPicPr>
          <p:cNvPr id="20"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8172400" y="2852936"/>
            <a:ext cx="714380" cy="867461"/>
          </a:xfrm>
          <a:prstGeom prst="ellipse">
            <a:avLst/>
          </a:prstGeom>
          <a:noFill/>
        </p:spPr>
      </p:pic>
      <p:pic>
        <p:nvPicPr>
          <p:cNvPr id="21"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8028384" y="260648"/>
            <a:ext cx="714380" cy="867461"/>
          </a:xfrm>
          <a:prstGeom prst="ellipse">
            <a:avLst/>
          </a:prstGeom>
          <a:noFill/>
        </p:spPr>
      </p:pic>
      <p:pic>
        <p:nvPicPr>
          <p:cNvPr id="22"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3851920" y="2348880"/>
            <a:ext cx="714380" cy="867461"/>
          </a:xfrm>
          <a:prstGeom prst="ellipse">
            <a:avLst/>
          </a:prstGeom>
          <a:noFill/>
        </p:spPr>
      </p:pic>
      <p:pic>
        <p:nvPicPr>
          <p:cNvPr id="23"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1835696" y="0"/>
            <a:ext cx="714380" cy="867461"/>
          </a:xfrm>
          <a:prstGeom prst="ellipse">
            <a:avLst/>
          </a:prstGeom>
          <a:noFill/>
        </p:spPr>
      </p:pic>
      <p:pic>
        <p:nvPicPr>
          <p:cNvPr id="24" name="Picture 3" descr="C:\Users\Marie-Claire\AppData\Local\Microsoft\Windows\INetCache\IE\UQAR65RE\candle-33287_960_720[1].png"/>
          <p:cNvPicPr>
            <a:picLocks noChangeAspect="1" noChangeArrowheads="1"/>
          </p:cNvPicPr>
          <p:nvPr/>
        </p:nvPicPr>
        <p:blipFill>
          <a:blip r:embed="rId2" cstate="print"/>
          <a:srcRect l="20059" t="15000" r="17765"/>
          <a:stretch>
            <a:fillRect/>
          </a:stretch>
        </p:blipFill>
        <p:spPr bwMode="auto">
          <a:xfrm>
            <a:off x="7020272" y="1556792"/>
            <a:ext cx="714380" cy="867461"/>
          </a:xfrm>
          <a:prstGeom prst="ellipse">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l="9381" t="5070" b="4788"/>
          <a:stretch>
            <a:fillRect/>
          </a:stretch>
        </p:blipFill>
        <p:spPr bwMode="auto">
          <a:xfrm>
            <a:off x="1475656" y="1268760"/>
            <a:ext cx="6768752" cy="4516917"/>
          </a:xfrm>
          <a:prstGeom prst="rect">
            <a:avLst/>
          </a:prstGeom>
          <a:noFill/>
          <a:ln w="9525">
            <a:noFill/>
            <a:miter lim="800000"/>
            <a:headEnd/>
            <a:tailEnd/>
          </a:ln>
        </p:spPr>
      </p:pic>
      <p:sp>
        <p:nvSpPr>
          <p:cNvPr id="48129" name="Rectangle 1"/>
          <p:cNvSpPr>
            <a:spLocks noChangeArrowheads="1"/>
          </p:cNvSpPr>
          <p:nvPr/>
        </p:nvSpPr>
        <p:spPr bwMode="auto">
          <a:xfrm>
            <a:off x="107504" y="127085"/>
            <a:ext cx="8928992"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indent="269875" algn="ctr" defTabSz="914400" eaLnBrk="0" latinLnBrk="0" hangingPunct="0">
              <a:lnSpc>
                <a:spcPct val="100000"/>
              </a:lnSpc>
              <a:buClrTx/>
              <a:buSzTx/>
              <a:buFontTx/>
              <a:buNone/>
              <a:tabLst/>
            </a:pPr>
            <a:r>
              <a:rPr lang="fr-FR" sz="2000" b="1" i="1" dirty="0" smtClean="0">
                <a:solidFill>
                  <a:srgbClr val="4F6228"/>
                </a:solidFill>
                <a:latin typeface="Times New Roman" pitchFamily="18" charset="0"/>
                <a:ea typeface="Times New Roman" pitchFamily="18" charset="0"/>
                <a:cs typeface="Times New Roman" pitchFamily="18" charset="0"/>
                <a:sym typeface="Wingdings"/>
              </a:rPr>
              <a:t>Balade théâtrale "EN ATTENDANT STENDHAL"</a:t>
            </a:r>
          </a:p>
          <a:p>
            <a:pPr marL="0" marR="0" indent="269875" algn="ctr" defTabSz="914400" eaLnBrk="0" latinLnBrk="0" hangingPunct="0">
              <a:lnSpc>
                <a:spcPct val="100000"/>
              </a:lnSpc>
              <a:buClrTx/>
              <a:buSzTx/>
              <a:buFontTx/>
              <a:buNone/>
              <a:tabLst/>
            </a:pPr>
            <a:r>
              <a:rPr lang="fr-FR" sz="2000" b="1" i="1" dirty="0" smtClean="0">
                <a:solidFill>
                  <a:srgbClr val="4F6228"/>
                </a:solidFill>
                <a:latin typeface="Times New Roman" pitchFamily="18" charset="0"/>
                <a:ea typeface="Times New Roman" pitchFamily="18" charset="0"/>
                <a:cs typeface="Times New Roman" pitchFamily="18" charset="0"/>
                <a:sym typeface="Wingdings"/>
              </a:rPr>
              <a:t>par la Compagnie de l'Élan Théâtre</a:t>
            </a:r>
          </a:p>
          <a:p>
            <a:pPr marL="0" marR="0" indent="269875" algn="ctr" defTabSz="914400" eaLnBrk="0" latinLnBrk="0" hangingPunct="0">
              <a:lnSpc>
                <a:spcPct val="100000"/>
              </a:lnSpc>
              <a:buClrTx/>
              <a:buSzTx/>
              <a:buFontTx/>
              <a:buNone/>
              <a:tabLst/>
            </a:pPr>
            <a:r>
              <a:rPr lang="fr-FR" dirty="0" smtClean="0">
                <a:latin typeface="Arial" pitchFamily="34" charset="0"/>
                <a:ea typeface="Times New Roman" pitchFamily="18" charset="0"/>
                <a:cs typeface="Arial" pitchFamily="34" charset="0"/>
                <a:sym typeface="Wingdings"/>
              </a:rPr>
              <a:t>Le dimanche 17 septembre pendant les JPE et le dimanche 19 novembre</a:t>
            </a:r>
          </a:p>
        </p:txBody>
      </p:sp>
      <p:sp>
        <p:nvSpPr>
          <p:cNvPr id="4" name="ZoneTexte 3"/>
          <p:cNvSpPr txBox="1"/>
          <p:nvPr/>
        </p:nvSpPr>
        <p:spPr>
          <a:xfrm>
            <a:off x="611560" y="5805264"/>
            <a:ext cx="8280920" cy="646331"/>
          </a:xfrm>
          <a:prstGeom prst="rect">
            <a:avLst/>
          </a:prstGeom>
          <a:noFill/>
        </p:spPr>
        <p:txBody>
          <a:bodyPr wrap="square" rtlCol="0">
            <a:spAutoFit/>
          </a:bodyPr>
          <a:lstStyle/>
          <a:p>
            <a:pPr algn="ctr"/>
            <a:r>
              <a:rPr lang="fr-FR" dirty="0" smtClean="0"/>
              <a:t>Ce spectacle, créé en 2018, attire toujours autant de monde.</a:t>
            </a:r>
          </a:p>
          <a:p>
            <a:pPr algn="ctr"/>
            <a:r>
              <a:rPr lang="fr-FR" dirty="0" smtClean="0"/>
              <a:t>Pour les deux représentations 160 spectateurs, au total, étaient au rendez-vous</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Grp="1" noChangeArrowheads="1"/>
          </p:cNvSpPr>
          <p:nvPr>
            <p:ph idx="1"/>
          </p:nvPr>
        </p:nvSpPr>
        <p:spPr bwMode="auto">
          <a:xfrm>
            <a:off x="357158" y="3143248"/>
            <a:ext cx="8229600" cy="1543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90000"/>
              </a:lnSpc>
              <a:spcBef>
                <a:spcPct val="20000"/>
              </a:spcBef>
              <a:spcAft>
                <a:spcPct val="0"/>
              </a:spcAft>
              <a:buClrTx/>
              <a:buSzTx/>
              <a:buNone/>
              <a:tabLst/>
              <a:defRPr/>
            </a:pPr>
            <a:r>
              <a:rPr lang="fr-FR" sz="4500" b="1" i="1" kern="0" dirty="0">
                <a:solidFill>
                  <a:srgbClr val="4F6228"/>
                </a:solidFill>
                <a:latin typeface="Times New Roman" pitchFamily="18" charset="0"/>
                <a:cs typeface="+mn-cs"/>
              </a:rPr>
              <a:t>Les restaurations </a:t>
            </a:r>
            <a:br>
              <a:rPr lang="fr-FR" sz="4500" b="1" i="1" kern="0" dirty="0">
                <a:solidFill>
                  <a:srgbClr val="4F6228"/>
                </a:solidFill>
                <a:latin typeface="Times New Roman" pitchFamily="18" charset="0"/>
                <a:cs typeface="+mn-cs"/>
              </a:rPr>
            </a:br>
            <a:r>
              <a:rPr lang="fr-FR" sz="4500" b="1" i="1" kern="0" dirty="0">
                <a:solidFill>
                  <a:srgbClr val="4F6228"/>
                </a:solidFill>
                <a:latin typeface="Times New Roman" pitchFamily="18" charset="0"/>
                <a:cs typeface="+mn-cs"/>
              </a:rPr>
              <a:t>de monuments et l’entretien </a:t>
            </a:r>
            <a:br>
              <a:rPr lang="fr-FR" sz="4500" b="1" i="1" kern="0" dirty="0">
                <a:solidFill>
                  <a:srgbClr val="4F6228"/>
                </a:solidFill>
                <a:latin typeface="Times New Roman" pitchFamily="18" charset="0"/>
                <a:cs typeface="+mn-cs"/>
              </a:rPr>
            </a:br>
            <a:r>
              <a:rPr lang="fr-FR" sz="4500" b="1" i="1" kern="0" dirty="0">
                <a:solidFill>
                  <a:srgbClr val="4F6228"/>
                </a:solidFill>
                <a:latin typeface="Times New Roman" pitchFamily="18" charset="0"/>
                <a:cs typeface="+mn-cs"/>
              </a:rPr>
              <a:t>des tombes remarquables</a:t>
            </a:r>
            <a:endParaRPr kumimoji="0" lang="fr-FR" sz="4500" b="1" i="1" u="none" strike="noStrike" kern="0" cap="none" spc="0" normalizeH="0" baseline="0" noProof="0" dirty="0">
              <a:ln>
                <a:noFill/>
              </a:ln>
              <a:solidFill>
                <a:srgbClr val="4F6228"/>
              </a:solidFill>
              <a:effectLst/>
              <a:uLnTx/>
              <a:uFillTx/>
              <a:latin typeface="Times New Roman" pitchFamily="18" charset="0"/>
              <a:ea typeface="+mn-ea"/>
              <a:cs typeface="+mn-cs"/>
            </a:endParaRPr>
          </a:p>
        </p:txBody>
      </p:sp>
      <p:pic>
        <p:nvPicPr>
          <p:cNvPr id="7" name="Image 6"/>
          <p:cNvPicPr/>
          <p:nvPr/>
        </p:nvPicPr>
        <p:blipFill>
          <a:blip r:embed="rId2" cstate="print"/>
          <a:srcRect r="14397" b="8148"/>
          <a:stretch>
            <a:fillRect/>
          </a:stretch>
        </p:blipFill>
        <p:spPr bwMode="auto">
          <a:xfrm>
            <a:off x="285720" y="214290"/>
            <a:ext cx="901904" cy="148651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992" y="116632"/>
            <a:ext cx="9073008" cy="800219"/>
          </a:xfrm>
          <a:prstGeom prst="rect">
            <a:avLst/>
          </a:prstGeom>
        </p:spPr>
        <p:txBody>
          <a:bodyPr wrap="square">
            <a:spAutoFit/>
          </a:bodyPr>
          <a:lstStyle/>
          <a:p>
            <a:pPr algn="ctr">
              <a:buNone/>
            </a:pPr>
            <a:r>
              <a:rPr lang="fr-FR" sz="2800" b="1" i="1" dirty="0" smtClean="0">
                <a:solidFill>
                  <a:srgbClr val="4F6228"/>
                </a:solidFill>
                <a:latin typeface="Times New Roman" pitchFamily="18" charset="0"/>
                <a:cs typeface="Times New Roman" pitchFamily="18" charset="0"/>
              </a:rPr>
              <a:t>LES RESTAURATIONS</a:t>
            </a:r>
          </a:p>
          <a:p>
            <a:pPr algn="ctr">
              <a:buNone/>
            </a:pPr>
            <a:r>
              <a:rPr lang="fr-FR" b="1" i="1" dirty="0" smtClean="0">
                <a:solidFill>
                  <a:srgbClr val="4F6228"/>
                </a:solidFill>
                <a:latin typeface="Times New Roman" pitchFamily="18" charset="0"/>
                <a:cs typeface="Times New Roman" pitchFamily="18" charset="0"/>
              </a:rPr>
              <a:t>financées par notre association</a:t>
            </a:r>
          </a:p>
        </p:txBody>
      </p:sp>
      <p:pic>
        <p:nvPicPr>
          <p:cNvPr id="8" name="Image 7" descr="C:\Users\Marie-Claire\Documents\DOCUMENTS MCR\ASSOCIATIONS\ASROCH_DOSSIER\SEPULTURES_portraits_par-nom\Drevet\Drevet-tombe\drevet_louise-cw.JPG"/>
          <p:cNvPicPr/>
          <p:nvPr/>
        </p:nvPicPr>
        <p:blipFill>
          <a:blip r:embed="rId2" cstate="print"/>
          <a:srcRect l="1608" t="13784" r="7206" b="28170"/>
          <a:stretch>
            <a:fillRect/>
          </a:stretch>
        </p:blipFill>
        <p:spPr bwMode="auto">
          <a:xfrm>
            <a:off x="251520" y="1196752"/>
            <a:ext cx="4824536" cy="3096344"/>
          </a:xfrm>
          <a:prstGeom prst="rect">
            <a:avLst/>
          </a:prstGeom>
          <a:noFill/>
          <a:ln w="9525">
            <a:noFill/>
            <a:miter lim="800000"/>
            <a:headEnd/>
            <a:tailEnd/>
          </a:ln>
        </p:spPr>
      </p:pic>
      <p:pic>
        <p:nvPicPr>
          <p:cNvPr id="9" name="Picture 1" descr="C:\Users\Marie-Claire\Documents\DOCUMENTS MCR\ASSOCIATIONS\ASROCH_DOSSIER\SEPULTURES_portraits_par-nom\Drevet\Louise_Drevet (2).JPG"/>
          <p:cNvPicPr>
            <a:picLocks noChangeAspect="1" noChangeArrowheads="1"/>
          </p:cNvPicPr>
          <p:nvPr/>
        </p:nvPicPr>
        <p:blipFill>
          <a:blip r:embed="rId3" cstate="print"/>
          <a:srcRect/>
          <a:stretch>
            <a:fillRect/>
          </a:stretch>
        </p:blipFill>
        <p:spPr bwMode="auto">
          <a:xfrm>
            <a:off x="7524328" y="116632"/>
            <a:ext cx="1368152" cy="1824202"/>
          </a:xfrm>
          <a:prstGeom prst="ellipse">
            <a:avLst/>
          </a:prstGeom>
          <a:noFill/>
        </p:spPr>
      </p:pic>
      <p:sp>
        <p:nvSpPr>
          <p:cNvPr id="11" name="ZoneTexte 10"/>
          <p:cNvSpPr txBox="1"/>
          <p:nvPr/>
        </p:nvSpPr>
        <p:spPr>
          <a:xfrm>
            <a:off x="395536" y="6021288"/>
            <a:ext cx="8352928" cy="646331"/>
          </a:xfrm>
          <a:prstGeom prst="rect">
            <a:avLst/>
          </a:prstGeom>
          <a:noFill/>
        </p:spPr>
        <p:txBody>
          <a:bodyPr wrap="square" rtlCol="0">
            <a:spAutoFit/>
          </a:bodyPr>
          <a:lstStyle/>
          <a:p>
            <a:pPr algn="ctr"/>
            <a:r>
              <a:rPr lang="fr-FR" dirty="0" smtClean="0"/>
              <a:t>Travaux réalisés par Anne-Sophie </a:t>
            </a:r>
            <a:r>
              <a:rPr lang="fr-FR" dirty="0" err="1" smtClean="0"/>
              <a:t>Faggion</a:t>
            </a:r>
            <a:r>
              <a:rPr lang="fr-FR" dirty="0" smtClean="0"/>
              <a:t> – graveuse de pierre</a:t>
            </a:r>
          </a:p>
          <a:p>
            <a:pPr algn="ctr"/>
            <a:r>
              <a:rPr lang="fr-FR" dirty="0" smtClean="0"/>
              <a:t>Montant : 790 €</a:t>
            </a:r>
            <a:endParaRPr lang="fr-FR" dirty="0"/>
          </a:p>
        </p:txBody>
      </p:sp>
      <p:sp>
        <p:nvSpPr>
          <p:cNvPr id="8089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
            </a:r>
            <a:br>
              <a:rPr kumimoji="0" lang="fr-FR" sz="1800" b="0" i="0" u="none" strike="noStrike" cap="none" normalizeH="0" baseline="0" smtClean="0">
                <a:ln>
                  <a:noFill/>
                </a:ln>
                <a:solidFill>
                  <a:schemeClr val="tx1"/>
                </a:solidFill>
                <a:effectLst/>
                <a:latin typeface="Arial" pitchFamily="34"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4" name="Image 13" descr="C:\Users\Marie-Claire\Documents\DOCUMENTS MCR\ASSOCIATIONS\ASROCH_DOSSIER\RESTAURATION MONUMENTS\Drevet\Restauration tombe\PXL_20231107_150542158.jpg"/>
          <p:cNvPicPr/>
          <p:nvPr/>
        </p:nvPicPr>
        <p:blipFill>
          <a:blip r:embed="rId4" cstate="print"/>
          <a:srcRect l="16832" t="27186" r="21069" b="56527"/>
          <a:stretch>
            <a:fillRect/>
          </a:stretch>
        </p:blipFill>
        <p:spPr bwMode="auto">
          <a:xfrm>
            <a:off x="3635896" y="4005064"/>
            <a:ext cx="4968552" cy="2016224"/>
          </a:xfrm>
          <a:prstGeom prst="rect">
            <a:avLst/>
          </a:prstGeom>
          <a:noFill/>
          <a:ln w="9525">
            <a:noFill/>
            <a:miter lim="800000"/>
            <a:headEnd/>
            <a:tailEnd/>
          </a:ln>
        </p:spPr>
      </p:pic>
      <p:sp>
        <p:nvSpPr>
          <p:cNvPr id="15" name="ZoneTexte 14"/>
          <p:cNvSpPr txBox="1"/>
          <p:nvPr/>
        </p:nvSpPr>
        <p:spPr>
          <a:xfrm>
            <a:off x="5148064" y="2132856"/>
            <a:ext cx="3816424" cy="1384995"/>
          </a:xfrm>
          <a:prstGeom prst="rect">
            <a:avLst/>
          </a:prstGeom>
          <a:noFill/>
        </p:spPr>
        <p:txBody>
          <a:bodyPr wrap="square" rtlCol="0">
            <a:spAutoFit/>
          </a:bodyPr>
          <a:lstStyle/>
          <a:p>
            <a:pPr algn="ctr"/>
            <a:r>
              <a:rPr lang="fr-FR" sz="2000" dirty="0" smtClean="0">
                <a:sym typeface="Wingdings"/>
              </a:rPr>
              <a:t>Restauration du fronton en marbre et de l’épitaphe de Louise DREVET, écrivaine </a:t>
            </a:r>
            <a:r>
              <a:rPr lang="fr-FR" sz="2400" dirty="0" smtClean="0">
                <a:sym typeface="Wingdings"/>
              </a:rPr>
              <a:t/>
            </a:r>
            <a:br>
              <a:rPr lang="fr-FR" sz="2400" dirty="0" smtClean="0">
                <a:sym typeface="Wingdings"/>
              </a:rPr>
            </a:br>
            <a:endParaRPr lang="fr-FR" sz="2400" dirty="0" smtClean="0">
              <a:sym typeface="Wingding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Users\Marie-Claire\Documents\DOCUMENTS MCR\ASSOCIATIONS\ASROCH_DOSSIER\SEPULTURES_portraits_par-nom\Bank Raymond\Restauration tombe\PXL_20231214_132105279.MP (1).jpg"/>
          <p:cNvPicPr/>
          <p:nvPr/>
        </p:nvPicPr>
        <p:blipFill>
          <a:blip r:embed="rId2" cstate="print"/>
          <a:srcRect l="18224" t="5751" r="24861"/>
          <a:stretch>
            <a:fillRect/>
          </a:stretch>
        </p:blipFill>
        <p:spPr bwMode="auto">
          <a:xfrm>
            <a:off x="4499992" y="764704"/>
            <a:ext cx="2310082" cy="5089585"/>
          </a:xfrm>
          <a:prstGeom prst="rect">
            <a:avLst/>
          </a:prstGeom>
          <a:noFill/>
          <a:ln w="9525">
            <a:noFill/>
            <a:miter lim="800000"/>
            <a:headEnd/>
            <a:tailEnd/>
          </a:ln>
        </p:spPr>
      </p:pic>
      <p:sp>
        <p:nvSpPr>
          <p:cNvPr id="4" name="ZoneTexte 3"/>
          <p:cNvSpPr txBox="1"/>
          <p:nvPr/>
        </p:nvSpPr>
        <p:spPr>
          <a:xfrm>
            <a:off x="755576" y="188640"/>
            <a:ext cx="7272808" cy="400110"/>
          </a:xfrm>
          <a:prstGeom prst="rect">
            <a:avLst/>
          </a:prstGeom>
          <a:noFill/>
        </p:spPr>
        <p:txBody>
          <a:bodyPr wrap="square" rtlCol="0">
            <a:spAutoFit/>
          </a:bodyPr>
          <a:lstStyle/>
          <a:p>
            <a:pPr algn="ctr"/>
            <a:r>
              <a:rPr lang="fr-FR" sz="2000" b="1" dirty="0" smtClean="0">
                <a:solidFill>
                  <a:srgbClr val="4F6228"/>
                </a:solidFill>
                <a:latin typeface="Times New Roman" pitchFamily="18" charset="0"/>
                <a:ea typeface="Times New Roman" pitchFamily="18" charset="0"/>
                <a:cs typeface="Times New Roman" pitchFamily="18" charset="0"/>
                <a:sym typeface="Wingdings"/>
              </a:rPr>
              <a:t>Restauration de la tombe de Raymond BANK, résistant  </a:t>
            </a:r>
          </a:p>
        </p:txBody>
      </p:sp>
      <p:sp>
        <p:nvSpPr>
          <p:cNvPr id="5" name="ZoneTexte 4"/>
          <p:cNvSpPr txBox="1"/>
          <p:nvPr/>
        </p:nvSpPr>
        <p:spPr>
          <a:xfrm>
            <a:off x="0" y="5877272"/>
            <a:ext cx="8568952" cy="830997"/>
          </a:xfrm>
          <a:prstGeom prst="rect">
            <a:avLst/>
          </a:prstGeom>
          <a:noFill/>
        </p:spPr>
        <p:txBody>
          <a:bodyPr wrap="square" rtlCol="0">
            <a:spAutoFit/>
          </a:bodyPr>
          <a:lstStyle/>
          <a:p>
            <a:pPr algn="ctr"/>
            <a:r>
              <a:rPr lang="fr-FR" sz="1600" dirty="0" smtClean="0"/>
              <a:t>Nettoyage effectué par un bénévole du Souvenir Français.</a:t>
            </a:r>
            <a:br>
              <a:rPr lang="fr-FR" sz="1600" dirty="0" smtClean="0"/>
            </a:br>
            <a:r>
              <a:rPr lang="fr-FR" sz="1600" dirty="0" smtClean="0"/>
              <a:t>Travaux de finition et gravure de l’épitaphe réalisés par Anne-Sophie </a:t>
            </a:r>
            <a:r>
              <a:rPr lang="fr-FR" sz="1600" dirty="0" err="1" smtClean="0"/>
              <a:t>Faggion</a:t>
            </a:r>
            <a:r>
              <a:rPr lang="fr-FR" sz="1600" dirty="0" smtClean="0"/>
              <a:t> – graveuse de pierre - Montant : 878 € financé par l’</a:t>
            </a:r>
            <a:r>
              <a:rPr lang="fr-FR" sz="1600" dirty="0" err="1" smtClean="0"/>
              <a:t>Asroch</a:t>
            </a:r>
            <a:r>
              <a:rPr lang="fr-FR" sz="1600" dirty="0" smtClean="0"/>
              <a:t> et par un don du Souvenir Français de 200 €</a:t>
            </a:r>
            <a:endParaRPr lang="fr-FR" sz="1600" dirty="0"/>
          </a:p>
        </p:txBody>
      </p:sp>
      <p:pic>
        <p:nvPicPr>
          <p:cNvPr id="6" name="Image 5" descr="C:\Users\Marie-Claire\Documents\DOCUMENTS MCR\ASSOCIATIONS\ASROCH_DOSSIER\SEPULTURES_portraits_par-nom\Bank Raymond\Photos tombe\Tombe R. Bank (2).JPG"/>
          <p:cNvPicPr/>
          <p:nvPr/>
        </p:nvPicPr>
        <p:blipFill>
          <a:blip r:embed="rId3" cstate="print"/>
          <a:srcRect l="28089" t="3355" r="9386" b="10064"/>
          <a:stretch>
            <a:fillRect/>
          </a:stretch>
        </p:blipFill>
        <p:spPr bwMode="auto">
          <a:xfrm>
            <a:off x="971600" y="764704"/>
            <a:ext cx="2448104" cy="5097936"/>
          </a:xfrm>
          <a:prstGeom prst="rect">
            <a:avLst/>
          </a:prstGeom>
          <a:noFill/>
          <a:ln w="9525">
            <a:noFill/>
            <a:miter lim="800000"/>
            <a:headEnd/>
            <a:tailEnd/>
          </a:ln>
        </p:spPr>
      </p:pic>
      <p:pic>
        <p:nvPicPr>
          <p:cNvPr id="45058" name="Picture 2" descr="C:\Users\Marie-Claire\Documents\DOCUMENTS MCR\ASSOCIATIONS\ASROCH_DOSSIER\SEPULTURES_portraits_par-nom\Bank Raymond\Biographies et infos _photos sur R. Bank\Raymond_Bank photo.jpg"/>
          <p:cNvPicPr>
            <a:picLocks noChangeAspect="1" noChangeArrowheads="1"/>
          </p:cNvPicPr>
          <p:nvPr/>
        </p:nvPicPr>
        <p:blipFill>
          <a:blip r:embed="rId4" cstate="print"/>
          <a:srcRect/>
          <a:stretch>
            <a:fillRect/>
          </a:stretch>
        </p:blipFill>
        <p:spPr bwMode="auto">
          <a:xfrm>
            <a:off x="7380312" y="692696"/>
            <a:ext cx="1512534" cy="2267927"/>
          </a:xfrm>
          <a:prstGeom prst="ellipse">
            <a:avLst/>
          </a:prstGeom>
          <a:noFill/>
        </p:spPr>
      </p:pic>
      <p:pic>
        <p:nvPicPr>
          <p:cNvPr id="9" name="Image 8" descr="C:\Users\Marie-Claire\Documents\DOCUMENTS MCR\ASSOCIATIONS\ASROCH_DOSSIER\SEPULTURES_portraits_par-nom\Bank Raymond\Restauration tombe\WhatsApp Image 2023-02-08 at 17.01.20.jpeg"/>
          <p:cNvPicPr/>
          <p:nvPr/>
        </p:nvPicPr>
        <p:blipFill>
          <a:blip r:embed="rId5" cstate="print"/>
          <a:srcRect t="6017" r="19129" b="26971"/>
          <a:stretch>
            <a:fillRect/>
          </a:stretch>
        </p:blipFill>
        <p:spPr bwMode="auto">
          <a:xfrm>
            <a:off x="7092280" y="3717032"/>
            <a:ext cx="1872208" cy="1224136"/>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4664"/>
            <a:ext cx="7452320" cy="648072"/>
          </a:xfrm>
        </p:spPr>
        <p:txBody>
          <a:bodyPr/>
          <a:lstStyle/>
          <a:p>
            <a:pPr>
              <a:lnSpc>
                <a:spcPts val="3500"/>
              </a:lnSpc>
            </a:pPr>
            <a:r>
              <a:rPr lang="fr-FR" sz="2400" b="1" i="1" kern="1200" dirty="0" smtClean="0">
                <a:solidFill>
                  <a:srgbClr val="4F6228"/>
                </a:solidFill>
                <a:latin typeface="Times New Roman" pitchFamily="18" charset="0"/>
                <a:ea typeface="+mn-ea"/>
                <a:cs typeface="Times New Roman" pitchFamily="18" charset="0"/>
              </a:rPr>
              <a:t>CHANTIERS DE DÉBROUSSAILLAGE </a:t>
            </a:r>
            <a:br>
              <a:rPr lang="fr-FR" sz="2400" b="1" i="1" kern="1200" dirty="0" smtClean="0">
                <a:solidFill>
                  <a:srgbClr val="4F6228"/>
                </a:solidFill>
                <a:latin typeface="Times New Roman" pitchFamily="18" charset="0"/>
                <a:ea typeface="+mn-ea"/>
                <a:cs typeface="Times New Roman" pitchFamily="18" charset="0"/>
              </a:rPr>
            </a:br>
            <a:r>
              <a:rPr lang="fr-FR" sz="2400" b="1" i="1" kern="1200" dirty="0" smtClean="0">
                <a:solidFill>
                  <a:srgbClr val="4F6228"/>
                </a:solidFill>
                <a:latin typeface="Times New Roman" pitchFamily="18" charset="0"/>
                <a:ea typeface="+mn-ea"/>
                <a:cs typeface="Times New Roman" pitchFamily="18" charset="0"/>
              </a:rPr>
              <a:t>ET NETTOYAGE </a:t>
            </a:r>
            <a:r>
              <a:rPr lang="fr-FR" sz="2800" b="1" i="1" kern="1200" dirty="0" smtClean="0">
                <a:solidFill>
                  <a:srgbClr val="4F6228"/>
                </a:solidFill>
                <a:latin typeface="Times New Roman" pitchFamily="18" charset="0"/>
                <a:ea typeface="+mn-ea"/>
                <a:cs typeface="Times New Roman" pitchFamily="18" charset="0"/>
              </a:rPr>
              <a:t>des monuments</a:t>
            </a:r>
            <a:r>
              <a:rPr lang="fr-FR" sz="2800" b="1" i="1" kern="1200" dirty="0">
                <a:solidFill>
                  <a:srgbClr val="4F6228"/>
                </a:solidFill>
                <a:latin typeface="Times New Roman" pitchFamily="18" charset="0"/>
                <a:ea typeface="+mn-ea"/>
                <a:cs typeface="Times New Roman" pitchFamily="18" charset="0"/>
              </a:rPr>
              <a:t/>
            </a:r>
            <a:br>
              <a:rPr lang="fr-FR" sz="2800" b="1" i="1" kern="1200" dirty="0">
                <a:solidFill>
                  <a:srgbClr val="4F6228"/>
                </a:solidFill>
                <a:latin typeface="Times New Roman" pitchFamily="18" charset="0"/>
                <a:ea typeface="+mn-ea"/>
                <a:cs typeface="Times New Roman" pitchFamily="18" charset="0"/>
              </a:rPr>
            </a:br>
            <a:endParaRPr lang="fr-FR" sz="2800" b="1" i="1" kern="1200" dirty="0">
              <a:solidFill>
                <a:srgbClr val="4F6228"/>
              </a:solidFill>
              <a:latin typeface="Times New Roman" pitchFamily="18" charset="0"/>
              <a:ea typeface="+mn-ea"/>
              <a:cs typeface="Times New Roman" pitchFamily="18" charset="0"/>
            </a:endParaRPr>
          </a:p>
        </p:txBody>
      </p:sp>
      <p:pic>
        <p:nvPicPr>
          <p:cNvPr id="6" name="Image 5" descr="C:\Users\Marie-Claire\Documents\DOCUMENTS MCR\ASSOCIATIONS\ASROCH_DOSSIER\2023_année 2023\NETTOYAGE DE TOMBES\Nettoyage par bénévoles\Photos bénévoles\2023-03-25 004.JPG"/>
          <p:cNvPicPr/>
          <p:nvPr/>
        </p:nvPicPr>
        <p:blipFill>
          <a:blip r:embed="rId2" cstate="print"/>
          <a:srcRect/>
          <a:stretch>
            <a:fillRect/>
          </a:stretch>
        </p:blipFill>
        <p:spPr bwMode="auto">
          <a:xfrm>
            <a:off x="0" y="1124744"/>
            <a:ext cx="4355976" cy="2808312"/>
          </a:xfrm>
          <a:prstGeom prst="rect">
            <a:avLst/>
          </a:prstGeom>
          <a:noFill/>
          <a:ln w="9525">
            <a:noFill/>
            <a:miter lim="800000"/>
            <a:headEnd/>
            <a:tailEnd/>
          </a:ln>
        </p:spPr>
      </p:pic>
      <p:pic>
        <p:nvPicPr>
          <p:cNvPr id="8" name="Image 7" descr="C:\Users\Marie-Claire\Documents\DOCUMENTS MCR\ASSOCIATIONS\ASROCH_DOSSIER\2023_année 2023\NETTOYAGE DE TOMBES\Nettoyage Toussaint\20231026_154638.jpg"/>
          <p:cNvPicPr/>
          <p:nvPr/>
        </p:nvPicPr>
        <p:blipFill>
          <a:blip r:embed="rId3" cstate="print"/>
          <a:srcRect t="11938" r="13214" b="9343"/>
          <a:stretch>
            <a:fillRect/>
          </a:stretch>
        </p:blipFill>
        <p:spPr bwMode="auto">
          <a:xfrm>
            <a:off x="0" y="4077072"/>
            <a:ext cx="4355976" cy="2780928"/>
          </a:xfrm>
          <a:prstGeom prst="rect">
            <a:avLst/>
          </a:prstGeom>
          <a:noFill/>
          <a:ln w="9525">
            <a:noFill/>
            <a:miter lim="800000"/>
            <a:headEnd/>
            <a:tailEnd/>
          </a:ln>
        </p:spPr>
      </p:pic>
      <p:pic>
        <p:nvPicPr>
          <p:cNvPr id="9" name="Image 8" descr="C:\Users\Marie-Claire\Documents\DOCUMENTS MCR\ASSOCIATIONS\ASROCH_DOSSIER\2023_année 2023\NETTOYAGE DE TOMBES\Nettoyage par bénévoles\Zones Hémicycle par bénévoles\20230406_144910.jpg"/>
          <p:cNvPicPr/>
          <p:nvPr/>
        </p:nvPicPr>
        <p:blipFill>
          <a:blip r:embed="rId4" cstate="print"/>
          <a:srcRect l="23806" r="10269" b="9573"/>
          <a:stretch>
            <a:fillRect/>
          </a:stretch>
        </p:blipFill>
        <p:spPr bwMode="auto">
          <a:xfrm>
            <a:off x="6551712" y="4193704"/>
            <a:ext cx="2592288" cy="2664296"/>
          </a:xfrm>
          <a:prstGeom prst="rect">
            <a:avLst/>
          </a:prstGeom>
          <a:noFill/>
          <a:ln w="9525">
            <a:noFill/>
            <a:miter lim="800000"/>
            <a:headEnd/>
            <a:tailEnd/>
          </a:ln>
        </p:spPr>
      </p:pic>
      <p:pic>
        <p:nvPicPr>
          <p:cNvPr id="10" name="Image 9" descr="C:\Users\Marie-Claire\Documents\DOCUMENTS MCR\ASSOCIATIONS\ASROCH_DOSSIER\2023_année 2023\NETTOYAGE DE TOMBES\Nettoyage par bénévoles\Crépu\20230608_144414.jpg"/>
          <p:cNvPicPr/>
          <p:nvPr/>
        </p:nvPicPr>
        <p:blipFill>
          <a:blip r:embed="rId5" cstate="print"/>
          <a:srcRect l="43047" t="26200" r="17772" b="30140"/>
          <a:stretch>
            <a:fillRect/>
          </a:stretch>
        </p:blipFill>
        <p:spPr bwMode="auto">
          <a:xfrm rot="5400000">
            <a:off x="4532738" y="1524046"/>
            <a:ext cx="2248092" cy="1881536"/>
          </a:xfrm>
          <a:prstGeom prst="ellipse">
            <a:avLst/>
          </a:prstGeom>
          <a:noFill/>
          <a:ln w="9525">
            <a:noFill/>
            <a:miter lim="800000"/>
            <a:headEnd/>
            <a:tailEnd/>
          </a:ln>
        </p:spPr>
      </p:pic>
      <p:pic>
        <p:nvPicPr>
          <p:cNvPr id="12" name="Image 11" descr="C:\Users\Marie-Claire\Documents\DOCUMENTS MCR\ASSOCIATIONS\ASROCH_DOSSIER\2023_année 2023\NETTOYAGE DE TOMBES\Nettoyage par bénévoles\Jean-Louis B\20230323_152223.jpg"/>
          <p:cNvPicPr/>
          <p:nvPr/>
        </p:nvPicPr>
        <p:blipFill>
          <a:blip r:embed="rId6" cstate="print"/>
          <a:srcRect l="5746" t="11366" r="21049" b="20883"/>
          <a:stretch>
            <a:fillRect/>
          </a:stretch>
        </p:blipFill>
        <p:spPr bwMode="auto">
          <a:xfrm rot="5400000">
            <a:off x="4269795" y="4595301"/>
            <a:ext cx="2464846" cy="1716420"/>
          </a:xfrm>
          <a:prstGeom prst="ellipse">
            <a:avLst/>
          </a:prstGeom>
          <a:noFill/>
          <a:ln w="9525">
            <a:noFill/>
            <a:miter lim="800000"/>
            <a:headEnd/>
            <a:tailEnd/>
          </a:ln>
        </p:spPr>
      </p:pic>
      <p:pic>
        <p:nvPicPr>
          <p:cNvPr id="13" name="Image 12" descr="C:\Users\Marie-Claire\Documents\DOCUMENTS MCR\ASSOCIATIONS\ASROCH_DOSSIER\2023_année 2023\NETTOYAGE DE TOMBES\Nettoyage par bénévoles\Tombes par Odile et Régis\WhatsApp Image 2023-01-06 à 09.00.39.jpg"/>
          <p:cNvPicPr/>
          <p:nvPr/>
        </p:nvPicPr>
        <p:blipFill>
          <a:blip r:embed="rId7" cstate="print"/>
          <a:srcRect l="18631" t="6282" r="36278" b="29182"/>
          <a:stretch>
            <a:fillRect/>
          </a:stretch>
        </p:blipFill>
        <p:spPr bwMode="auto">
          <a:xfrm>
            <a:off x="7092280" y="0"/>
            <a:ext cx="2051720" cy="400506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Users\Marie-Claire\Documents\DOCUMENTS MCR\ASSOCIATIONS\ASROCH_DOSSIER\2023_année 2023\NETTOYAGE DE TOMBES\Nettoyage par bénévoles\Tombe par Aboubacar Conte\WhatsApp Image 2023-07-15 à 15.19.35.jpg"/>
          <p:cNvPicPr/>
          <p:nvPr/>
        </p:nvPicPr>
        <p:blipFill>
          <a:blip r:embed="rId2" cstate="print"/>
          <a:srcRect b="14950"/>
          <a:stretch>
            <a:fillRect/>
          </a:stretch>
        </p:blipFill>
        <p:spPr bwMode="auto">
          <a:xfrm>
            <a:off x="3491880" y="3284984"/>
            <a:ext cx="5652120" cy="3573016"/>
          </a:xfrm>
          <a:prstGeom prst="round2DiagRect">
            <a:avLst/>
          </a:prstGeom>
          <a:noFill/>
          <a:ln w="9525">
            <a:noFill/>
            <a:miter lim="800000"/>
            <a:headEnd/>
            <a:tailEnd/>
          </a:ln>
        </p:spPr>
      </p:pic>
      <p:pic>
        <p:nvPicPr>
          <p:cNvPr id="2" name="Image 1" descr="C:\Users\Marie-Claire\Documents\DOCUMENTS MCR\ASSOCIATIONS\ASROCH_DOSSIER\2023_année 2023\NETTOYAGE DE TOMBES\Nettoyage par bénévoles\Tombe par Aboubacar Conte\WhatsApp Image 2023-07-15 à 15.19.34.jpg"/>
          <p:cNvPicPr/>
          <p:nvPr/>
        </p:nvPicPr>
        <p:blipFill>
          <a:blip r:embed="rId3" cstate="print">
            <a:lum bright="-10000"/>
          </a:blip>
          <a:srcRect b="12323"/>
          <a:stretch>
            <a:fillRect/>
          </a:stretch>
        </p:blipFill>
        <p:spPr bwMode="auto">
          <a:xfrm>
            <a:off x="0" y="0"/>
            <a:ext cx="6012160" cy="4077072"/>
          </a:xfrm>
          <a:prstGeom prst="flowChartDocument">
            <a:avLst/>
          </a:prstGeom>
          <a:noFill/>
          <a:ln w="9525">
            <a:noFill/>
            <a:miter lim="800000"/>
            <a:headEnd/>
            <a:tailEnd/>
          </a:ln>
        </p:spPr>
      </p:pic>
      <p:sp>
        <p:nvSpPr>
          <p:cNvPr id="4" name="ZoneTexte 3"/>
          <p:cNvSpPr txBox="1"/>
          <p:nvPr/>
        </p:nvSpPr>
        <p:spPr>
          <a:xfrm>
            <a:off x="6012160" y="1484784"/>
            <a:ext cx="2232248" cy="2031325"/>
          </a:xfrm>
          <a:prstGeom prst="rect">
            <a:avLst/>
          </a:prstGeom>
          <a:noFill/>
        </p:spPr>
        <p:txBody>
          <a:bodyPr wrap="square" rtlCol="0">
            <a:spAutoFit/>
          </a:bodyPr>
          <a:lstStyle/>
          <a:p>
            <a:r>
              <a:rPr lang="fr-FR" dirty="0" smtClean="0"/>
              <a:t>Avant </a:t>
            </a:r>
          </a:p>
          <a:p>
            <a:r>
              <a:rPr lang="fr-FR" dirty="0" smtClean="0"/>
              <a:t>et après l’intervention </a:t>
            </a:r>
          </a:p>
          <a:p>
            <a:r>
              <a:rPr lang="fr-FR" dirty="0" smtClean="0"/>
              <a:t>d’un bénévole, Aboubacar</a:t>
            </a:r>
          </a:p>
          <a:p>
            <a:pPr algn="ctr"/>
            <a:endParaRPr lang="fr-FR" dirty="0" smtClean="0"/>
          </a:p>
          <a:p>
            <a:endParaRPr lang="fr-FR" dirty="0"/>
          </a:p>
        </p:txBody>
      </p:sp>
      <p:pic>
        <p:nvPicPr>
          <p:cNvPr id="5" name="Image 4" descr="C:\Users\Marie-Claire\Documents\DOCUMENTS MCR\ASSOCIATIONS\ASROCH_DOSSIER\2023_année 2023\NETTOYAGE DE TOMBES\Nettoyage par bénévoles\Tombe par Aboubacar Conte\WhatsApp Image 2023-06-16 à 17.21.36.jpg"/>
          <p:cNvPicPr/>
          <p:nvPr/>
        </p:nvPicPr>
        <p:blipFill>
          <a:blip r:embed="rId4" cstate="print"/>
          <a:srcRect l="14242" t="36211" r="21966"/>
          <a:stretch>
            <a:fillRect/>
          </a:stretch>
        </p:blipFill>
        <p:spPr bwMode="auto">
          <a:xfrm>
            <a:off x="7812360" y="1556792"/>
            <a:ext cx="1043608" cy="1368152"/>
          </a:xfrm>
          <a:prstGeom prst="ellipse">
            <a:avLst/>
          </a:prstGeom>
          <a:noFill/>
          <a:ln w="9525">
            <a:noFill/>
            <a:miter lim="800000"/>
            <a:headEnd/>
            <a:tailEnd/>
          </a:ln>
        </p:spPr>
      </p:pic>
      <p:sp>
        <p:nvSpPr>
          <p:cNvPr id="7" name="ZoneTexte 6"/>
          <p:cNvSpPr txBox="1"/>
          <p:nvPr/>
        </p:nvSpPr>
        <p:spPr>
          <a:xfrm>
            <a:off x="251520" y="5589240"/>
            <a:ext cx="3312368" cy="1077218"/>
          </a:xfrm>
          <a:prstGeom prst="rect">
            <a:avLst/>
          </a:prstGeom>
          <a:noFill/>
        </p:spPr>
        <p:txBody>
          <a:bodyPr wrap="square" rtlCol="0">
            <a:spAutoFit/>
          </a:bodyPr>
          <a:lstStyle/>
          <a:p>
            <a:pPr algn="r"/>
            <a:r>
              <a:rPr lang="fr-FR" sz="1600" dirty="0" smtClean="0"/>
              <a:t>Tombe famille </a:t>
            </a:r>
            <a:r>
              <a:rPr lang="fr-FR" sz="1600" dirty="0" err="1" smtClean="0"/>
              <a:t>Mingral</a:t>
            </a:r>
            <a:r>
              <a:rPr lang="fr-FR" sz="1600" dirty="0" smtClean="0"/>
              <a:t/>
            </a:r>
            <a:br>
              <a:rPr lang="fr-FR" sz="1600" dirty="0" smtClean="0"/>
            </a:br>
            <a:r>
              <a:rPr lang="fr-FR" sz="1600" dirty="0" smtClean="0"/>
              <a:t>Allée principale 3 – Case 32</a:t>
            </a:r>
            <a:br>
              <a:rPr lang="fr-FR" sz="1600" dirty="0" smtClean="0"/>
            </a:br>
            <a:r>
              <a:rPr lang="fr-FR" sz="1600" dirty="0" smtClean="0"/>
              <a:t>Figure dans l’inventaire des tombes remarquables</a:t>
            </a:r>
            <a:endParaRPr lang="fr-FR"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Marie-Claire\Documents\DOCUMENTS MCR\ASSOCIATIONS\ASROCH_DOSSIER\2023_année 2023\NETTOYAGE DE TOMBES\Nettoyage par bénévoles\Tombes par Odile et Régis\Perrin Joseph et Rosalie_C13-4RL-1483-84_le 7-05-23 (1).jpeg"/>
          <p:cNvPicPr/>
          <p:nvPr/>
        </p:nvPicPr>
        <p:blipFill>
          <a:blip r:embed="rId2" cstate="print"/>
          <a:srcRect/>
          <a:stretch>
            <a:fillRect/>
          </a:stretch>
        </p:blipFill>
        <p:spPr bwMode="auto">
          <a:xfrm>
            <a:off x="0" y="3041576"/>
            <a:ext cx="2880320" cy="3816424"/>
          </a:xfrm>
          <a:prstGeom prst="rect">
            <a:avLst/>
          </a:prstGeom>
          <a:noFill/>
          <a:ln w="9525">
            <a:noFill/>
            <a:miter lim="800000"/>
            <a:headEnd/>
            <a:tailEnd/>
          </a:ln>
        </p:spPr>
      </p:pic>
      <p:pic>
        <p:nvPicPr>
          <p:cNvPr id="3" name="Image 2" descr="C:\Users\Marie-Claire\Documents\DOCUMENTS MCR\ASSOCIATIONS\ASROCH_DOSSIER\2023_année 2023\NETTOYAGE DE TOMBES\Nettoyage par bénévoles\Tombes par Odile et Régis\Perrin Joseph et Rosalie_C13-4RL-1483-84_le 7-05-23 (2).jpeg"/>
          <p:cNvPicPr/>
          <p:nvPr/>
        </p:nvPicPr>
        <p:blipFill>
          <a:blip r:embed="rId3" cstate="print"/>
          <a:srcRect/>
          <a:stretch>
            <a:fillRect/>
          </a:stretch>
        </p:blipFill>
        <p:spPr bwMode="auto">
          <a:xfrm>
            <a:off x="3131840" y="3041576"/>
            <a:ext cx="2880320" cy="3816424"/>
          </a:xfrm>
          <a:prstGeom prst="rect">
            <a:avLst/>
          </a:prstGeom>
          <a:noFill/>
          <a:ln w="9525">
            <a:noFill/>
            <a:miter lim="800000"/>
            <a:headEnd/>
            <a:tailEnd/>
          </a:ln>
        </p:spPr>
      </p:pic>
      <p:pic>
        <p:nvPicPr>
          <p:cNvPr id="4" name="Image 3" descr="C:\Users\Marie-Claire\Documents\DOCUMENTS MCR\ASSOCIATIONS\ASROCH_DOSSIER\2023_année 2023\NETTOYAGE DE TOMBES\Nettoyage par bénévoles\Tombes par Odile et Régis\Perrin Joseph et Rosalie_C13-4RL-1483-84_le 7-05-23 (3).jpeg"/>
          <p:cNvPicPr/>
          <p:nvPr/>
        </p:nvPicPr>
        <p:blipFill>
          <a:blip r:embed="rId4" cstate="print"/>
          <a:srcRect/>
          <a:stretch>
            <a:fillRect/>
          </a:stretch>
        </p:blipFill>
        <p:spPr bwMode="auto">
          <a:xfrm>
            <a:off x="6335688" y="3041576"/>
            <a:ext cx="2808312" cy="3816424"/>
          </a:xfrm>
          <a:prstGeom prst="rect">
            <a:avLst/>
          </a:prstGeom>
          <a:noFill/>
          <a:ln w="9525">
            <a:noFill/>
            <a:miter lim="800000"/>
            <a:headEnd/>
            <a:tailEnd/>
          </a:ln>
        </p:spPr>
      </p:pic>
      <p:sp>
        <p:nvSpPr>
          <p:cNvPr id="5" name="ZoneTexte 4"/>
          <p:cNvSpPr txBox="1"/>
          <p:nvPr/>
        </p:nvSpPr>
        <p:spPr>
          <a:xfrm>
            <a:off x="0" y="260648"/>
            <a:ext cx="7884368" cy="1384995"/>
          </a:xfrm>
          <a:prstGeom prst="rect">
            <a:avLst/>
          </a:prstGeom>
          <a:noFill/>
        </p:spPr>
        <p:txBody>
          <a:bodyPr wrap="square" rtlCol="0">
            <a:spAutoFit/>
          </a:bodyPr>
          <a:lstStyle/>
          <a:p>
            <a:pPr algn="ctr"/>
            <a:r>
              <a:rPr lang="fr-FR" sz="2800" b="1" i="1" dirty="0" smtClean="0">
                <a:solidFill>
                  <a:srgbClr val="4F6228"/>
                </a:solidFill>
                <a:latin typeface="Times New Roman" pitchFamily="18" charset="0"/>
                <a:cs typeface="Times New Roman" pitchFamily="18" charset="0"/>
              </a:rPr>
              <a:t>Intervention d’Odile et Régis sur une tombe remarquable </a:t>
            </a:r>
          </a:p>
          <a:p>
            <a:pPr algn="ctr"/>
            <a:r>
              <a:rPr lang="fr-FR" sz="2800" b="1" i="1" dirty="0" smtClean="0">
                <a:solidFill>
                  <a:srgbClr val="4F6228"/>
                </a:solidFill>
                <a:latin typeface="Times New Roman" pitchFamily="18" charset="0"/>
                <a:cs typeface="Times New Roman" pitchFamily="18" charset="0"/>
              </a:rPr>
              <a:t>                         </a:t>
            </a:r>
            <a:r>
              <a:rPr lang="fr-FR" dirty="0" smtClean="0"/>
              <a:t> </a:t>
            </a:r>
            <a:endParaRPr lang="fr-FR" dirty="0"/>
          </a:p>
        </p:txBody>
      </p:sp>
      <p:sp>
        <p:nvSpPr>
          <p:cNvPr id="6" name="ZoneTexte 5"/>
          <p:cNvSpPr txBox="1"/>
          <p:nvPr/>
        </p:nvSpPr>
        <p:spPr>
          <a:xfrm>
            <a:off x="0" y="2636912"/>
            <a:ext cx="9144000" cy="369332"/>
          </a:xfrm>
          <a:prstGeom prst="rect">
            <a:avLst/>
          </a:prstGeom>
          <a:noFill/>
        </p:spPr>
        <p:txBody>
          <a:bodyPr wrap="square" rtlCol="0">
            <a:spAutoFit/>
          </a:bodyPr>
          <a:lstStyle/>
          <a:p>
            <a:r>
              <a:rPr lang="fr-FR" dirty="0" smtClean="0"/>
              <a:t>             Avant			 Pendant			Après</a:t>
            </a:r>
            <a:endParaRPr lang="fr-FR" dirty="0"/>
          </a:p>
        </p:txBody>
      </p:sp>
      <p:sp>
        <p:nvSpPr>
          <p:cNvPr id="7" name="ZoneTexte 6"/>
          <p:cNvSpPr txBox="1"/>
          <p:nvPr/>
        </p:nvSpPr>
        <p:spPr>
          <a:xfrm>
            <a:off x="0" y="1700808"/>
            <a:ext cx="5040560" cy="830997"/>
          </a:xfrm>
          <a:prstGeom prst="rect">
            <a:avLst/>
          </a:prstGeom>
          <a:noFill/>
        </p:spPr>
        <p:txBody>
          <a:bodyPr wrap="square" rtlCol="0">
            <a:spAutoFit/>
          </a:bodyPr>
          <a:lstStyle/>
          <a:p>
            <a:r>
              <a:rPr lang="fr-FR" sz="1600" dirty="0" smtClean="0"/>
              <a:t>Tombe famille Perrin Joseph et Rosalie</a:t>
            </a:r>
            <a:br>
              <a:rPr lang="fr-FR" sz="1600" dirty="0" smtClean="0"/>
            </a:br>
            <a:r>
              <a:rPr lang="fr-FR" sz="1600" dirty="0" smtClean="0"/>
              <a:t>Carré 13 – Rang latéral 4 – n° 1483</a:t>
            </a:r>
            <a:br>
              <a:rPr lang="fr-FR" sz="1600" dirty="0" smtClean="0"/>
            </a:br>
            <a:r>
              <a:rPr lang="fr-FR" sz="1600" dirty="0" smtClean="0"/>
              <a:t>Figure dans l’inventaire des tombes remarquables</a:t>
            </a:r>
            <a:endParaRPr lang="fr-FR" sz="1600" dirty="0"/>
          </a:p>
        </p:txBody>
      </p:sp>
      <p:pic>
        <p:nvPicPr>
          <p:cNvPr id="36866" name="Picture 2" descr="C:\Users\Marie-Claire\Desktop\Membres CA\2023-03-25 275 - Copie.JPG"/>
          <p:cNvPicPr>
            <a:picLocks noChangeAspect="1" noChangeArrowheads="1"/>
          </p:cNvPicPr>
          <p:nvPr/>
        </p:nvPicPr>
        <p:blipFill>
          <a:blip r:embed="rId5" cstate="print"/>
          <a:srcRect/>
          <a:stretch>
            <a:fillRect/>
          </a:stretch>
        </p:blipFill>
        <p:spPr bwMode="auto">
          <a:xfrm>
            <a:off x="7884368" y="0"/>
            <a:ext cx="1259632" cy="2531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67544" y="116632"/>
            <a:ext cx="8229600" cy="634082"/>
          </a:xfrm>
        </p:spPr>
        <p:txBody>
          <a:bodyPr/>
          <a:lstStyle/>
          <a:p>
            <a:r>
              <a:rPr lang="fr-FR" sz="2800" b="1" i="1" kern="1200" dirty="0" smtClean="0">
                <a:solidFill>
                  <a:srgbClr val="4F6228"/>
                </a:solidFill>
                <a:latin typeface="Times New Roman" pitchFamily="18" charset="0"/>
                <a:ea typeface="+mn-ea"/>
                <a:cs typeface="Times New Roman" pitchFamily="18" charset="0"/>
              </a:rPr>
              <a:t>Visite avec des responsables de la Ville de Grenoble en charge de la gestion des cimetières </a:t>
            </a:r>
            <a:r>
              <a:rPr lang="fr-FR" sz="2400" kern="1200" dirty="0" smtClean="0">
                <a:solidFill>
                  <a:srgbClr val="4F6228"/>
                </a:solidFill>
                <a:latin typeface="Times New Roman" pitchFamily="18" charset="0"/>
                <a:ea typeface="+mn-ea"/>
                <a:cs typeface="Times New Roman" pitchFamily="18" charset="0"/>
              </a:rPr>
              <a:t>en Juin 2023</a:t>
            </a:r>
          </a:p>
        </p:txBody>
      </p:sp>
      <p:pic>
        <p:nvPicPr>
          <p:cNvPr id="38913" name="Picture 1" descr="C:\Users\Marie-Claire\Documents\DOCUMENTS MCR\ASSOCIATIONS\ASROCH_DOSSIER\2023_année 2023\EVENEMENTS 2023\Photos pour AG\2023-06-23 139.JPG"/>
          <p:cNvPicPr>
            <a:picLocks noChangeAspect="1" noChangeArrowheads="1"/>
          </p:cNvPicPr>
          <p:nvPr/>
        </p:nvPicPr>
        <p:blipFill>
          <a:blip r:embed="rId3" cstate="print"/>
          <a:srcRect/>
          <a:stretch>
            <a:fillRect/>
          </a:stretch>
        </p:blipFill>
        <p:spPr bwMode="auto">
          <a:xfrm>
            <a:off x="1259632" y="1052736"/>
            <a:ext cx="6624736" cy="4416491"/>
          </a:xfrm>
          <a:prstGeom prst="rect">
            <a:avLst/>
          </a:prstGeom>
          <a:noFill/>
        </p:spPr>
      </p:pic>
      <p:sp>
        <p:nvSpPr>
          <p:cNvPr id="11" name="ZoneTexte 10"/>
          <p:cNvSpPr txBox="1"/>
          <p:nvPr/>
        </p:nvSpPr>
        <p:spPr>
          <a:xfrm>
            <a:off x="1043608" y="5517232"/>
            <a:ext cx="6840760" cy="1477328"/>
          </a:xfrm>
          <a:prstGeom prst="rect">
            <a:avLst/>
          </a:prstGeom>
          <a:noFill/>
        </p:spPr>
        <p:txBody>
          <a:bodyPr wrap="square" rtlCol="0">
            <a:spAutoFit/>
          </a:bodyPr>
          <a:lstStyle/>
          <a:p>
            <a:pPr algn="ctr"/>
            <a:r>
              <a:rPr lang="fr-FR" dirty="0" smtClean="0"/>
              <a:t>Rencontre pour trouver un compromis concernant les concessions sur lesquelles les bénévoles de l’</a:t>
            </a:r>
            <a:r>
              <a:rPr lang="fr-FR" dirty="0" err="1" smtClean="0"/>
              <a:t>Asroch</a:t>
            </a:r>
            <a:r>
              <a:rPr lang="fr-FR" dirty="0" smtClean="0"/>
              <a:t> peuvent intervenir pour les travaux de nettoyage et le débroussaillage.</a:t>
            </a:r>
          </a:p>
          <a:p>
            <a:endParaRPr lang="fr-FR" dirty="0" smtClean="0"/>
          </a:p>
          <a:p>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67544" y="2852936"/>
            <a:ext cx="8420105" cy="1071570"/>
          </a:xfrm>
        </p:spPr>
        <p:txBody>
          <a:bodyPr/>
          <a:lstStyle/>
          <a:p>
            <a:pPr algn="r" eaLnBrk="1" hangingPunct="1">
              <a:lnSpc>
                <a:spcPct val="90000"/>
              </a:lnSpc>
            </a:pPr>
            <a:r>
              <a:rPr lang="fr-FR" sz="4800" b="1" i="1" dirty="0" smtClean="0">
                <a:solidFill>
                  <a:srgbClr val="4F6228"/>
                </a:solidFill>
                <a:latin typeface="Times New Roman" pitchFamily="18" charset="0"/>
              </a:rPr>
              <a:t>Activités avec d’autres associations</a:t>
            </a:r>
            <a:br>
              <a:rPr lang="fr-FR" sz="4800" b="1" i="1" dirty="0" smtClean="0">
                <a:solidFill>
                  <a:srgbClr val="4F6228"/>
                </a:solidFill>
                <a:latin typeface="Times New Roman" pitchFamily="18" charset="0"/>
              </a:rPr>
            </a:br>
            <a:endParaRPr lang="fr-FR" sz="4800" b="1" i="1" dirty="0">
              <a:solidFill>
                <a:srgbClr val="4F6228"/>
              </a:solidFill>
              <a:latin typeface="Times New Roman" pitchFamily="18" charset="0"/>
            </a:endParaRPr>
          </a:p>
        </p:txBody>
      </p:sp>
      <p:pic>
        <p:nvPicPr>
          <p:cNvPr id="4" name="Image 3"/>
          <p:cNvPicPr/>
          <p:nvPr/>
        </p:nvPicPr>
        <p:blipFill>
          <a:blip r:embed="rId3" cstate="print"/>
          <a:srcRect r="14397" b="8148"/>
          <a:stretch>
            <a:fillRect/>
          </a:stretch>
        </p:blipFill>
        <p:spPr bwMode="auto">
          <a:xfrm>
            <a:off x="285720" y="214290"/>
            <a:ext cx="973912" cy="134250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539552" y="2636912"/>
            <a:ext cx="8420105" cy="1368152"/>
          </a:xfrm>
        </p:spPr>
        <p:txBody>
          <a:bodyPr/>
          <a:lstStyle/>
          <a:p>
            <a:pPr algn="r" eaLnBrk="1" hangingPunct="1">
              <a:lnSpc>
                <a:spcPct val="90000"/>
              </a:lnSpc>
            </a:pPr>
            <a:endParaRPr lang="fr-FR" sz="2000" b="1" dirty="0" smtClean="0">
              <a:solidFill>
                <a:srgbClr val="4F6228"/>
              </a:solidFill>
              <a:latin typeface="Times New Roman" pitchFamily="18" charset="0"/>
            </a:endParaRPr>
          </a:p>
          <a:p>
            <a:pPr algn="r" eaLnBrk="1" hangingPunct="1">
              <a:lnSpc>
                <a:spcPct val="90000"/>
              </a:lnSpc>
            </a:pPr>
            <a:endParaRPr lang="fr-FR" b="1" dirty="0" smtClean="0">
              <a:solidFill>
                <a:srgbClr val="4F6228"/>
              </a:solidFill>
              <a:latin typeface="Times New Roman" pitchFamily="18" charset="0"/>
            </a:endParaRPr>
          </a:p>
          <a:p>
            <a:pPr algn="r" eaLnBrk="1" hangingPunct="1">
              <a:lnSpc>
                <a:spcPct val="90000"/>
              </a:lnSpc>
            </a:pPr>
            <a:endParaRPr lang="fr-FR" b="1" dirty="0" smtClean="0">
              <a:solidFill>
                <a:srgbClr val="4F6228"/>
              </a:solidFill>
              <a:latin typeface="Times New Roman" pitchFamily="18" charset="0"/>
            </a:endParaRPr>
          </a:p>
          <a:p>
            <a:pPr algn="r" eaLnBrk="1" hangingPunct="1">
              <a:lnSpc>
                <a:spcPct val="90000"/>
              </a:lnSpc>
            </a:pPr>
            <a:endParaRPr lang="fr-FR" b="1" dirty="0" smtClean="0">
              <a:solidFill>
                <a:srgbClr val="4F6228"/>
              </a:solidFill>
              <a:latin typeface="Times New Roman" pitchFamily="18" charset="0"/>
            </a:endParaRPr>
          </a:p>
          <a:p>
            <a:pPr algn="r" eaLnBrk="1" hangingPunct="1">
              <a:lnSpc>
                <a:spcPct val="90000"/>
              </a:lnSpc>
            </a:pPr>
            <a:endParaRPr lang="fr-FR" b="1" dirty="0" smtClean="0">
              <a:solidFill>
                <a:srgbClr val="4F6228"/>
              </a:solidFill>
              <a:latin typeface="Times New Roman" pitchFamily="18" charset="0"/>
            </a:endParaRPr>
          </a:p>
          <a:p>
            <a:pPr algn="r" eaLnBrk="1" hangingPunct="1">
              <a:lnSpc>
                <a:spcPct val="90000"/>
              </a:lnSpc>
            </a:pPr>
            <a:endParaRPr lang="fr-FR" sz="2000" b="1" dirty="0" smtClean="0">
              <a:solidFill>
                <a:srgbClr val="4F6228"/>
              </a:solidFill>
              <a:latin typeface="Times New Roman" pitchFamily="18" charset="0"/>
            </a:endParaRPr>
          </a:p>
          <a:p>
            <a:pPr algn="r" eaLnBrk="1" hangingPunct="1">
              <a:lnSpc>
                <a:spcPct val="90000"/>
              </a:lnSpc>
            </a:pPr>
            <a:endParaRPr lang="fr-FR" sz="2000" b="1" dirty="0" smtClean="0">
              <a:solidFill>
                <a:srgbClr val="4F6228"/>
              </a:solidFill>
              <a:latin typeface="Times New Roman" pitchFamily="18" charset="0"/>
            </a:endParaRPr>
          </a:p>
          <a:p>
            <a:pPr algn="r" eaLnBrk="1" hangingPunct="1">
              <a:lnSpc>
                <a:spcPct val="90000"/>
              </a:lnSpc>
            </a:pPr>
            <a:r>
              <a:rPr lang="fr-FR" sz="2000" b="1" dirty="0" smtClean="0">
                <a:solidFill>
                  <a:srgbClr val="4F6228"/>
                </a:solidFill>
                <a:latin typeface="Times New Roman" pitchFamily="18" charset="0"/>
              </a:rPr>
              <a:t>Intervention de Marie-Claire Rivoire à la table ronde de la FAPI </a:t>
            </a:r>
          </a:p>
          <a:p>
            <a:pPr algn="r" eaLnBrk="1" hangingPunct="1">
              <a:lnSpc>
                <a:spcPct val="90000"/>
              </a:lnSpc>
            </a:pPr>
            <a:r>
              <a:rPr lang="fr-FR" sz="2000" b="1" dirty="0" smtClean="0">
                <a:solidFill>
                  <a:srgbClr val="4F6228"/>
                </a:solidFill>
                <a:latin typeface="Times New Roman" pitchFamily="18" charset="0"/>
              </a:rPr>
              <a:t>« Paysage et patrimoine » -  à </a:t>
            </a:r>
            <a:r>
              <a:rPr lang="fr-FR" sz="2000" b="1" dirty="0" err="1" smtClean="0">
                <a:solidFill>
                  <a:srgbClr val="4F6228"/>
                </a:solidFill>
                <a:latin typeface="Times New Roman" pitchFamily="18" charset="0"/>
              </a:rPr>
              <a:t>Venon</a:t>
            </a:r>
            <a:r>
              <a:rPr lang="fr-FR" sz="2000" b="1" dirty="0" smtClean="0">
                <a:solidFill>
                  <a:srgbClr val="4F6228"/>
                </a:solidFill>
                <a:latin typeface="Times New Roman" pitchFamily="18" charset="0"/>
              </a:rPr>
              <a:t>- le 17 mars 2023</a:t>
            </a:r>
          </a:p>
        </p:txBody>
      </p:sp>
      <p:pic>
        <p:nvPicPr>
          <p:cNvPr id="4" name="Image 3"/>
          <p:cNvPicPr/>
          <p:nvPr/>
        </p:nvPicPr>
        <p:blipFill>
          <a:blip r:embed="rId3" cstate="print"/>
          <a:srcRect r="14397" b="8148"/>
          <a:stretch>
            <a:fillRect/>
          </a:stretch>
        </p:blipFill>
        <p:spPr bwMode="auto">
          <a:xfrm>
            <a:off x="285720" y="214290"/>
            <a:ext cx="901904" cy="1342502"/>
          </a:xfrm>
          <a:prstGeom prst="rect">
            <a:avLst/>
          </a:prstGeom>
          <a:noFill/>
          <a:ln w="9525">
            <a:noFill/>
            <a:miter lim="800000"/>
            <a:headEnd/>
            <a:tailEnd/>
          </a:ln>
        </p:spPr>
      </p:pic>
      <p:sp>
        <p:nvSpPr>
          <p:cNvPr id="26625" name="Text Box 1"/>
          <p:cNvSpPr txBox="1">
            <a:spLocks noChangeArrowheads="1"/>
          </p:cNvSpPr>
          <p:nvPr/>
        </p:nvSpPr>
        <p:spPr bwMode="auto">
          <a:xfrm>
            <a:off x="1115616" y="260648"/>
            <a:ext cx="5163486" cy="1368152"/>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182563" marR="0" lvl="0" algn="l" defTabSz="914400" rtl="0" eaLnBrk="1" fontAlgn="base" latinLnBrk="0" hangingPunct="1">
              <a:lnSpc>
                <a:spcPct val="100000"/>
              </a:lnSpc>
              <a:spcBef>
                <a:spcPct val="0"/>
              </a:spcBef>
              <a:spcAft>
                <a:spcPts val="1000"/>
              </a:spcAft>
              <a:buClrTx/>
              <a:buSzTx/>
              <a:buFontTx/>
              <a:buNone/>
              <a:tabLst/>
            </a:pPr>
            <a:endParaRPr kumimoji="0" lang="fr-FR" sz="800" b="1" i="0" u="none" strike="noStrike" cap="none" normalizeH="0" baseline="0" dirty="0" smtClean="0">
              <a:ln>
                <a:noFill/>
              </a:ln>
              <a:solidFill>
                <a:srgbClr val="808080"/>
              </a:solidFill>
              <a:effectLst/>
              <a:latin typeface="Times New Roman" pitchFamily="18" charset="0"/>
              <a:cs typeface="Arial" pitchFamily="34" charset="0"/>
            </a:endParaRPr>
          </a:p>
          <a:p>
            <a:pPr marL="182563" marR="0" lvl="1" algn="l" defTabSz="914400" rtl="0" eaLnBrk="1" fontAlgn="base" latinLnBrk="0" hangingPunct="1">
              <a:lnSpc>
                <a:spcPct val="100000"/>
              </a:lnSpc>
              <a:spcBef>
                <a:spcPct val="0"/>
              </a:spcBef>
              <a:spcAft>
                <a:spcPts val="0"/>
              </a:spcAft>
              <a:buClrTx/>
              <a:buSzTx/>
              <a:buFontTx/>
              <a:buNone/>
              <a:tabLst/>
            </a:pPr>
            <a:r>
              <a:rPr kumimoji="0" lang="fr-FR" sz="2000" b="1" i="0" u="none" strike="noStrike" cap="none" normalizeH="0" baseline="0" dirty="0" smtClean="0">
                <a:ln>
                  <a:noFill/>
                </a:ln>
                <a:solidFill>
                  <a:srgbClr val="4F6228"/>
                </a:solidFill>
                <a:effectLst/>
                <a:latin typeface="AR JULIAN" pitchFamily="2" charset="0"/>
                <a:cs typeface="Arial" pitchFamily="34" charset="0"/>
              </a:rPr>
              <a:t>Saint-Roch</a:t>
            </a:r>
            <a:r>
              <a:rPr kumimoji="0" lang="fr-FR" sz="2000" b="1" i="0" u="none" strike="noStrike" cap="none" normalizeH="0" baseline="0" dirty="0" smtClean="0">
                <a:ln>
                  <a:noFill/>
                </a:ln>
                <a:solidFill>
                  <a:srgbClr val="4F6228"/>
                </a:solidFill>
                <a:effectLst/>
                <a:latin typeface="MingLiU" charset="-120"/>
                <a:cs typeface="Arial" pitchFamily="34" charset="0"/>
              </a:rPr>
              <a:t> </a:t>
            </a:r>
            <a:r>
              <a:rPr kumimoji="0" lang="fr-FR" sz="2000" b="1" i="0" u="none" strike="noStrike" cap="none" normalizeH="0" baseline="0" dirty="0" smtClean="0">
                <a:ln>
                  <a:noFill/>
                </a:ln>
                <a:solidFill>
                  <a:srgbClr val="4F6228"/>
                </a:solidFill>
                <a:effectLst/>
                <a:latin typeface="AR JULIAN" pitchFamily="2" charset="0"/>
                <a:cs typeface="Arial" pitchFamily="34" charset="0"/>
              </a:rPr>
              <a:t>! </a:t>
            </a:r>
          </a:p>
          <a:p>
            <a:pPr marL="182563" marR="0" lvl="1" algn="l" defTabSz="914400" rtl="0" eaLnBrk="1" fontAlgn="base" latinLnBrk="0" hangingPunct="1">
              <a:lnSpc>
                <a:spcPct val="100000"/>
              </a:lnSpc>
              <a:spcBef>
                <a:spcPct val="0"/>
              </a:spcBef>
              <a:spcAft>
                <a:spcPts val="0"/>
              </a:spcAft>
              <a:buClrTx/>
              <a:buSzTx/>
              <a:buFontTx/>
              <a:buNone/>
              <a:tabLst/>
            </a:pPr>
            <a:r>
              <a:rPr kumimoji="0" lang="fr-FR" sz="2000" b="1" i="0" u="none" strike="noStrike" cap="none" normalizeH="0" baseline="0" dirty="0" smtClean="0">
                <a:ln>
                  <a:noFill/>
                </a:ln>
                <a:solidFill>
                  <a:srgbClr val="4F6228"/>
                </a:solidFill>
                <a:effectLst/>
                <a:latin typeface="AR JULIAN" pitchFamily="2" charset="0"/>
                <a:cs typeface="Arial" pitchFamily="34" charset="0"/>
              </a:rPr>
              <a:t>Vous avez dit cimetière</a:t>
            </a:r>
            <a:r>
              <a:rPr kumimoji="0" lang="fr-FR" sz="2800" b="1" i="0" u="none" strike="noStrike" cap="none" normalizeH="0" baseline="0" dirty="0" smtClean="0">
                <a:ln>
                  <a:noFill/>
                </a:ln>
                <a:solidFill>
                  <a:srgbClr val="4F6228"/>
                </a:solidFill>
                <a:effectLst/>
                <a:latin typeface="MingLiU" charset="-120"/>
                <a:cs typeface="Arial" pitchFamily="34" charset="0"/>
              </a:rPr>
              <a:t> </a:t>
            </a:r>
            <a:r>
              <a:rPr kumimoji="0" lang="fr-FR" sz="2800" b="1" i="0" u="none" strike="noStrike" cap="none" normalizeH="0" baseline="0" dirty="0" smtClean="0">
                <a:ln>
                  <a:noFill/>
                </a:ln>
                <a:solidFill>
                  <a:srgbClr val="4F6228"/>
                </a:solidFill>
                <a:effectLst/>
                <a:latin typeface="AR JULIAN" pitchFamily="2" charset="0"/>
                <a:cs typeface="Arial" pitchFamily="34" charset="0"/>
              </a:rPr>
              <a:t>?</a:t>
            </a:r>
          </a:p>
          <a:p>
            <a:pPr marL="182563" marR="0" lvl="1" algn="l" defTabSz="914400" rtl="0" eaLnBrk="1" fontAlgn="base" latinLnBrk="0" hangingPunct="1">
              <a:lnSpc>
                <a:spcPct val="100000"/>
              </a:lnSpc>
              <a:spcBef>
                <a:spcPct val="0"/>
              </a:spcBef>
              <a:spcAft>
                <a:spcPts val="0"/>
              </a:spcAft>
              <a:buClrTx/>
              <a:buSzTx/>
              <a:buFontTx/>
              <a:buNone/>
              <a:tabLst/>
            </a:pPr>
            <a:r>
              <a:rPr kumimoji="0" lang="fr-FR" sz="1600" b="1" i="1" u="none" strike="noStrike" cap="none" normalizeH="0" baseline="0" dirty="0" smtClean="0">
                <a:ln>
                  <a:noFill/>
                </a:ln>
                <a:solidFill>
                  <a:srgbClr val="4F6228"/>
                </a:solidFill>
                <a:effectLst/>
                <a:latin typeface="AR JULIAN" pitchFamily="2" charset="0"/>
                <a:cs typeface="Arial" pitchFamily="34" charset="0"/>
              </a:rPr>
              <a:t>Association culturelle et patrimoniale</a:t>
            </a:r>
            <a:endParaRPr kumimoji="0" lang="fr-FR" sz="1600" b="1" i="1" u="none" strike="noStrike" cap="none" normalizeH="0" baseline="0" dirty="0" smtClean="0">
              <a:ln>
                <a:noFill/>
              </a:ln>
              <a:solidFill>
                <a:srgbClr val="4F6228"/>
              </a:solidFill>
              <a:effectLst>
                <a:outerShdw blurRad="38100" dist="38100" dir="2700000" algn="tl">
                  <a:srgbClr val="C0C0C0"/>
                </a:outerShdw>
              </a:effectLst>
              <a:latin typeface="MingLiU" charset="-12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467544" y="1988840"/>
            <a:ext cx="7704856" cy="1520416"/>
          </a:xfrm>
          <a:prstGeom prst="rect">
            <a:avLst/>
          </a:prstGeom>
        </p:spPr>
        <p:txBody>
          <a:bodyPr wrap="square">
            <a:spAutoFit/>
          </a:bodyPr>
          <a:lstStyle/>
          <a:p>
            <a:pPr>
              <a:lnSpc>
                <a:spcPct val="90000"/>
              </a:lnSpc>
              <a:spcBef>
                <a:spcPct val="20000"/>
              </a:spcBef>
            </a:pPr>
            <a:r>
              <a:rPr lang="fr-FR" sz="3200" b="1" dirty="0" smtClean="0">
                <a:solidFill>
                  <a:srgbClr val="4F6228"/>
                </a:solidFill>
                <a:latin typeface="Times New Roman" pitchFamily="18" charset="0"/>
                <a:cs typeface="+mn-cs"/>
              </a:rPr>
              <a:t>Le cimetière Saint-Roch de Grenoble : </a:t>
            </a:r>
          </a:p>
          <a:p>
            <a:pPr>
              <a:lnSpc>
                <a:spcPct val="90000"/>
              </a:lnSpc>
              <a:spcBef>
                <a:spcPct val="20000"/>
              </a:spcBef>
            </a:pPr>
            <a:r>
              <a:rPr lang="fr-FR" sz="3200" b="1" dirty="0" smtClean="0">
                <a:solidFill>
                  <a:srgbClr val="4F6228"/>
                </a:solidFill>
                <a:latin typeface="Times New Roman" pitchFamily="18" charset="0"/>
                <a:cs typeface="+mn-cs"/>
              </a:rPr>
              <a:t>Limites entre patrimoine naturel et patrimoine minéral</a:t>
            </a:r>
          </a:p>
        </p:txBody>
      </p:sp>
      <p:pic>
        <p:nvPicPr>
          <p:cNvPr id="7" name="Picture 2"/>
          <p:cNvPicPr>
            <a:picLocks noChangeAspect="1" noChangeArrowheads="1"/>
          </p:cNvPicPr>
          <p:nvPr/>
        </p:nvPicPr>
        <p:blipFill>
          <a:blip r:embed="rId4" cstate="print"/>
          <a:srcRect/>
          <a:stretch>
            <a:fillRect/>
          </a:stretch>
        </p:blipFill>
        <p:spPr bwMode="auto">
          <a:xfrm>
            <a:off x="4355976" y="2996951"/>
            <a:ext cx="4176464" cy="2784309"/>
          </a:xfrm>
          <a:prstGeom prst="ellipse">
            <a:avLst/>
          </a:prstGeom>
          <a:ln>
            <a:noFill/>
          </a:ln>
          <a:effectLst>
            <a:softEdge rad="112500"/>
          </a:effectLst>
        </p:spPr>
      </p:pic>
      <p:pic>
        <p:nvPicPr>
          <p:cNvPr id="10" name="Image 9" descr="logo FAPI"/>
          <p:cNvPicPr/>
          <p:nvPr/>
        </p:nvPicPr>
        <p:blipFill>
          <a:blip r:embed="rId5" cstate="print"/>
          <a:srcRect/>
          <a:stretch>
            <a:fillRect/>
          </a:stretch>
        </p:blipFill>
        <p:spPr bwMode="auto">
          <a:xfrm>
            <a:off x="7308304" y="260648"/>
            <a:ext cx="1404448"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208912" cy="785818"/>
          </a:xfrm>
        </p:spPr>
        <p:txBody>
          <a:bodyPr/>
          <a:lstStyle/>
          <a:p>
            <a:r>
              <a:rPr lang="fr-FR" sz="4000" b="1" i="1" dirty="0" smtClean="0">
                <a:solidFill>
                  <a:srgbClr val="4F6228"/>
                </a:solidFill>
                <a:latin typeface="Times New Roman" pitchFamily="18" charset="0"/>
                <a:ea typeface="+mn-ea"/>
                <a:cs typeface="Times New Roman" pitchFamily="18" charset="0"/>
              </a:rPr>
              <a:t>Merci à ses membres fondateurs :</a:t>
            </a:r>
            <a:endParaRPr lang="fr-FR" sz="4000" dirty="0">
              <a:latin typeface="Times New Roman" pitchFamily="18" charset="0"/>
              <a:cs typeface="Times New Roman" pitchFamily="18" charset="0"/>
            </a:endParaRPr>
          </a:p>
        </p:txBody>
      </p:sp>
      <p:pic>
        <p:nvPicPr>
          <p:cNvPr id="1038" name="Picture 14"/>
          <p:cNvPicPr>
            <a:picLocks noGrp="1" noChangeAspect="1" noChangeArrowheads="1"/>
          </p:cNvPicPr>
          <p:nvPr>
            <p:ph idx="1"/>
          </p:nvPr>
        </p:nvPicPr>
        <p:blipFill>
          <a:blip r:embed="rId2" cstate="print"/>
          <a:srcRect l="10654" t="15473" r="52209" b="13384"/>
          <a:stretch>
            <a:fillRect/>
          </a:stretch>
        </p:blipFill>
        <p:spPr bwMode="auto">
          <a:xfrm>
            <a:off x="6588224" y="908720"/>
            <a:ext cx="2370437"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6" descr="G:\PHOTOTHEQUE\vues_cimetière_nature\Faunes &amp; Flore\DSC06951.JPG"/>
          <p:cNvPicPr>
            <a:picLocks noChangeAspect="1" noChangeArrowheads="1"/>
          </p:cNvPicPr>
          <p:nvPr/>
        </p:nvPicPr>
        <p:blipFill>
          <a:blip r:embed="rId3" cstate="print"/>
          <a:srcRect l="6851" t="31550" r="13221" b="27344"/>
          <a:stretch>
            <a:fillRect/>
          </a:stretch>
        </p:blipFill>
        <p:spPr bwMode="auto">
          <a:xfrm>
            <a:off x="6444208" y="4869160"/>
            <a:ext cx="2227624" cy="1527514"/>
          </a:xfrm>
          <a:prstGeom prst="cloud">
            <a:avLst/>
          </a:prstGeom>
          <a:noFill/>
        </p:spPr>
      </p:pic>
      <p:sp>
        <p:nvSpPr>
          <p:cNvPr id="11" name="Rectangle 10"/>
          <p:cNvSpPr/>
          <p:nvPr/>
        </p:nvSpPr>
        <p:spPr>
          <a:xfrm>
            <a:off x="2699792" y="1052736"/>
            <a:ext cx="3960440" cy="2616101"/>
          </a:xfrm>
          <a:prstGeom prst="rect">
            <a:avLst/>
          </a:prstGeom>
        </p:spPr>
        <p:txBody>
          <a:bodyPr wrap="square">
            <a:spAutoFit/>
          </a:bodyPr>
          <a:lstStyle/>
          <a:p>
            <a:pPr>
              <a:spcBef>
                <a:spcPts val="600"/>
              </a:spcBef>
            </a:pPr>
            <a:r>
              <a:rPr lang="fr-FR" b="1" i="1" dirty="0" smtClean="0">
                <a:solidFill>
                  <a:srgbClr val="4F6228"/>
                </a:solidFill>
                <a:latin typeface="Times New Roman" pitchFamily="18" charset="0"/>
                <a:cs typeface="Times New Roman" pitchFamily="18" charset="0"/>
              </a:rPr>
              <a:t>Philippe FRABONI –Président</a:t>
            </a:r>
          </a:p>
          <a:p>
            <a:pPr>
              <a:spcBef>
                <a:spcPts val="600"/>
              </a:spcBef>
            </a:pPr>
            <a:r>
              <a:rPr lang="fr-FR" b="1" i="1" dirty="0" smtClean="0">
                <a:solidFill>
                  <a:srgbClr val="4F6228"/>
                </a:solidFill>
                <a:latin typeface="Times New Roman" pitchFamily="18" charset="0"/>
                <a:cs typeface="Times New Roman" pitchFamily="18" charset="0"/>
              </a:rPr>
              <a:t>Marie-Claire RIVOIRE – Vice présidente</a:t>
            </a:r>
          </a:p>
          <a:p>
            <a:pPr>
              <a:spcBef>
                <a:spcPts val="600"/>
              </a:spcBef>
            </a:pPr>
            <a:r>
              <a:rPr lang="fr-FR" b="1" i="1" dirty="0" smtClean="0">
                <a:solidFill>
                  <a:srgbClr val="4F6228"/>
                </a:solidFill>
                <a:latin typeface="Times New Roman" pitchFamily="18" charset="0"/>
                <a:cs typeface="Times New Roman" pitchFamily="18" charset="0"/>
              </a:rPr>
              <a:t>Delphine CHEMERY –Secrétaire</a:t>
            </a:r>
          </a:p>
          <a:p>
            <a:pPr>
              <a:spcBef>
                <a:spcPts val="600"/>
              </a:spcBef>
            </a:pPr>
            <a:r>
              <a:rPr lang="fr-FR" b="1" i="1" dirty="0" smtClean="0">
                <a:solidFill>
                  <a:srgbClr val="4F6228"/>
                </a:solidFill>
                <a:latin typeface="Times New Roman" pitchFamily="18" charset="0"/>
                <a:cs typeface="Times New Roman" pitchFamily="18" charset="0"/>
              </a:rPr>
              <a:t>Jean-Claude BAY –Trésorier</a:t>
            </a:r>
          </a:p>
          <a:p>
            <a:pPr>
              <a:spcBef>
                <a:spcPts val="600"/>
              </a:spcBef>
            </a:pPr>
            <a:r>
              <a:rPr lang="fr-FR" b="1" i="1" dirty="0" smtClean="0">
                <a:solidFill>
                  <a:srgbClr val="4F6228"/>
                </a:solidFill>
                <a:latin typeface="Times New Roman" pitchFamily="18" charset="0"/>
                <a:cs typeface="Times New Roman" pitchFamily="18" charset="0"/>
              </a:rPr>
              <a:t>Pierre PETIOT et Georges MARTINEZ – Conservateurs du Cimetières Saint-Roch et Conseillers Techniques</a:t>
            </a:r>
            <a:endParaRPr lang="fr-FR" b="1" i="1" dirty="0">
              <a:solidFill>
                <a:srgbClr val="4F6228"/>
              </a:solidFill>
              <a:latin typeface="Times New Roman" pitchFamily="18" charset="0"/>
              <a:cs typeface="Times New Roman" pitchFamily="18" charset="0"/>
            </a:endParaRPr>
          </a:p>
        </p:txBody>
      </p:sp>
      <p:sp>
        <p:nvSpPr>
          <p:cNvPr id="14" name="Titre 1"/>
          <p:cNvSpPr txBox="1">
            <a:spLocks/>
          </p:cNvSpPr>
          <p:nvPr/>
        </p:nvSpPr>
        <p:spPr bwMode="auto">
          <a:xfrm>
            <a:off x="179512" y="4293096"/>
            <a:ext cx="8496944" cy="21602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fr-FR" sz="2800" b="1" i="1" dirty="0" smtClean="0">
                <a:solidFill>
                  <a:srgbClr val="4F6228"/>
                </a:solidFill>
                <a:latin typeface="Times New Roman" pitchFamily="18" charset="0"/>
                <a:cs typeface="+mn-cs"/>
              </a:rPr>
              <a:t>à ses adhérents de la première heure</a:t>
            </a:r>
            <a:r>
              <a:rPr lang="fr-FR" sz="2800" b="1" i="1" dirty="0" smtClean="0">
                <a:solidFill>
                  <a:srgbClr val="4F6228"/>
                </a:solidFill>
                <a:latin typeface="Times New Roman" pitchFamily="18" charset="0"/>
              </a:rPr>
              <a:t>, </a:t>
            </a:r>
          </a:p>
          <a:p>
            <a:pPr lvl="0" eaLnBrk="0" hangingPunct="0"/>
            <a:r>
              <a:rPr lang="fr-FR" sz="2800" b="1" i="1" dirty="0" smtClean="0">
                <a:solidFill>
                  <a:srgbClr val="4F6228"/>
                </a:solidFill>
                <a:latin typeface="Times New Roman" pitchFamily="18" charset="0"/>
              </a:rPr>
              <a:t>et à tous les guides et bénévoles qui se </a:t>
            </a:r>
          </a:p>
          <a:p>
            <a:pPr lvl="0" eaLnBrk="0" hangingPunct="0"/>
            <a:r>
              <a:rPr lang="fr-FR" sz="2800" b="1" i="1" dirty="0" smtClean="0">
                <a:solidFill>
                  <a:srgbClr val="4F6228"/>
                </a:solidFill>
                <a:latin typeface="Times New Roman" pitchFamily="18" charset="0"/>
              </a:rPr>
              <a:t>sont succédés au sein du C.A. et ont</a:t>
            </a:r>
            <a:r>
              <a:rPr lang="fr-FR" sz="2800" b="1" i="1" dirty="0" smtClean="0">
                <a:solidFill>
                  <a:srgbClr val="4F6228"/>
                </a:solidFill>
                <a:latin typeface="Times New Roman" pitchFamily="18" charset="0"/>
                <a:cs typeface="+mn-cs"/>
              </a:rPr>
              <a:t> </a:t>
            </a:r>
          </a:p>
          <a:p>
            <a:pPr lvl="0" eaLnBrk="0" hangingPunct="0"/>
            <a:r>
              <a:rPr lang="fr-FR" sz="2800" b="1" i="1" dirty="0" smtClean="0">
                <a:solidFill>
                  <a:srgbClr val="4F6228"/>
                </a:solidFill>
                <a:latin typeface="Times New Roman" pitchFamily="18" charset="0"/>
                <a:cs typeface="+mn-cs"/>
              </a:rPr>
              <a:t>ainsi contribué à la pérennisation et </a:t>
            </a:r>
            <a:br>
              <a:rPr lang="fr-FR" sz="2800" b="1" i="1" dirty="0" smtClean="0">
                <a:solidFill>
                  <a:srgbClr val="4F6228"/>
                </a:solidFill>
                <a:latin typeface="Times New Roman" pitchFamily="18" charset="0"/>
                <a:cs typeface="+mn-cs"/>
              </a:rPr>
            </a:br>
            <a:r>
              <a:rPr lang="fr-FR" sz="2800" b="1" i="1" dirty="0" smtClean="0">
                <a:solidFill>
                  <a:srgbClr val="4F6228"/>
                </a:solidFill>
                <a:latin typeface="Times New Roman" pitchFamily="18" charset="0"/>
                <a:cs typeface="+mn-cs"/>
              </a:rPr>
              <a:t>à la renommée de l’association</a:t>
            </a:r>
            <a:endParaRPr lang="fr-FR" sz="2800" b="1" i="1" dirty="0">
              <a:solidFill>
                <a:srgbClr val="4F6228"/>
              </a:solidFill>
              <a:latin typeface="Times New Roman" pitchFamily="18" charset="0"/>
              <a:cs typeface="+mn-cs"/>
            </a:endParaRPr>
          </a:p>
        </p:txBody>
      </p:sp>
      <p:pic>
        <p:nvPicPr>
          <p:cNvPr id="2050" name="Picture 2" descr="C:\Users\Marie-Claire\Documents\DOCUMENTS MCR\ASSOCIATIONS\ASROCH_DOSSIER\PHOTOTHEQUE_VIDEO\PHOTOS EVENEMENTS ANNUELS\2008\visite-28_09_08_Philippe Fraboni\DSC01300.JPG"/>
          <p:cNvPicPr>
            <a:picLocks noChangeAspect="1" noChangeArrowheads="1"/>
          </p:cNvPicPr>
          <p:nvPr/>
        </p:nvPicPr>
        <p:blipFill>
          <a:blip r:embed="rId4" cstate="print"/>
          <a:srcRect l="18919" r="16574"/>
          <a:stretch>
            <a:fillRect/>
          </a:stretch>
        </p:blipFill>
        <p:spPr bwMode="auto">
          <a:xfrm>
            <a:off x="251520" y="1196752"/>
            <a:ext cx="2229615" cy="2592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r="14397" b="8148"/>
          <a:stretch>
            <a:fillRect/>
          </a:stretch>
        </p:blipFill>
        <p:spPr bwMode="auto">
          <a:xfrm>
            <a:off x="251520" y="188640"/>
            <a:ext cx="792088" cy="1152128"/>
          </a:xfrm>
          <a:prstGeom prst="rect">
            <a:avLst/>
          </a:prstGeom>
          <a:noFill/>
          <a:ln w="9525">
            <a:noFill/>
            <a:miter lim="800000"/>
            <a:headEnd/>
            <a:tailEnd/>
          </a:ln>
        </p:spPr>
      </p:pic>
      <p:sp>
        <p:nvSpPr>
          <p:cNvPr id="5" name="Rectangle 3"/>
          <p:cNvSpPr txBox="1">
            <a:spLocks noGrp="1" noChangeArrowheads="1"/>
          </p:cNvSpPr>
          <p:nvPr>
            <p:ph idx="1"/>
          </p:nvPr>
        </p:nvSpPr>
        <p:spPr bwMode="auto">
          <a:xfrm>
            <a:off x="251520" y="1484784"/>
            <a:ext cx="345638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90000"/>
              </a:lnSpc>
              <a:spcBef>
                <a:spcPct val="20000"/>
              </a:spcBef>
              <a:spcAft>
                <a:spcPct val="0"/>
              </a:spcAft>
              <a:buClrTx/>
              <a:buSzTx/>
              <a:buNone/>
              <a:tabLst/>
              <a:defRPr/>
            </a:pPr>
            <a:endParaRPr lang="fr-FR" sz="1000" b="1" i="1" kern="0" dirty="0" smtClean="0">
              <a:solidFill>
                <a:srgbClr val="4F6228"/>
              </a:solidFill>
              <a:latin typeface="Times New Roman" pitchFamily="18" charset="0"/>
              <a:cs typeface="+mn-cs"/>
            </a:endParaRPr>
          </a:p>
          <a:p>
            <a:pPr marL="0" marR="0" lvl="0" indent="0" algn="ctr" defTabSz="914400" rtl="0" eaLnBrk="1" fontAlgn="base" latinLnBrk="0" hangingPunct="1">
              <a:lnSpc>
                <a:spcPct val="90000"/>
              </a:lnSpc>
              <a:spcBef>
                <a:spcPct val="20000"/>
              </a:spcBef>
              <a:spcAft>
                <a:spcPct val="0"/>
              </a:spcAft>
              <a:buClrTx/>
              <a:buSzTx/>
              <a:buNone/>
              <a:tabLst/>
              <a:defRPr/>
            </a:pPr>
            <a:r>
              <a:rPr lang="fr-FR" sz="2800" b="1" i="1" kern="0" dirty="0" smtClean="0">
                <a:solidFill>
                  <a:srgbClr val="4F6228"/>
                </a:solidFill>
                <a:latin typeface="Times New Roman" pitchFamily="18" charset="0"/>
                <a:cs typeface="+mn-cs"/>
              </a:rPr>
              <a:t>Partenariat avec le </a:t>
            </a:r>
            <a:r>
              <a:rPr lang="fr-FR" sz="2800" b="1" i="1" kern="0" dirty="0">
                <a:solidFill>
                  <a:srgbClr val="4F6228"/>
                </a:solidFill>
                <a:latin typeface="Times New Roman" pitchFamily="18" charset="0"/>
                <a:cs typeface="+mn-cs"/>
              </a:rPr>
              <a:t>Souvenir Français </a:t>
            </a:r>
            <a:endParaRPr lang="fr-FR" sz="2800" b="1" i="1" kern="0" dirty="0" smtClean="0">
              <a:solidFill>
                <a:srgbClr val="4F6228"/>
              </a:solidFill>
              <a:latin typeface="Times New Roman" pitchFamily="18" charset="0"/>
              <a:cs typeface="+mn-cs"/>
            </a:endParaRPr>
          </a:p>
        </p:txBody>
      </p:sp>
      <p:pic>
        <p:nvPicPr>
          <p:cNvPr id="9" name="Image 8" descr="C:\Users\Marie-Claire\Documents\DOCUMENTS MCR\ASSOCIATIONS\ASROCH_DOSSIER\2023_année 2023\SOUVENIR FRANCAIS\Commémoration Esprit et tombe Bank\2023-03-09 108.JPG"/>
          <p:cNvPicPr/>
          <p:nvPr/>
        </p:nvPicPr>
        <p:blipFill>
          <a:blip r:embed="rId3" cstate="print"/>
          <a:srcRect r="3640"/>
          <a:stretch>
            <a:fillRect/>
          </a:stretch>
        </p:blipFill>
        <p:spPr bwMode="auto">
          <a:xfrm>
            <a:off x="3851920" y="0"/>
            <a:ext cx="5292080" cy="3861048"/>
          </a:xfrm>
          <a:prstGeom prst="round2DiagRect">
            <a:avLst/>
          </a:prstGeom>
          <a:noFill/>
          <a:ln w="9525">
            <a:noFill/>
            <a:miter lim="800000"/>
            <a:headEnd/>
            <a:tailEnd/>
          </a:ln>
        </p:spPr>
      </p:pic>
      <p:pic>
        <p:nvPicPr>
          <p:cNvPr id="1026" name="Picture 2" descr="https://le-souvenir-francais.fr/wp-content/themes/lsf/assets/images/lsf-logo-header.png"/>
          <p:cNvPicPr>
            <a:picLocks noChangeAspect="1" noChangeArrowheads="1"/>
          </p:cNvPicPr>
          <p:nvPr/>
        </p:nvPicPr>
        <p:blipFill>
          <a:blip r:embed="rId4" cstate="print"/>
          <a:srcRect/>
          <a:stretch>
            <a:fillRect/>
          </a:stretch>
        </p:blipFill>
        <p:spPr bwMode="auto">
          <a:xfrm>
            <a:off x="7683679" y="5445224"/>
            <a:ext cx="1460321" cy="1080119"/>
          </a:xfrm>
          <a:prstGeom prst="rect">
            <a:avLst/>
          </a:prstGeom>
          <a:noFill/>
        </p:spPr>
      </p:pic>
      <p:pic>
        <p:nvPicPr>
          <p:cNvPr id="87041" name="Picture 1" descr="C:\Users\Marie-Claire\Documents\DOCUMENTS MCR\ASSOCIATIONS\ASROCH_DOSSIER\2023_année 2023\EVENEMENTS 2023\Photos pour AG\2023-10-16 012.JPG"/>
          <p:cNvPicPr>
            <a:picLocks noChangeAspect="1" noChangeArrowheads="1"/>
          </p:cNvPicPr>
          <p:nvPr/>
        </p:nvPicPr>
        <p:blipFill>
          <a:blip r:embed="rId5" cstate="print">
            <a:lum bright="-20000"/>
          </a:blip>
          <a:srcRect t="3874"/>
          <a:stretch>
            <a:fillRect/>
          </a:stretch>
        </p:blipFill>
        <p:spPr bwMode="auto">
          <a:xfrm>
            <a:off x="0" y="3284984"/>
            <a:ext cx="5543860" cy="3573016"/>
          </a:xfrm>
          <a:prstGeom prst="round1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descr="C:\Users\Marie-Claire\Documents\DOCUMENTS MCR\ASSOCIATIONS\ASROCH_DOSSIER\SEPULTURES_par thème_et_visite\Résistants_guerre 39-45\PHOTOS Tombes et dossiers perso\Photos et dossiers MPLF_Résistants\KIMPE_après Nettoyage SF.jpg"/>
          <p:cNvPicPr/>
          <p:nvPr/>
        </p:nvPicPr>
        <p:blipFill>
          <a:blip r:embed="rId2" cstate="print">
            <a:lum bright="-10000"/>
          </a:blip>
          <a:srcRect l="15130"/>
          <a:stretch>
            <a:fillRect/>
          </a:stretch>
        </p:blipFill>
        <p:spPr bwMode="auto">
          <a:xfrm>
            <a:off x="6300192" y="3501008"/>
            <a:ext cx="2592288" cy="3356992"/>
          </a:xfrm>
          <a:prstGeom prst="rect">
            <a:avLst/>
          </a:prstGeom>
          <a:noFill/>
          <a:ln w="9525">
            <a:noFill/>
            <a:miter lim="800000"/>
            <a:headEnd/>
            <a:tailEnd/>
          </a:ln>
        </p:spPr>
      </p:pic>
      <p:pic>
        <p:nvPicPr>
          <p:cNvPr id="35841" name="Picture 1" descr="C:\Users\Marie-Claire\Documents\DOCUMENTS MCR\ASSOCIATIONS\ASROCH_DOSSIER\2023_année 2023\EVENEMENTS 2023\Photos pour AG\2023-10-16 028.JPG"/>
          <p:cNvPicPr>
            <a:picLocks noChangeAspect="1" noChangeArrowheads="1"/>
          </p:cNvPicPr>
          <p:nvPr/>
        </p:nvPicPr>
        <p:blipFill>
          <a:blip r:embed="rId3" cstate="print"/>
          <a:srcRect l="11462"/>
          <a:stretch>
            <a:fillRect/>
          </a:stretch>
        </p:blipFill>
        <p:spPr bwMode="auto">
          <a:xfrm>
            <a:off x="3491880" y="0"/>
            <a:ext cx="4382751" cy="3312368"/>
          </a:xfrm>
          <a:prstGeom prst="rect">
            <a:avLst/>
          </a:prstGeom>
          <a:noFill/>
        </p:spPr>
      </p:pic>
      <p:pic>
        <p:nvPicPr>
          <p:cNvPr id="16" name="Image 15" descr="C:\Users\Marie-Claire\Documents\DOCUMENTS MCR\ASSOCIATIONS\ASROCH_DOSSIER\SEPULTURES_par thème_et_visite\Résistants_guerre 39-45\PHOTOS Tombes et dossiers perso\Photos et dossiers MPLF_Résistants\KIMPE Marcel _ Avant et (1).jpg"/>
          <p:cNvPicPr/>
          <p:nvPr/>
        </p:nvPicPr>
        <p:blipFill>
          <a:blip r:embed="rId4" cstate="print"/>
          <a:srcRect l="11886" r="13430"/>
          <a:stretch>
            <a:fillRect/>
          </a:stretch>
        </p:blipFill>
        <p:spPr bwMode="auto">
          <a:xfrm rot="5400000">
            <a:off x="49188" y="3919364"/>
            <a:ext cx="3356992" cy="2520280"/>
          </a:xfrm>
          <a:prstGeom prst="rect">
            <a:avLst/>
          </a:prstGeom>
          <a:noFill/>
          <a:ln w="9525">
            <a:noFill/>
            <a:miter lim="800000"/>
            <a:headEnd/>
            <a:tailEnd/>
          </a:ln>
        </p:spPr>
      </p:pic>
      <p:pic>
        <p:nvPicPr>
          <p:cNvPr id="17" name="Image 16" descr="C:\Users\Marie-Claire\Documents\DOCUMENTS MCR\ASSOCIATIONS\ASROCH_DOSSIER\2023_année 2023\NETTOYAGE DE TOMBES\Nettoyage Tombes résistants\WhatsApp Image 2023-11-14 à 11.22.40_b37a8b0e.jpg"/>
          <p:cNvPicPr/>
          <p:nvPr/>
        </p:nvPicPr>
        <p:blipFill>
          <a:blip r:embed="rId5" cstate="print"/>
          <a:srcRect t="12620" b="7029"/>
          <a:stretch>
            <a:fillRect/>
          </a:stretch>
        </p:blipFill>
        <p:spPr bwMode="auto">
          <a:xfrm>
            <a:off x="3635896" y="3501008"/>
            <a:ext cx="1999811" cy="3356992"/>
          </a:xfrm>
          <a:prstGeom prst="rect">
            <a:avLst/>
          </a:prstGeom>
          <a:noFill/>
          <a:ln w="9525">
            <a:noFill/>
            <a:miter lim="800000"/>
            <a:headEnd/>
            <a:tailEnd/>
          </a:ln>
        </p:spPr>
      </p:pic>
      <p:sp>
        <p:nvSpPr>
          <p:cNvPr id="18" name="ZoneTexte 17"/>
          <p:cNvSpPr txBox="1"/>
          <p:nvPr/>
        </p:nvSpPr>
        <p:spPr>
          <a:xfrm>
            <a:off x="251520" y="548680"/>
            <a:ext cx="3024336" cy="1938992"/>
          </a:xfrm>
          <a:prstGeom prst="rect">
            <a:avLst/>
          </a:prstGeom>
          <a:noFill/>
        </p:spPr>
        <p:txBody>
          <a:bodyPr wrap="square" rtlCol="0">
            <a:spAutoFit/>
          </a:bodyPr>
          <a:lstStyle/>
          <a:p>
            <a:pPr algn="ctr"/>
            <a:r>
              <a:rPr lang="fr-FR" sz="2000" dirty="0" smtClean="0"/>
              <a:t>Identification des tombes en déshérence de résistants et de MPLF et restauration par les bénévoles du Souvenir Français</a:t>
            </a:r>
            <a:endParaRPr lang="fr-FR"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80728"/>
          </a:xfrm>
        </p:spPr>
        <p:txBody>
          <a:bodyPr/>
          <a:lstStyle/>
          <a:p>
            <a:r>
              <a:rPr lang="fr-FR" sz="2800" b="1" i="1" dirty="0" smtClean="0">
                <a:solidFill>
                  <a:srgbClr val="4F6228"/>
                </a:solidFill>
                <a:latin typeface="Times New Roman" pitchFamily="18" charset="0"/>
                <a:ea typeface="+mn-ea"/>
                <a:cs typeface="+mn-cs"/>
              </a:rPr>
              <a:t>Participation</a:t>
            </a:r>
            <a:r>
              <a:rPr lang="fr-FR" sz="2800" dirty="0" smtClean="0"/>
              <a:t> </a:t>
            </a:r>
            <a:r>
              <a:rPr lang="fr-FR" sz="2800" b="1" i="1" dirty="0" smtClean="0">
                <a:solidFill>
                  <a:srgbClr val="4F6228"/>
                </a:solidFill>
                <a:latin typeface="Times New Roman" pitchFamily="18" charset="0"/>
                <a:ea typeface="+mn-ea"/>
                <a:cs typeface="+mn-cs"/>
              </a:rPr>
              <a:t>au Forum des Associations</a:t>
            </a:r>
            <a:br>
              <a:rPr lang="fr-FR" sz="2800" b="1" i="1" dirty="0" smtClean="0">
                <a:solidFill>
                  <a:srgbClr val="4F6228"/>
                </a:solidFill>
                <a:latin typeface="Times New Roman" pitchFamily="18" charset="0"/>
                <a:ea typeface="+mn-ea"/>
                <a:cs typeface="+mn-cs"/>
              </a:rPr>
            </a:br>
            <a:r>
              <a:rPr lang="fr-FR" sz="2800" b="1" i="1" dirty="0" smtClean="0">
                <a:solidFill>
                  <a:srgbClr val="4F6228"/>
                </a:solidFill>
                <a:latin typeface="Times New Roman" pitchFamily="18" charset="0"/>
                <a:ea typeface="+mn-ea"/>
                <a:cs typeface="+mn-cs"/>
              </a:rPr>
              <a:t> </a:t>
            </a:r>
            <a:r>
              <a:rPr lang="fr-FR" sz="2400" dirty="0" smtClean="0">
                <a:solidFill>
                  <a:srgbClr val="4F6228"/>
                </a:solidFill>
                <a:latin typeface="Times New Roman" pitchFamily="18" charset="0"/>
                <a:ea typeface="+mn-ea"/>
                <a:cs typeface="+mn-cs"/>
              </a:rPr>
              <a:t>9 septembre 2023</a:t>
            </a:r>
          </a:p>
        </p:txBody>
      </p:sp>
      <p:pic>
        <p:nvPicPr>
          <p:cNvPr id="6" name="Image 5"/>
          <p:cNvPicPr/>
          <p:nvPr/>
        </p:nvPicPr>
        <p:blipFill>
          <a:blip r:embed="rId2" cstate="print"/>
          <a:srcRect r="29368" b="6183"/>
          <a:stretch>
            <a:fillRect/>
          </a:stretch>
        </p:blipFill>
        <p:spPr bwMode="auto">
          <a:xfrm>
            <a:off x="1331640" y="980728"/>
            <a:ext cx="6024339" cy="535295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229600" cy="562074"/>
          </a:xfrm>
        </p:spPr>
        <p:txBody>
          <a:bodyPr/>
          <a:lstStyle/>
          <a:p>
            <a:r>
              <a:rPr lang="fr-FR" sz="3200" b="1" dirty="0">
                <a:solidFill>
                  <a:srgbClr val="4F6228"/>
                </a:solidFill>
                <a:latin typeface="Times New Roman" pitchFamily="18" charset="0"/>
                <a:ea typeface="+mn-ea"/>
                <a:cs typeface="+mn-cs"/>
              </a:rPr>
              <a:t>Des nouvelles </a:t>
            </a:r>
            <a:r>
              <a:rPr lang="fr-FR" sz="3200" b="1" dirty="0" smtClean="0">
                <a:solidFill>
                  <a:srgbClr val="4F6228"/>
                </a:solidFill>
                <a:latin typeface="Times New Roman" pitchFamily="18" charset="0"/>
                <a:ea typeface="+mn-ea"/>
                <a:cs typeface="+mn-cs"/>
              </a:rPr>
              <a:t>brochures éditées en 2023</a:t>
            </a:r>
            <a:endParaRPr lang="fr-FR" sz="3200" b="1" dirty="0">
              <a:solidFill>
                <a:srgbClr val="4F6228"/>
              </a:solidFill>
              <a:latin typeface="Times New Roman" pitchFamily="18" charset="0"/>
              <a:ea typeface="+mn-ea"/>
              <a:cs typeface="+mn-cs"/>
            </a:endParaRPr>
          </a:p>
        </p:txBody>
      </p:sp>
      <p:pic>
        <p:nvPicPr>
          <p:cNvPr id="64514" name="Picture 2"/>
          <p:cNvPicPr>
            <a:picLocks noChangeAspect="1" noChangeArrowheads="1"/>
          </p:cNvPicPr>
          <p:nvPr/>
        </p:nvPicPr>
        <p:blipFill>
          <a:blip r:embed="rId2" cstate="print"/>
          <a:srcRect/>
          <a:stretch>
            <a:fillRect/>
          </a:stretch>
        </p:blipFill>
        <p:spPr bwMode="auto">
          <a:xfrm>
            <a:off x="899592" y="1628800"/>
            <a:ext cx="3240360" cy="4881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515" name="Picture 3"/>
          <p:cNvPicPr>
            <a:picLocks noChangeAspect="1" noChangeArrowheads="1"/>
          </p:cNvPicPr>
          <p:nvPr/>
        </p:nvPicPr>
        <p:blipFill>
          <a:blip r:embed="rId3" cstate="print"/>
          <a:srcRect/>
          <a:stretch>
            <a:fillRect/>
          </a:stretch>
        </p:blipFill>
        <p:spPr bwMode="auto">
          <a:xfrm>
            <a:off x="5076056" y="1628800"/>
            <a:ext cx="3456384" cy="4891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67544" y="3284984"/>
            <a:ext cx="8420105" cy="1071570"/>
          </a:xfrm>
        </p:spPr>
        <p:txBody>
          <a:bodyPr/>
          <a:lstStyle/>
          <a:p>
            <a:pPr algn="r" eaLnBrk="1" hangingPunct="1">
              <a:lnSpc>
                <a:spcPct val="90000"/>
              </a:lnSpc>
            </a:pPr>
            <a:r>
              <a:rPr lang="fr-FR" sz="4800" b="1" i="1" dirty="0">
                <a:solidFill>
                  <a:srgbClr val="4F6228"/>
                </a:solidFill>
                <a:latin typeface="Times New Roman" pitchFamily="18" charset="0"/>
              </a:rPr>
              <a:t>Rapport financier </a:t>
            </a:r>
            <a:br>
              <a:rPr lang="fr-FR" sz="4800" b="1" i="1" dirty="0">
                <a:solidFill>
                  <a:srgbClr val="4F6228"/>
                </a:solidFill>
                <a:latin typeface="Times New Roman" pitchFamily="18" charset="0"/>
              </a:rPr>
            </a:br>
            <a:endParaRPr lang="fr-FR" sz="4800" b="1" i="1" dirty="0">
              <a:solidFill>
                <a:srgbClr val="4F6228"/>
              </a:solidFill>
              <a:latin typeface="Times New Roman" pitchFamily="18" charset="0"/>
            </a:endParaRPr>
          </a:p>
        </p:txBody>
      </p:sp>
      <p:pic>
        <p:nvPicPr>
          <p:cNvPr id="4" name="Image 3"/>
          <p:cNvPicPr/>
          <p:nvPr/>
        </p:nvPicPr>
        <p:blipFill>
          <a:blip r:embed="rId3" cstate="print"/>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Users\Marie-Claire\AppData\Local\Microsoft\Windows\INetCache\IE\5OSEAE8Z\Oab0fKae9sel6T_VtwgxDGIhZds[1].gif"/>
          <p:cNvPicPr>
            <a:picLocks noChangeAspect="1" noChangeArrowheads="1"/>
          </p:cNvPicPr>
          <p:nvPr/>
        </p:nvPicPr>
        <p:blipFill>
          <a:blip r:embed="rId2" cstate="print"/>
          <a:srcRect/>
          <a:stretch>
            <a:fillRect/>
          </a:stretch>
        </p:blipFill>
        <p:spPr bwMode="auto">
          <a:xfrm>
            <a:off x="16585266" y="4324379"/>
            <a:ext cx="1187823" cy="1231784"/>
          </a:xfrm>
          <a:prstGeom prst="rect">
            <a:avLst/>
          </a:prstGeom>
          <a:noFill/>
        </p:spPr>
      </p:pic>
      <p:graphicFrame>
        <p:nvGraphicFramePr>
          <p:cNvPr id="11" name="Tableau 10"/>
          <p:cNvGraphicFramePr>
            <a:graphicFrameLocks noGrp="1"/>
          </p:cNvGraphicFramePr>
          <p:nvPr/>
        </p:nvGraphicFramePr>
        <p:xfrm>
          <a:off x="1619672" y="188640"/>
          <a:ext cx="6096000" cy="286529"/>
        </p:xfrm>
        <a:graphic>
          <a:graphicData uri="http://schemas.openxmlformats.org/drawingml/2006/table">
            <a:tbl>
              <a:tblPr/>
              <a:tblGrid>
                <a:gridCol w="6096000"/>
              </a:tblGrid>
              <a:tr h="286529">
                <a:tc>
                  <a:txBody>
                    <a:bodyPr/>
                    <a:lstStyle/>
                    <a:p>
                      <a:pPr algn="ctr" fontAlgn="ctr"/>
                      <a:r>
                        <a:rPr lang="fr-FR" sz="1200" b="0" i="0" u="none" strike="noStrike" dirty="0">
                          <a:latin typeface="Arial Black"/>
                        </a:rPr>
                        <a:t>BILAN des DEPENSES et RECETTES 2023</a:t>
                      </a:r>
                    </a:p>
                  </a:txBody>
                  <a:tcPr marL="0" marR="0" marT="0" marB="0" anchor="ctr">
                    <a:lnL>
                      <a:noFill/>
                    </a:lnL>
                    <a:lnR>
                      <a:noFill/>
                    </a:lnR>
                    <a:lnT>
                      <a:noFill/>
                    </a:lnT>
                    <a:lnB>
                      <a:noFill/>
                    </a:lnB>
                  </a:tcPr>
                </a:tc>
              </a:tr>
            </a:tbl>
          </a:graphicData>
        </a:graphic>
      </p:graphicFrame>
      <p:pic>
        <p:nvPicPr>
          <p:cNvPr id="27652" name="Picture 4"/>
          <p:cNvPicPr>
            <a:picLocks noChangeAspect="1" noChangeArrowheads="1"/>
          </p:cNvPicPr>
          <p:nvPr/>
        </p:nvPicPr>
        <p:blipFill>
          <a:blip r:embed="rId3" cstate="print"/>
          <a:srcRect/>
          <a:stretch>
            <a:fillRect/>
          </a:stretch>
        </p:blipFill>
        <p:spPr bwMode="auto">
          <a:xfrm>
            <a:off x="251520" y="692696"/>
            <a:ext cx="8629872" cy="581195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2" name="Picture 8"/>
          <p:cNvPicPr>
            <a:picLocks noChangeAspect="1" noChangeArrowheads="1"/>
          </p:cNvPicPr>
          <p:nvPr/>
        </p:nvPicPr>
        <p:blipFill>
          <a:blip r:embed="rId2" cstate="print"/>
          <a:srcRect/>
          <a:stretch>
            <a:fillRect/>
          </a:stretch>
        </p:blipFill>
        <p:spPr bwMode="auto">
          <a:xfrm>
            <a:off x="4139952" y="6309320"/>
            <a:ext cx="2790081" cy="279658"/>
          </a:xfrm>
          <a:prstGeom prst="rect">
            <a:avLst/>
          </a:prstGeom>
          <a:noFill/>
          <a:ln w="9525">
            <a:noFill/>
            <a:miter lim="800000"/>
            <a:headEnd/>
            <a:tailEnd/>
          </a:ln>
          <a:effectLst/>
        </p:spPr>
      </p:pic>
      <p:pic>
        <p:nvPicPr>
          <p:cNvPr id="93193" name="Picture 9"/>
          <p:cNvPicPr>
            <a:picLocks noChangeAspect="1" noChangeArrowheads="1"/>
          </p:cNvPicPr>
          <p:nvPr/>
        </p:nvPicPr>
        <p:blipFill>
          <a:blip r:embed="rId3" cstate="print"/>
          <a:srcRect/>
          <a:stretch>
            <a:fillRect/>
          </a:stretch>
        </p:blipFill>
        <p:spPr bwMode="auto">
          <a:xfrm>
            <a:off x="539552" y="5301208"/>
            <a:ext cx="3510161" cy="1325515"/>
          </a:xfrm>
          <a:prstGeom prst="rect">
            <a:avLst/>
          </a:prstGeom>
          <a:noFill/>
          <a:ln w="9525">
            <a:noFill/>
            <a:miter lim="800000"/>
            <a:headEnd/>
            <a:tailEnd/>
          </a:ln>
          <a:effectLst/>
        </p:spPr>
      </p:pic>
      <p:pic>
        <p:nvPicPr>
          <p:cNvPr id="93196" name="Picture 12"/>
          <p:cNvPicPr>
            <a:picLocks noChangeAspect="1" noChangeArrowheads="1"/>
          </p:cNvPicPr>
          <p:nvPr/>
        </p:nvPicPr>
        <p:blipFill>
          <a:blip r:embed="rId4" cstate="print"/>
          <a:srcRect/>
          <a:stretch>
            <a:fillRect/>
          </a:stretch>
        </p:blipFill>
        <p:spPr bwMode="auto">
          <a:xfrm>
            <a:off x="467544" y="260648"/>
            <a:ext cx="8278316" cy="4947859"/>
          </a:xfrm>
          <a:prstGeom prst="rect">
            <a:avLst/>
          </a:prstGeom>
          <a:noFill/>
          <a:ln w="9525">
            <a:noFill/>
            <a:miter lim="800000"/>
            <a:headEnd/>
            <a:tailEnd/>
          </a:ln>
          <a:effectLst/>
        </p:spPr>
      </p:pic>
      <p:graphicFrame>
        <p:nvGraphicFramePr>
          <p:cNvPr id="5" name="Tableau 4"/>
          <p:cNvGraphicFramePr>
            <a:graphicFrameLocks noGrp="1"/>
          </p:cNvGraphicFramePr>
          <p:nvPr/>
        </p:nvGraphicFramePr>
        <p:xfrm>
          <a:off x="5076056" y="5301208"/>
          <a:ext cx="3644900" cy="552450"/>
        </p:xfrm>
        <a:graphic>
          <a:graphicData uri="http://schemas.openxmlformats.org/drawingml/2006/table">
            <a:tbl>
              <a:tblPr/>
              <a:tblGrid>
                <a:gridCol w="2743200"/>
                <a:gridCol w="901700"/>
              </a:tblGrid>
              <a:tr h="552450">
                <a:tc>
                  <a:txBody>
                    <a:bodyPr/>
                    <a:lstStyle/>
                    <a:p>
                      <a:pPr algn="r" fontAlgn="b"/>
                      <a:r>
                        <a:rPr lang="fr-FR" sz="1100" b="1" i="1" u="none" strike="noStrike">
                          <a:latin typeface="Arial"/>
                        </a:rPr>
                        <a:t>SOLDE POSITIF </a:t>
                      </a:r>
                      <a:br>
                        <a:rPr lang="fr-FR" sz="1100" b="1" i="1" u="none" strike="noStrike">
                          <a:latin typeface="Arial"/>
                        </a:rPr>
                      </a:br>
                      <a:r>
                        <a:rPr lang="fr-FR" sz="1100" b="1" i="1" u="none" strike="noStrike">
                          <a:latin typeface="Arial"/>
                        </a:rPr>
                        <a:t>FRAIS DE FONCTIONNEMENT </a:t>
                      </a:r>
                      <a:br>
                        <a:rPr lang="fr-FR" sz="1100" b="1" i="1" u="none" strike="noStrike">
                          <a:latin typeface="Arial"/>
                        </a:rPr>
                      </a:br>
                      <a:r>
                        <a:rPr lang="fr-FR" sz="1100" b="1" i="1" u="none" strike="noStrike">
                          <a:latin typeface="Arial"/>
                        </a:rPr>
                        <a:t>ET FINANCEMENT PROJET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r" fontAlgn="ctr"/>
                      <a:r>
                        <a:rPr lang="fr-FR" sz="1200" b="1" i="0" u="none" strike="noStrike" dirty="0">
                          <a:latin typeface="Arial"/>
                        </a:rPr>
                        <a:t>147,78 €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2267744" y="0"/>
            <a:ext cx="5287074" cy="6718419"/>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357562"/>
            <a:ext cx="8420105" cy="1643074"/>
          </a:xfrm>
        </p:spPr>
        <p:txBody>
          <a:bodyPr/>
          <a:lstStyle/>
          <a:p>
            <a:pPr algn="r" eaLnBrk="1" hangingPunct="1">
              <a:lnSpc>
                <a:spcPct val="90000"/>
              </a:lnSpc>
            </a:pPr>
            <a:r>
              <a:rPr lang="fr-FR" sz="4800" b="1" i="1" dirty="0">
                <a:solidFill>
                  <a:srgbClr val="4F6228"/>
                </a:solidFill>
                <a:latin typeface="Times New Roman" pitchFamily="18" charset="0"/>
              </a:rPr>
              <a:t>Renouvellement </a:t>
            </a:r>
            <a:br>
              <a:rPr lang="fr-FR" sz="4800" b="1" i="1" dirty="0">
                <a:solidFill>
                  <a:srgbClr val="4F6228"/>
                </a:solidFill>
                <a:latin typeface="Times New Roman" pitchFamily="18" charset="0"/>
              </a:rPr>
            </a:br>
            <a:r>
              <a:rPr lang="fr-FR" sz="4800" b="1" i="1" dirty="0">
                <a:solidFill>
                  <a:srgbClr val="4F6228"/>
                </a:solidFill>
                <a:latin typeface="Times New Roman" pitchFamily="18" charset="0"/>
              </a:rPr>
              <a:t>Conseil d’administration</a:t>
            </a:r>
          </a:p>
        </p:txBody>
      </p:sp>
      <p:pic>
        <p:nvPicPr>
          <p:cNvPr id="4" name="Image 3"/>
          <p:cNvPicPr/>
          <p:nvPr/>
        </p:nvPicPr>
        <p:blipFill>
          <a:blip r:embed="rId3" cstate="print"/>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251520" y="0"/>
            <a:ext cx="8784976" cy="7620802"/>
          </a:xfrm>
          <a:prstGeom prst="rect">
            <a:avLst/>
          </a:prstGeom>
          <a:noFill/>
          <a:ln w="9525">
            <a:noFill/>
            <a:miter lim="800000"/>
            <a:headEnd/>
            <a:tailEnd/>
          </a:ln>
          <a:effectLst/>
        </p:spPr>
        <p:txBody>
          <a:bodyPr vert="horz" wrap="square" lIns="457056" tIns="180000" rIns="457056" bIns="53958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000000"/>
              </a:solidFill>
              <a:effectLst/>
              <a:latin typeface="Maiandra GD" pitchFamily="34" charset="0"/>
              <a:ea typeface="Times"/>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Maiandra GD" pitchFamily="34" charset="0"/>
              <a:ea typeface="Times"/>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Times New Roman" pitchFamily="18" charset="0"/>
                <a:ea typeface="Times"/>
                <a:cs typeface="Times New Roman" pitchFamily="18" charset="0"/>
              </a:rPr>
              <a:t>Marie-Claire </a:t>
            </a:r>
            <a:r>
              <a:rPr kumimoji="0" lang="fr-FR" sz="2000" b="0" i="0" u="none" strike="noStrike" cap="none" normalizeH="0" baseline="0" dirty="0">
                <a:ln>
                  <a:noFill/>
                </a:ln>
                <a:solidFill>
                  <a:srgbClr val="000000"/>
                </a:solidFill>
                <a:effectLst/>
                <a:latin typeface="Times New Roman" pitchFamily="18" charset="0"/>
                <a:ea typeface="Times"/>
                <a:cs typeface="Times New Roman" pitchFamily="18" charset="0"/>
              </a:rPr>
              <a:t>RIVOIRE </a:t>
            </a:r>
            <a:r>
              <a:rPr kumimoji="0" lang="fr-FR" sz="2000" i="0" u="none" strike="noStrike" cap="none" normalizeH="0" baseline="0" dirty="0">
                <a:ln>
                  <a:noFill/>
                </a:ln>
                <a:solidFill>
                  <a:srgbClr val="000000"/>
                </a:solidFill>
                <a:effectLst/>
                <a:latin typeface="Times New Roman" pitchFamily="18" charset="0"/>
                <a:ea typeface="Times"/>
                <a:cs typeface="Times New Roman" pitchFamily="18" charset="0"/>
              </a:rPr>
              <a:t>-</a:t>
            </a:r>
            <a:r>
              <a:rPr kumimoji="0" lang="fr-FR" sz="2000" b="0" i="0" u="none" strike="noStrike" cap="none" normalizeH="0" baseline="0" dirty="0">
                <a:ln>
                  <a:noFill/>
                </a:ln>
                <a:solidFill>
                  <a:srgbClr val="000000"/>
                </a:solidFill>
                <a:effectLst/>
                <a:latin typeface="Times New Roman" pitchFamily="18" charset="0"/>
                <a:ea typeface="Times"/>
                <a:cs typeface="Times New Roman" pitchFamily="18" charset="0"/>
              </a:rPr>
              <a:t> </a:t>
            </a:r>
            <a:r>
              <a:rPr kumimoji="0" lang="fr-FR" sz="1600" b="0" i="1" u="none" strike="noStrike" cap="none" normalizeH="0" baseline="0" dirty="0">
                <a:ln>
                  <a:noFill/>
                </a:ln>
                <a:solidFill>
                  <a:srgbClr val="000000"/>
                </a:solidFill>
                <a:effectLst/>
                <a:latin typeface="Times New Roman" pitchFamily="18" charset="0"/>
                <a:ea typeface="Times"/>
                <a:cs typeface="Times New Roman" pitchFamily="18" charset="0"/>
              </a:rPr>
              <a:t>Présidente </a:t>
            </a:r>
            <a:endParaRPr kumimoji="0" lang="fr-FR" sz="1600" b="0" i="1"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rgbClr val="000000"/>
                </a:solidFill>
                <a:effectLst/>
                <a:latin typeface="Times New Roman" pitchFamily="18" charset="0"/>
                <a:ea typeface="Times"/>
                <a:cs typeface="Times New Roman" pitchFamily="18" charset="0"/>
              </a:rPr>
              <a:t>Anaïs GUI-DIBY - </a:t>
            </a:r>
            <a:r>
              <a:rPr lang="fr-FR" sz="1600" i="1" dirty="0">
                <a:solidFill>
                  <a:srgbClr val="000000"/>
                </a:solidFill>
                <a:latin typeface="Times New Roman" pitchFamily="18" charset="0"/>
                <a:ea typeface="Times"/>
                <a:cs typeface="Times New Roman" pitchFamily="18" charset="0"/>
              </a:rPr>
              <a:t>Trésorière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rgbClr val="000000"/>
                </a:solidFill>
                <a:effectLst/>
                <a:latin typeface="Times New Roman" pitchFamily="18" charset="0"/>
                <a:ea typeface="Times"/>
                <a:cs typeface="Times New Roman" pitchFamily="18" charset="0"/>
              </a:rPr>
              <a:t>Jean-Louis BOFFARD - </a:t>
            </a:r>
            <a:r>
              <a:rPr lang="fr-FR" sz="1600" i="1" dirty="0">
                <a:solidFill>
                  <a:srgbClr val="000000"/>
                </a:solidFill>
                <a:latin typeface="Times New Roman" pitchFamily="18" charset="0"/>
                <a:ea typeface="Times"/>
                <a:cs typeface="Times New Roman" pitchFamily="18" charset="0"/>
              </a:rPr>
              <a:t>Trésorier Adjoint</a:t>
            </a:r>
          </a:p>
          <a:p>
            <a:pPr lvl="0" algn="ctr" eaLnBrk="0" hangingPunct="0">
              <a:spcBef>
                <a:spcPts val="1200"/>
              </a:spcBef>
            </a:pPr>
            <a:r>
              <a:rPr kumimoji="0" lang="fr-FR" sz="2000" b="0" i="0" u="none" strike="noStrike" cap="none" normalizeH="0" baseline="0" dirty="0">
                <a:ln>
                  <a:noFill/>
                </a:ln>
                <a:solidFill>
                  <a:srgbClr val="000000"/>
                </a:solidFill>
                <a:effectLst/>
                <a:latin typeface="Times New Roman" pitchFamily="18" charset="0"/>
                <a:ea typeface="Times"/>
                <a:cs typeface="Times New Roman" pitchFamily="18" charset="0"/>
              </a:rPr>
              <a:t>Jean-Marc BOLLON</a:t>
            </a:r>
            <a:r>
              <a:rPr kumimoji="0" lang="fr-FR" sz="2000" b="0" i="0" u="none" strike="noStrike" cap="none" normalizeH="0" dirty="0">
                <a:ln>
                  <a:noFill/>
                </a:ln>
                <a:solidFill>
                  <a:srgbClr val="000000"/>
                </a:solidFill>
                <a:effectLst/>
                <a:latin typeface="Times New Roman" pitchFamily="18" charset="0"/>
                <a:ea typeface="Times"/>
                <a:cs typeface="Times New Roman" pitchFamily="18" charset="0"/>
              </a:rPr>
              <a:t> - </a:t>
            </a:r>
            <a:r>
              <a:rPr lang="fr-FR" sz="1600" i="1" dirty="0">
                <a:solidFill>
                  <a:srgbClr val="000000"/>
                </a:solidFill>
                <a:latin typeface="Times New Roman" pitchFamily="18" charset="0"/>
                <a:ea typeface="Times"/>
                <a:cs typeface="Times New Roman" pitchFamily="18" charset="0"/>
              </a:rPr>
              <a:t>Président de l'ASP2G</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rgbClr val="000000"/>
                </a:solidFill>
                <a:effectLst/>
                <a:latin typeface="Times New Roman" pitchFamily="18" charset="0"/>
                <a:ea typeface="Times"/>
                <a:cs typeface="Times New Roman" pitchFamily="18" charset="0"/>
              </a:rPr>
              <a:t>Monique BONVALLET</a:t>
            </a:r>
          </a:p>
          <a:p>
            <a:pPr lvl="0" algn="ctr" eaLnBrk="0" hangingPunct="0"/>
            <a:r>
              <a:rPr lang="fr-FR" sz="2000" dirty="0">
                <a:solidFill>
                  <a:srgbClr val="000000"/>
                </a:solidFill>
                <a:latin typeface="Times New Roman" pitchFamily="18" charset="0"/>
                <a:ea typeface="Times"/>
                <a:cs typeface="Times New Roman" pitchFamily="18" charset="0"/>
              </a:rPr>
              <a:t>Delphine CHEMERY</a:t>
            </a:r>
          </a:p>
          <a:p>
            <a:pPr lvl="0" algn="ctr" eaLnBrk="0" hangingPunct="0"/>
            <a:r>
              <a:rPr lang="fr-FR" sz="2000" dirty="0">
                <a:solidFill>
                  <a:srgbClr val="000000"/>
                </a:solidFill>
                <a:latin typeface="Times New Roman" pitchFamily="18" charset="0"/>
                <a:ea typeface="Times"/>
                <a:cs typeface="Times New Roman" pitchFamily="18" charset="0"/>
              </a:rPr>
              <a:t>Claude FERRADOU - </a:t>
            </a:r>
            <a:r>
              <a:rPr lang="fr-FR" sz="1600" i="1" dirty="0">
                <a:solidFill>
                  <a:srgbClr val="000000"/>
                </a:solidFill>
                <a:latin typeface="Times New Roman" pitchFamily="18" charset="0"/>
                <a:ea typeface="Times"/>
                <a:cs typeface="Times New Roman" pitchFamily="18" charset="0"/>
              </a:rPr>
              <a:t>Président de PDGG</a:t>
            </a:r>
          </a:p>
          <a:p>
            <a:pPr lvl="0" algn="ctr" eaLnBrk="0" hangingPunct="0"/>
            <a:r>
              <a:rPr lang="fr-FR" sz="2000" dirty="0" smtClean="0">
                <a:solidFill>
                  <a:srgbClr val="000000"/>
                </a:solidFill>
                <a:latin typeface="Times New Roman" pitchFamily="18" charset="0"/>
                <a:ea typeface="Times"/>
                <a:cs typeface="Times New Roman" pitchFamily="18" charset="0"/>
              </a:rPr>
              <a:t>Simon LAMBERSENS</a:t>
            </a:r>
            <a:endParaRPr lang="fr-FR" sz="2000" dirty="0">
              <a:latin typeface="Times New Roman" pitchFamily="18" charset="0"/>
              <a:cs typeface="Times New Roman" pitchFamily="18" charset="0"/>
            </a:endParaRPr>
          </a:p>
          <a:p>
            <a:pPr lvl="0" algn="ctr" eaLnBrk="0" hangingPunct="0"/>
            <a:r>
              <a:rPr lang="fr-FR" sz="2000" dirty="0">
                <a:solidFill>
                  <a:srgbClr val="000000"/>
                </a:solidFill>
                <a:latin typeface="Times New Roman" pitchFamily="18" charset="0"/>
                <a:ea typeface="Times"/>
                <a:cs typeface="Times New Roman" pitchFamily="18" charset="0"/>
              </a:rPr>
              <a:t>Jean-Louis REYMOND</a:t>
            </a:r>
            <a:endParaRPr lang="fr-FR" sz="2000" dirty="0">
              <a:latin typeface="Times New Roman" pitchFamily="18" charset="0"/>
              <a:cs typeface="Times New Roman" pitchFamily="18" charset="0"/>
            </a:endParaRPr>
          </a:p>
          <a:p>
            <a:pPr lvl="0" algn="ctr" eaLnBrk="0" hangingPunct="0"/>
            <a:r>
              <a:rPr lang="fr-FR" sz="2000" dirty="0">
                <a:solidFill>
                  <a:srgbClr val="000000"/>
                </a:solidFill>
                <a:latin typeface="Times New Roman" pitchFamily="18" charset="0"/>
                <a:ea typeface="Times"/>
                <a:cs typeface="Times New Roman" pitchFamily="18" charset="0"/>
              </a:rPr>
              <a:t>Marie-Odile TOURMEN</a:t>
            </a:r>
            <a:endParaRPr lang="fr-FR" sz="2000" dirty="0">
              <a:latin typeface="Times New Roman" pitchFamily="18" charset="0"/>
              <a:cs typeface="Times New Roman" pitchFamily="18" charset="0"/>
            </a:endParaRPr>
          </a:p>
          <a:p>
            <a:pPr lvl="0" algn="ctr" eaLnBrk="0" hangingPunct="0"/>
            <a:r>
              <a:rPr lang="fr-FR" sz="2000" dirty="0">
                <a:solidFill>
                  <a:srgbClr val="000000"/>
                </a:solidFill>
                <a:latin typeface="Times New Roman" pitchFamily="18" charset="0"/>
                <a:ea typeface="Times"/>
                <a:cs typeface="Times New Roman" pitchFamily="18" charset="0"/>
              </a:rPr>
              <a:t>Jean-Pierre VERDIE</a:t>
            </a:r>
            <a:r>
              <a:rPr lang="fr-FR" sz="2400" dirty="0">
                <a:solidFill>
                  <a:srgbClr val="000000"/>
                </a:solidFill>
                <a:latin typeface="Times New Roman" pitchFamily="18" charset="0"/>
                <a:ea typeface="Times"/>
                <a:cs typeface="Times New Roman" pitchFamily="18" charset="0"/>
              </a:rPr>
              <a:t>R</a:t>
            </a:r>
          </a:p>
          <a:p>
            <a:pPr lvl="0" algn="ctr" eaLnBrk="0" hangingPunct="0"/>
            <a:endParaRPr lang="fr-FR" sz="1400" dirty="0">
              <a:solidFill>
                <a:srgbClr val="000000"/>
              </a:solidFill>
              <a:latin typeface="Maiandra GD" pitchFamily="34" charset="0"/>
              <a:ea typeface="Times"/>
              <a:cs typeface="Times New Roman" pitchFamily="18" charset="0"/>
            </a:endParaRPr>
          </a:p>
          <a:p>
            <a:pPr algn="ctr" eaLnBrk="0" hangingPunct="0"/>
            <a:r>
              <a:rPr lang="fr-FR" dirty="0" smtClean="0">
                <a:latin typeface="Times New Roman" pitchFamily="18" charset="0"/>
                <a:cs typeface="Times New Roman" pitchFamily="18" charset="0"/>
              </a:rPr>
              <a:t>… et, sont réunis dans </a:t>
            </a:r>
            <a:r>
              <a:rPr lang="fr-FR" b="1" i="1" dirty="0" smtClean="0">
                <a:solidFill>
                  <a:srgbClr val="4F6228"/>
                </a:solidFill>
                <a:latin typeface="Times New Roman" pitchFamily="18" charset="0"/>
                <a:cs typeface="Times New Roman" pitchFamily="18" charset="0"/>
              </a:rPr>
              <a:t>Le Conseil des Sages</a:t>
            </a:r>
            <a:r>
              <a:rPr lang="fr-FR" dirty="0" smtClean="0">
                <a:latin typeface="Times New Roman" pitchFamily="18" charset="0"/>
                <a:cs typeface="Times New Roman" pitchFamily="18" charset="0"/>
              </a:rPr>
              <a:t>  :</a:t>
            </a:r>
          </a:p>
          <a:p>
            <a:pPr algn="ctr" eaLnBrk="0" hangingPunct="0"/>
            <a:r>
              <a:rPr lang="fr-FR" dirty="0" smtClean="0">
                <a:solidFill>
                  <a:srgbClr val="000000"/>
                </a:solidFill>
                <a:latin typeface="Times New Roman" pitchFamily="18" charset="0"/>
                <a:ea typeface="Times"/>
                <a:cs typeface="Times New Roman" pitchFamily="18" charset="0"/>
              </a:rPr>
              <a:t>Solange HOLLARD, </a:t>
            </a:r>
            <a:r>
              <a:rPr lang="fr-FR" dirty="0" smtClean="0">
                <a:latin typeface="Times New Roman" pitchFamily="18" charset="0"/>
                <a:cs typeface="Times New Roman" pitchFamily="18" charset="0"/>
              </a:rPr>
              <a:t>Marie-Thérèse LAVAUDEN, </a:t>
            </a:r>
            <a:r>
              <a:rPr lang="fr-FR" dirty="0" smtClean="0">
                <a:solidFill>
                  <a:srgbClr val="000000"/>
                </a:solidFill>
                <a:latin typeface="Times New Roman" pitchFamily="18" charset="0"/>
                <a:cs typeface="Times New Roman" pitchFamily="18" charset="0"/>
              </a:rPr>
              <a:t> </a:t>
            </a:r>
            <a:r>
              <a:rPr lang="fr-FR" dirty="0" smtClean="0">
                <a:latin typeface="Times New Roman" pitchFamily="18" charset="0"/>
                <a:cs typeface="Times New Roman" pitchFamily="18" charset="0"/>
              </a:rPr>
              <a:t>Michel MERCIER</a:t>
            </a:r>
          </a:p>
          <a:p>
            <a:endParaRPr lang="fr-FR" sz="2000" dirty="0" smtClean="0">
              <a:solidFill>
                <a:srgbClr val="000000"/>
              </a:solidFill>
              <a:latin typeface="Times New Roman" pitchFamily="18" charset="0"/>
              <a:ea typeface="Times"/>
              <a:cs typeface="Times New Roman" pitchFamily="18" charset="0"/>
            </a:endParaRPr>
          </a:p>
          <a:p>
            <a:pPr algn="ctr"/>
            <a:r>
              <a:rPr lang="fr-FR" sz="2000" dirty="0" smtClean="0">
                <a:solidFill>
                  <a:srgbClr val="000000"/>
                </a:solidFill>
                <a:latin typeface="Times New Roman" pitchFamily="18" charset="0"/>
                <a:ea typeface="Times"/>
                <a:cs typeface="Times New Roman" pitchFamily="18" charset="0"/>
              </a:rPr>
              <a:t>Catherine JALLAT a démissionné, en cours de mandat, </a:t>
            </a:r>
          </a:p>
          <a:p>
            <a:pPr algn="ctr"/>
            <a:r>
              <a:rPr lang="fr-FR" sz="2000" dirty="0" smtClean="0">
                <a:solidFill>
                  <a:srgbClr val="000000"/>
                </a:solidFill>
                <a:latin typeface="Times New Roman" pitchFamily="18" charset="0"/>
                <a:ea typeface="Times"/>
                <a:cs typeface="Times New Roman" pitchFamily="18" charset="0"/>
              </a:rPr>
              <a:t>pour des raisons personnelles  </a:t>
            </a:r>
          </a:p>
          <a:p>
            <a:pPr algn="ctr"/>
            <a:r>
              <a:rPr lang="fr-FR" sz="2000" dirty="0" smtClean="0">
                <a:solidFill>
                  <a:srgbClr val="000000"/>
                </a:solidFill>
                <a:latin typeface="Times New Roman" pitchFamily="18" charset="0"/>
                <a:ea typeface="Times"/>
                <a:cs typeface="Times New Roman" pitchFamily="18" charset="0"/>
              </a:rPr>
              <a:t>Jocelyne VEUILLEN, Jean-Marc BOLLON </a:t>
            </a:r>
          </a:p>
          <a:p>
            <a:pPr algn="ctr"/>
            <a:r>
              <a:rPr lang="fr-FR" sz="2000" dirty="0" smtClean="0">
                <a:solidFill>
                  <a:srgbClr val="000000"/>
                </a:solidFill>
                <a:latin typeface="Times New Roman" pitchFamily="18" charset="0"/>
                <a:ea typeface="Times"/>
                <a:cs typeface="Times New Roman" pitchFamily="18" charset="0"/>
              </a:rPr>
              <a:t>ont manifesté  le souhait de ne pas renouveler leur mandat </a:t>
            </a:r>
            <a:endParaRPr kumimoji="0" lang="fr-FR" sz="2000" b="0" i="1" u="none" strike="noStrike" cap="none" normalizeH="0" baseline="0" dirty="0">
              <a:ln>
                <a:noFill/>
              </a:ln>
              <a:solidFill>
                <a:srgbClr val="000000"/>
              </a:solidFill>
              <a:effectLst/>
              <a:latin typeface="Maiandra GD" pitchFamily="34" charset="0"/>
              <a:ea typeface="Times"/>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Maiandra GD" pitchFamily="34" charset="0"/>
              <a:cs typeface="Arial" pitchFamily="34" charset="0"/>
            </a:endParaRPr>
          </a:p>
        </p:txBody>
      </p:sp>
      <p:sp>
        <p:nvSpPr>
          <p:cNvPr id="3" name="ZoneTexte 2"/>
          <p:cNvSpPr txBox="1"/>
          <p:nvPr/>
        </p:nvSpPr>
        <p:spPr>
          <a:xfrm>
            <a:off x="251520" y="116632"/>
            <a:ext cx="8640960" cy="523220"/>
          </a:xfrm>
          <a:prstGeom prst="rect">
            <a:avLst/>
          </a:prstGeom>
          <a:noFill/>
        </p:spPr>
        <p:txBody>
          <a:bodyPr wrap="square" rtlCol="0">
            <a:spAutoFit/>
          </a:bodyPr>
          <a:lstStyle/>
          <a:p>
            <a:pPr lvl="0"/>
            <a:r>
              <a:rPr lang="fr-FR" sz="2800" b="1" i="1" dirty="0">
                <a:solidFill>
                  <a:srgbClr val="4F6228"/>
                </a:solidFill>
                <a:latin typeface="Times New Roman" pitchFamily="18" charset="0"/>
              </a:rPr>
              <a:t>Les membres du conseil d'administration, fin </a:t>
            </a:r>
            <a:r>
              <a:rPr lang="fr-FR" sz="2800" b="1" i="1" dirty="0" smtClean="0">
                <a:solidFill>
                  <a:srgbClr val="4F6228"/>
                </a:solidFill>
                <a:latin typeface="Times New Roman" pitchFamily="18" charset="0"/>
              </a:rPr>
              <a:t>2023, </a:t>
            </a:r>
            <a:r>
              <a:rPr lang="fr-FR" sz="2800" b="1" i="1" dirty="0">
                <a:solidFill>
                  <a:srgbClr val="4F6228"/>
                </a:solidFill>
                <a:latin typeface="Times New Roman" pitchFamily="18" charset="0"/>
              </a:rPr>
              <a:t>sont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1115616" y="3717032"/>
            <a:ext cx="7632848" cy="2520280"/>
          </a:xfrm>
        </p:spPr>
        <p:txBody>
          <a:bodyPr/>
          <a:lstStyle/>
          <a:p>
            <a:pPr algn="r" eaLnBrk="1" hangingPunct="1">
              <a:lnSpc>
                <a:spcPct val="90000"/>
              </a:lnSpc>
            </a:pPr>
            <a:endParaRPr lang="fr-FR" sz="4800" b="1" i="1" dirty="0">
              <a:solidFill>
                <a:srgbClr val="4F6228"/>
              </a:solidFill>
              <a:latin typeface="Times New Roman" pitchFamily="18" charset="0"/>
            </a:endParaRPr>
          </a:p>
          <a:p>
            <a:pPr algn="r" eaLnBrk="1" hangingPunct="1">
              <a:lnSpc>
                <a:spcPct val="90000"/>
              </a:lnSpc>
              <a:spcBef>
                <a:spcPts val="0"/>
              </a:spcBef>
            </a:pPr>
            <a:r>
              <a:rPr lang="fr-FR" sz="4800" b="1" i="1" dirty="0">
                <a:solidFill>
                  <a:srgbClr val="4F6228"/>
                </a:solidFill>
                <a:latin typeface="Times New Roman" pitchFamily="18" charset="0"/>
              </a:rPr>
              <a:t>Rapport </a:t>
            </a:r>
            <a:r>
              <a:rPr lang="fr-FR" sz="4800" b="1" i="1" dirty="0" smtClean="0">
                <a:solidFill>
                  <a:srgbClr val="4F6228"/>
                </a:solidFill>
                <a:latin typeface="Times New Roman" pitchFamily="18" charset="0"/>
              </a:rPr>
              <a:t>moral</a:t>
            </a:r>
          </a:p>
          <a:p>
            <a:pPr algn="r" eaLnBrk="1" hangingPunct="1">
              <a:lnSpc>
                <a:spcPct val="90000"/>
              </a:lnSpc>
              <a:spcBef>
                <a:spcPts val="600"/>
              </a:spcBef>
            </a:pPr>
            <a:r>
              <a:rPr lang="fr-FR" sz="2400" b="1" i="1" dirty="0" smtClean="0">
                <a:solidFill>
                  <a:srgbClr val="4F6228"/>
                </a:solidFill>
                <a:latin typeface="Times New Roman" pitchFamily="18" charset="0"/>
              </a:rPr>
              <a:t>Illustré par quelques photos sur l’évolution de la gestion du cimetière depuis </a:t>
            </a:r>
            <a:r>
              <a:rPr lang="fr-FR" sz="2400" b="1" i="1" smtClean="0">
                <a:solidFill>
                  <a:srgbClr val="4F6228"/>
                </a:solidFill>
                <a:latin typeface="Times New Roman" pitchFamily="18" charset="0"/>
              </a:rPr>
              <a:t>deux décennies  </a:t>
            </a:r>
            <a:endParaRPr lang="fr-FR" sz="2400" b="1" i="1" dirty="0">
              <a:solidFill>
                <a:srgbClr val="4F6228"/>
              </a:solidFill>
              <a:latin typeface="Times New Roman" pitchFamily="18" charset="0"/>
            </a:endParaRPr>
          </a:p>
        </p:txBody>
      </p:sp>
      <p:pic>
        <p:nvPicPr>
          <p:cNvPr id="4" name="Image 3"/>
          <p:cNvPicPr/>
          <p:nvPr/>
        </p:nvPicPr>
        <p:blipFill>
          <a:blip r:embed="rId3" cstate="print"/>
          <a:srcRect r="14397" b="8148"/>
          <a:stretch>
            <a:fillRect/>
          </a:stretch>
        </p:blipFill>
        <p:spPr bwMode="auto">
          <a:xfrm>
            <a:off x="7812360" y="260648"/>
            <a:ext cx="971600" cy="1368152"/>
          </a:xfrm>
          <a:prstGeom prst="rect">
            <a:avLst/>
          </a:prstGeom>
          <a:noFill/>
          <a:ln w="9525">
            <a:noFill/>
            <a:miter lim="800000"/>
            <a:headEnd/>
            <a:tailEnd/>
          </a:ln>
        </p:spPr>
      </p:pic>
      <p:pic>
        <p:nvPicPr>
          <p:cNvPr id="70658" name="Picture 2" descr="C:\Users\Marie-Claire\Documents\DOCUMENTS MCR\ASSOCIATIONS\ASROCH_DOSSIER\2023_année 2023\EVENEMENTS 2023\03_25_23_Visite MCR\2023-03-25 284.JPG"/>
          <p:cNvPicPr>
            <a:picLocks noChangeAspect="1" noChangeArrowheads="1"/>
          </p:cNvPicPr>
          <p:nvPr/>
        </p:nvPicPr>
        <p:blipFill>
          <a:blip r:embed="rId4" cstate="print"/>
          <a:srcRect/>
          <a:stretch>
            <a:fillRect/>
          </a:stretch>
        </p:blipFill>
        <p:spPr bwMode="auto">
          <a:xfrm>
            <a:off x="395536" y="332656"/>
            <a:ext cx="4206589" cy="280831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1680" y="188640"/>
            <a:ext cx="5904656" cy="864096"/>
          </a:xfrm>
        </p:spPr>
        <p:txBody>
          <a:bodyPr/>
          <a:lstStyle/>
          <a:p>
            <a:pPr marL="0" indent="0" algn="ctr">
              <a:buNone/>
            </a:pPr>
            <a:r>
              <a:rPr lang="fr-FR" sz="2400" b="1" i="1" kern="1200" dirty="0">
                <a:solidFill>
                  <a:srgbClr val="4F6228"/>
                </a:solidFill>
                <a:latin typeface="Times New Roman" pitchFamily="18" charset="0"/>
                <a:cs typeface="Arial" charset="0"/>
              </a:rPr>
              <a:t>Ils sont en fin de mandat et ils acceptent de se représenter pour les trois années à venir !</a:t>
            </a:r>
          </a:p>
          <a:p>
            <a:pPr marL="0" indent="0" algn="ctr">
              <a:buNone/>
            </a:pPr>
            <a:endParaRPr lang="fr-FR" sz="1400" b="1" i="1" kern="1200" dirty="0">
              <a:solidFill>
                <a:srgbClr val="4F6228"/>
              </a:solidFill>
              <a:latin typeface="Times New Roman" pitchFamily="18" charset="0"/>
              <a:cs typeface="Arial" charset="0"/>
            </a:endParaRPr>
          </a:p>
          <a:p>
            <a:pPr marL="0" indent="0" algn="ctr">
              <a:buNone/>
            </a:pPr>
            <a:endParaRPr lang="fr-FR" sz="2400" dirty="0">
              <a:solidFill>
                <a:srgbClr val="000000"/>
              </a:solidFill>
              <a:latin typeface="Times New Roman" pitchFamily="18" charset="0"/>
              <a:ea typeface="Times"/>
              <a:cs typeface="Times New Roman" pitchFamily="18" charset="0"/>
            </a:endParaRPr>
          </a:p>
          <a:p>
            <a:pPr marL="0" indent="0" algn="ctr">
              <a:buNone/>
            </a:pPr>
            <a:endParaRPr lang="fr-FR" sz="2400" dirty="0">
              <a:solidFill>
                <a:srgbClr val="000000"/>
              </a:solidFill>
              <a:latin typeface="Times New Roman" pitchFamily="18" charset="0"/>
              <a:ea typeface="Times"/>
              <a:cs typeface="Times New Roman" pitchFamily="18" charset="0"/>
            </a:endParaRPr>
          </a:p>
          <a:p>
            <a:pPr marL="0" lvl="0" indent="0" algn="ctr">
              <a:buNone/>
            </a:pPr>
            <a:endParaRPr lang="fr-FR" sz="2400" i="1" dirty="0">
              <a:solidFill>
                <a:srgbClr val="000000"/>
              </a:solidFill>
              <a:latin typeface="Times New Roman" pitchFamily="18" charset="0"/>
              <a:ea typeface="Times"/>
              <a:cs typeface="Times New Roman" pitchFamily="18" charset="0"/>
            </a:endParaRPr>
          </a:p>
          <a:p>
            <a:pPr marL="0" indent="0" algn="ctr">
              <a:buNone/>
            </a:pPr>
            <a:endParaRPr lang="fr-FR" sz="2800" b="1" i="1" kern="1200" dirty="0">
              <a:solidFill>
                <a:srgbClr val="4F6228"/>
              </a:solidFill>
              <a:latin typeface="Times New Roman" pitchFamily="18" charset="0"/>
              <a:cs typeface="Arial" charset="0"/>
            </a:endParaRPr>
          </a:p>
        </p:txBody>
      </p:sp>
      <p:cxnSp>
        <p:nvCxnSpPr>
          <p:cNvPr id="6" name="Connecteur droit avec flèche 5"/>
          <p:cNvCxnSpPr/>
          <p:nvPr/>
        </p:nvCxnSpPr>
        <p:spPr>
          <a:xfrm>
            <a:off x="357158" y="4286256"/>
            <a:ext cx="7143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59632" y="1844824"/>
            <a:ext cx="6912768" cy="830997"/>
          </a:xfrm>
          <a:prstGeom prst="rect">
            <a:avLst/>
          </a:prstGeom>
        </p:spPr>
        <p:txBody>
          <a:bodyPr wrap="square">
            <a:spAutoFit/>
          </a:bodyPr>
          <a:lstStyle/>
          <a:p>
            <a:pPr marL="361950" indent="-361950" algn="ctr">
              <a:buFont typeface="Wingdings" pitchFamily="2" charset="2"/>
              <a:buChar char="ð"/>
            </a:pPr>
            <a:r>
              <a:rPr lang="fr-FR" sz="2400" dirty="0">
                <a:solidFill>
                  <a:srgbClr val="993300"/>
                </a:solidFill>
                <a:latin typeface="+mn-lt"/>
                <a:cs typeface="Times New Roman" pitchFamily="18" charset="0"/>
              </a:rPr>
              <a:t>Le C.A. devrait être composé de 15 membres</a:t>
            </a:r>
          </a:p>
          <a:p>
            <a:pPr marL="361950" indent="-361950" algn="ctr"/>
            <a:r>
              <a:rPr lang="fr-FR" sz="2400" dirty="0">
                <a:solidFill>
                  <a:srgbClr val="993300"/>
                </a:solidFill>
                <a:latin typeface="+mn-lt"/>
                <a:cs typeface="Times New Roman" pitchFamily="18" charset="0"/>
              </a:rPr>
              <a:t> </a:t>
            </a:r>
            <a:r>
              <a:rPr lang="fr-FR" sz="2400" dirty="0" smtClean="0">
                <a:solidFill>
                  <a:srgbClr val="993300"/>
                </a:solidFill>
                <a:latin typeface="+mn-lt"/>
                <a:cs typeface="Times New Roman" pitchFamily="18" charset="0"/>
              </a:rPr>
              <a:t>il </a:t>
            </a:r>
            <a:r>
              <a:rPr lang="fr-FR" sz="2400" dirty="0">
                <a:solidFill>
                  <a:srgbClr val="993300"/>
                </a:solidFill>
                <a:latin typeface="+mn-lt"/>
                <a:cs typeface="Times New Roman" pitchFamily="18" charset="0"/>
              </a:rPr>
              <a:t>reste donc </a:t>
            </a:r>
            <a:r>
              <a:rPr lang="fr-FR" sz="2400" dirty="0" smtClean="0">
                <a:solidFill>
                  <a:srgbClr val="993300"/>
                </a:solidFill>
                <a:latin typeface="+mn-lt"/>
                <a:cs typeface="Times New Roman" pitchFamily="18" charset="0"/>
              </a:rPr>
              <a:t>5 </a:t>
            </a:r>
            <a:r>
              <a:rPr lang="fr-FR" sz="2400" dirty="0">
                <a:solidFill>
                  <a:srgbClr val="993300"/>
                </a:solidFill>
                <a:latin typeface="+mn-lt"/>
                <a:cs typeface="Times New Roman" pitchFamily="18" charset="0"/>
              </a:rPr>
              <a:t>postes vacants à pourvoir</a:t>
            </a:r>
            <a:r>
              <a:rPr lang="fr-FR" sz="2000" dirty="0">
                <a:solidFill>
                  <a:srgbClr val="993300"/>
                </a:solidFill>
                <a:latin typeface="+mn-lt"/>
                <a:cs typeface="Times New Roman" pitchFamily="18" charset="0"/>
              </a:rPr>
              <a:t>.</a:t>
            </a:r>
          </a:p>
        </p:txBody>
      </p:sp>
      <p:sp>
        <p:nvSpPr>
          <p:cNvPr id="9" name="Rectangle 8"/>
          <p:cNvSpPr/>
          <p:nvPr/>
        </p:nvSpPr>
        <p:spPr>
          <a:xfrm>
            <a:off x="251520" y="4077072"/>
            <a:ext cx="8568952" cy="2015936"/>
          </a:xfrm>
          <a:prstGeom prst="rect">
            <a:avLst/>
          </a:prstGeom>
        </p:spPr>
        <p:txBody>
          <a:bodyPr wrap="square">
            <a:spAutoFit/>
          </a:bodyPr>
          <a:lstStyle/>
          <a:p>
            <a:pPr algn="ctr"/>
            <a:r>
              <a:rPr lang="fr-FR" sz="2000" dirty="0">
                <a:solidFill>
                  <a:srgbClr val="993300"/>
                </a:solidFill>
                <a:latin typeface="+mn-lt"/>
                <a:cs typeface="+mn-cs"/>
              </a:rPr>
              <a:t>Nous lançons un appel à </a:t>
            </a:r>
            <a:r>
              <a:rPr lang="fr-FR" sz="2000" dirty="0" smtClean="0">
                <a:solidFill>
                  <a:srgbClr val="993300"/>
                </a:solidFill>
                <a:latin typeface="+mn-lt"/>
                <a:cs typeface="+mn-cs"/>
              </a:rPr>
              <a:t>candidatures pour </a:t>
            </a:r>
            <a:r>
              <a:rPr lang="fr-FR" sz="2000" dirty="0">
                <a:solidFill>
                  <a:srgbClr val="993300"/>
                </a:solidFill>
                <a:latin typeface="+mn-lt"/>
                <a:cs typeface="+mn-cs"/>
              </a:rPr>
              <a:t>renforcer </a:t>
            </a:r>
            <a:br>
              <a:rPr lang="fr-FR" sz="2000" dirty="0">
                <a:solidFill>
                  <a:srgbClr val="993300"/>
                </a:solidFill>
                <a:latin typeface="+mn-lt"/>
                <a:cs typeface="+mn-cs"/>
              </a:rPr>
            </a:br>
            <a:r>
              <a:rPr lang="fr-FR" sz="2000" dirty="0">
                <a:solidFill>
                  <a:srgbClr val="993300"/>
                </a:solidFill>
                <a:latin typeface="+mn-lt"/>
                <a:cs typeface="+mn-cs"/>
              </a:rPr>
              <a:t>notre Conseil d'Administration mais aussi à </a:t>
            </a:r>
            <a:r>
              <a:rPr lang="fr-FR" sz="2000" dirty="0" smtClean="0">
                <a:solidFill>
                  <a:srgbClr val="993300"/>
                </a:solidFill>
                <a:latin typeface="+mn-lt"/>
                <a:cs typeface="+mn-cs"/>
              </a:rPr>
              <a:t>des bénévoles </a:t>
            </a:r>
            <a:endParaRPr lang="fr-FR" sz="2000" dirty="0">
              <a:solidFill>
                <a:srgbClr val="993300"/>
              </a:solidFill>
              <a:latin typeface="+mn-lt"/>
              <a:cs typeface="+mn-cs"/>
            </a:endParaRPr>
          </a:p>
          <a:p>
            <a:pPr algn="ctr"/>
            <a:r>
              <a:rPr lang="fr-FR" sz="2000" dirty="0">
                <a:solidFill>
                  <a:srgbClr val="993300"/>
                </a:solidFill>
                <a:latin typeface="+mn-lt"/>
                <a:cs typeface="+mn-cs"/>
              </a:rPr>
              <a:t>pour participer aux activités de </a:t>
            </a:r>
            <a:r>
              <a:rPr lang="fr-FR" sz="2000" dirty="0" smtClean="0">
                <a:solidFill>
                  <a:srgbClr val="993300"/>
                </a:solidFill>
                <a:latin typeface="+mn-lt"/>
                <a:cs typeface="+mn-cs"/>
              </a:rPr>
              <a:t>l’association.</a:t>
            </a:r>
          </a:p>
          <a:p>
            <a:pPr algn="ctr">
              <a:spcBef>
                <a:spcPts val="600"/>
              </a:spcBef>
            </a:pPr>
            <a:r>
              <a:rPr lang="fr-FR" sz="2000" dirty="0" smtClean="0">
                <a:solidFill>
                  <a:srgbClr val="993300"/>
                </a:solidFill>
                <a:latin typeface="+mn-lt"/>
                <a:cs typeface="+mn-cs"/>
              </a:rPr>
              <a:t>En effet, il devient urgent que notre équipe, ne suffisant plus à mener de front toutes les tâches inhérentes à nos activités, soit rejointe par de nouveaux membres … car  il en va de l’avenir de l’</a:t>
            </a:r>
            <a:r>
              <a:rPr lang="fr-FR" sz="2000" dirty="0" err="1" smtClean="0">
                <a:solidFill>
                  <a:srgbClr val="993300"/>
                </a:solidFill>
                <a:latin typeface="+mn-lt"/>
                <a:cs typeface="+mn-cs"/>
              </a:rPr>
              <a:t>Asroch</a:t>
            </a:r>
            <a:r>
              <a:rPr lang="fr-FR" sz="2000" dirty="0" smtClean="0">
                <a:solidFill>
                  <a:srgbClr val="993300"/>
                </a:solidFill>
                <a:latin typeface="+mn-lt"/>
                <a:cs typeface="+mn-cs"/>
              </a:rPr>
              <a:t> !</a:t>
            </a:r>
            <a:endParaRPr lang="fr-FR" sz="2000" dirty="0">
              <a:solidFill>
                <a:srgbClr val="993300"/>
              </a:solidFill>
              <a:latin typeface="+mn-lt"/>
              <a:cs typeface="+mn-cs"/>
            </a:endParaRPr>
          </a:p>
        </p:txBody>
      </p:sp>
      <p:sp>
        <p:nvSpPr>
          <p:cNvPr id="11" name="ZoneTexte 10"/>
          <p:cNvSpPr txBox="1"/>
          <p:nvPr/>
        </p:nvSpPr>
        <p:spPr>
          <a:xfrm>
            <a:off x="323528" y="1124744"/>
            <a:ext cx="8712968" cy="830997"/>
          </a:xfrm>
          <a:prstGeom prst="rect">
            <a:avLst/>
          </a:prstGeom>
          <a:noFill/>
        </p:spPr>
        <p:txBody>
          <a:bodyPr wrap="square" rtlCol="0">
            <a:spAutoFit/>
          </a:bodyPr>
          <a:lstStyle/>
          <a:p>
            <a:pPr algn="ctr"/>
            <a:r>
              <a:rPr lang="fr-FR" sz="2400" i="1" dirty="0" smtClean="0">
                <a:solidFill>
                  <a:srgbClr val="993300"/>
                </a:solidFill>
                <a:latin typeface="+mn-lt"/>
                <a:ea typeface="Tahoma" pitchFamily="34" charset="0"/>
                <a:cs typeface="Tahoma" pitchFamily="34" charset="0"/>
              </a:rPr>
              <a:t>Marie-Claire – Monique – Delphine - Simon</a:t>
            </a:r>
          </a:p>
          <a:p>
            <a:endParaRPr lang="fr-FR" sz="2400" dirty="0">
              <a:solidFill>
                <a:srgbClr val="993300"/>
              </a:solidFill>
              <a:latin typeface="+mn-lt"/>
              <a:ea typeface="Tahoma" pitchFamily="34" charset="0"/>
              <a:cs typeface="Tahoma" pitchFamily="34" charset="0"/>
            </a:endParaRPr>
          </a:p>
        </p:txBody>
      </p:sp>
      <p:sp>
        <p:nvSpPr>
          <p:cNvPr id="14" name="ZoneTexte 13"/>
          <p:cNvSpPr txBox="1"/>
          <p:nvPr/>
        </p:nvSpPr>
        <p:spPr>
          <a:xfrm>
            <a:off x="1043608" y="2852936"/>
            <a:ext cx="7560840" cy="1077218"/>
          </a:xfrm>
          <a:prstGeom prst="rect">
            <a:avLst/>
          </a:prstGeom>
          <a:noFill/>
        </p:spPr>
        <p:txBody>
          <a:bodyPr wrap="square" rtlCol="0">
            <a:spAutoFit/>
          </a:bodyPr>
          <a:lstStyle/>
          <a:p>
            <a:pPr algn="ctr"/>
            <a:r>
              <a:rPr lang="fr-FR" sz="2400" i="1" dirty="0" smtClean="0">
                <a:solidFill>
                  <a:srgbClr val="993300"/>
                </a:solidFill>
                <a:latin typeface="+mn-lt"/>
                <a:ea typeface="Tahoma" pitchFamily="34" charset="0"/>
                <a:cs typeface="Tahoma" pitchFamily="34" charset="0"/>
              </a:rPr>
              <a:t>Cécile Bouche</a:t>
            </a:r>
            <a:r>
              <a:rPr lang="fr-FR" sz="2000" i="1" dirty="0" smtClean="0">
                <a:latin typeface="+mn-lt"/>
                <a:cs typeface="Times New Roman" pitchFamily="18" charset="0"/>
              </a:rPr>
              <a:t>, </a:t>
            </a:r>
            <a:r>
              <a:rPr lang="fr-FR" sz="2000" dirty="0" smtClean="0">
                <a:solidFill>
                  <a:srgbClr val="4F6228"/>
                </a:solidFill>
                <a:latin typeface="+mn-lt"/>
                <a:cs typeface="+mn-cs"/>
              </a:rPr>
              <a:t>qui s’investie déjà dans l'association et soutient l'équipe par sa présence constante depuis un an, propose sa candidature</a:t>
            </a:r>
            <a:endParaRPr lang="fr-FR" sz="2000" dirty="0">
              <a:solidFill>
                <a:srgbClr val="4F6228"/>
              </a:solidFill>
              <a:latin typeface="+mn-lt"/>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1124744"/>
            <a:ext cx="8352928" cy="4832092"/>
          </a:xfrm>
          <a:prstGeom prst="rect">
            <a:avLst/>
          </a:prstGeom>
        </p:spPr>
        <p:txBody>
          <a:bodyPr wrap="square">
            <a:spAutoFit/>
          </a:bodyPr>
          <a:lstStyle/>
          <a:p>
            <a:pPr lvl="0">
              <a:spcBef>
                <a:spcPts val="1200"/>
              </a:spcBef>
              <a:buSzPct val="70000"/>
              <a:buFont typeface="Wingdings" pitchFamily="2" charset="2"/>
              <a:buChar char="Ø"/>
            </a:pPr>
            <a:r>
              <a:rPr lang="fr-FR" sz="2800" b="1" i="1" dirty="0" smtClean="0">
                <a:solidFill>
                  <a:srgbClr val="4F6228"/>
                </a:solidFill>
                <a:latin typeface="Times New Roman" pitchFamily="18" charset="0"/>
                <a:ea typeface="Times"/>
                <a:cs typeface="Times New Roman" pitchFamily="18" charset="0"/>
              </a:rPr>
              <a:t>  </a:t>
            </a:r>
            <a:r>
              <a:rPr lang="fr-FR" sz="2000" b="1" dirty="0" smtClean="0">
                <a:solidFill>
                  <a:srgbClr val="4F6228"/>
                </a:solidFill>
                <a:latin typeface="+mj-lt"/>
                <a:ea typeface="Times"/>
                <a:cs typeface="Times New Roman" pitchFamily="18" charset="0"/>
              </a:rPr>
              <a:t>Accueil, permanences chapelle </a:t>
            </a:r>
          </a:p>
          <a:p>
            <a:pPr lvl="0">
              <a:spcBef>
                <a:spcPts val="1200"/>
              </a:spcBef>
              <a:buSzPct val="70000"/>
              <a:buFont typeface="Wingdings" pitchFamily="2" charset="2"/>
              <a:buChar char="Ø"/>
            </a:pPr>
            <a:r>
              <a:rPr lang="fr-FR" sz="2000" b="1" dirty="0" smtClean="0">
                <a:solidFill>
                  <a:srgbClr val="4F6228"/>
                </a:solidFill>
                <a:latin typeface="+mj-lt"/>
                <a:ea typeface="Times"/>
                <a:cs typeface="Times New Roman" pitchFamily="18" charset="0"/>
              </a:rPr>
              <a:t>   Accompagnements visites</a:t>
            </a:r>
          </a:p>
          <a:p>
            <a:pPr lvl="0">
              <a:spcBef>
                <a:spcPts val="1200"/>
              </a:spcBef>
              <a:buSzPct val="70000"/>
              <a:buFont typeface="Wingdings" pitchFamily="2" charset="2"/>
              <a:buChar char="Ø"/>
            </a:pPr>
            <a:r>
              <a:rPr lang="fr-FR" sz="2000" b="1" dirty="0" smtClean="0">
                <a:solidFill>
                  <a:srgbClr val="4F6228"/>
                </a:solidFill>
                <a:ea typeface="Times"/>
                <a:cs typeface="Times New Roman" pitchFamily="18" charset="0"/>
              </a:rPr>
              <a:t>   Aide administrative</a:t>
            </a:r>
            <a:endParaRPr lang="fr-FR" sz="2000" b="1" dirty="0" smtClean="0">
              <a:solidFill>
                <a:srgbClr val="4F6228"/>
              </a:solidFill>
              <a:latin typeface="+mj-lt"/>
              <a:ea typeface="Times"/>
              <a:cs typeface="Times New Roman" pitchFamily="18" charset="0"/>
            </a:endParaRPr>
          </a:p>
          <a:p>
            <a:pPr lvl="0" eaLnBrk="0" hangingPunct="0">
              <a:spcBef>
                <a:spcPts val="1200"/>
              </a:spcBef>
              <a:buSzPct val="70000"/>
              <a:buFont typeface="Wingdings" pitchFamily="2" charset="2"/>
              <a:buChar char="Ø"/>
            </a:pPr>
            <a:r>
              <a:rPr lang="fr-FR" sz="2000" b="1" dirty="0" smtClean="0">
                <a:solidFill>
                  <a:srgbClr val="4F6228"/>
                </a:solidFill>
                <a:latin typeface="+mj-lt"/>
                <a:ea typeface="Times"/>
                <a:cs typeface="Times New Roman" pitchFamily="18" charset="0"/>
              </a:rPr>
              <a:t>   Recherches, repérages et photos de tombes</a:t>
            </a:r>
          </a:p>
          <a:p>
            <a:pPr lvl="0" eaLnBrk="0" hangingPunct="0">
              <a:spcBef>
                <a:spcPts val="1200"/>
              </a:spcBef>
              <a:buSzPct val="70000"/>
              <a:buFont typeface="Wingdings" pitchFamily="2" charset="2"/>
              <a:buChar char="Ø"/>
            </a:pPr>
            <a:r>
              <a:rPr lang="fr-FR" sz="2000" b="1" dirty="0" smtClean="0">
                <a:solidFill>
                  <a:srgbClr val="4F6228"/>
                </a:solidFill>
                <a:latin typeface="+mj-lt"/>
                <a:ea typeface="Times"/>
                <a:cs typeface="Times New Roman" pitchFamily="18" charset="0"/>
              </a:rPr>
              <a:t>   Rédaction d'articles, relecture et correction de textes </a:t>
            </a:r>
          </a:p>
          <a:p>
            <a:pPr lvl="0" eaLnBrk="0" hangingPunct="0">
              <a:spcBef>
                <a:spcPts val="1200"/>
              </a:spcBef>
              <a:buSzPct val="70000"/>
              <a:buFont typeface="Wingdings" pitchFamily="2" charset="2"/>
              <a:buChar char="Ø"/>
            </a:pPr>
            <a:r>
              <a:rPr lang="fr-FR" sz="2000" b="1" dirty="0" smtClean="0">
                <a:solidFill>
                  <a:srgbClr val="4F6228"/>
                </a:solidFill>
                <a:latin typeface="+mj-lt"/>
                <a:ea typeface="Times"/>
                <a:cs typeface="Times New Roman" pitchFamily="18" charset="0"/>
              </a:rPr>
              <a:t>   Aide à l'élaboration des brochures</a:t>
            </a:r>
          </a:p>
          <a:p>
            <a:pPr marL="363538" lvl="0" indent="-363538" eaLnBrk="0" hangingPunct="0">
              <a:spcBef>
                <a:spcPts val="1200"/>
              </a:spcBef>
              <a:buSzPct val="70000"/>
              <a:buFont typeface="Wingdings" pitchFamily="2" charset="2"/>
              <a:buChar char="Ø"/>
            </a:pPr>
            <a:r>
              <a:rPr lang="fr-FR" sz="2000" b="1" dirty="0" smtClean="0">
                <a:solidFill>
                  <a:srgbClr val="4F6228"/>
                </a:solidFill>
                <a:latin typeface="+mj-lt"/>
                <a:ea typeface="Times"/>
                <a:cs typeface="Times New Roman" pitchFamily="18" charset="0"/>
              </a:rPr>
              <a:t>Aide à la mise à jour des informations sur le site internet en appui à Anaïs</a:t>
            </a:r>
          </a:p>
          <a:p>
            <a:pPr eaLnBrk="0" hangingPunct="0">
              <a:spcBef>
                <a:spcPts val="1200"/>
              </a:spcBef>
              <a:buSzPct val="70000"/>
              <a:buFont typeface="Wingdings" pitchFamily="2" charset="2"/>
              <a:buChar char="Ø"/>
              <a:tabLst>
                <a:tab pos="361950" algn="l"/>
              </a:tabLst>
            </a:pPr>
            <a:r>
              <a:rPr lang="fr-FR" sz="2000" dirty="0" smtClean="0">
                <a:solidFill>
                  <a:srgbClr val="336600"/>
                </a:solidFill>
                <a:latin typeface="+mj-lt"/>
                <a:ea typeface="Times"/>
                <a:cs typeface="Times New Roman" pitchFamily="18" charset="0"/>
              </a:rPr>
              <a:t>   </a:t>
            </a:r>
            <a:r>
              <a:rPr lang="fr-FR" sz="2000" b="1" dirty="0" smtClean="0">
                <a:solidFill>
                  <a:srgbClr val="4F6228"/>
                </a:solidFill>
                <a:latin typeface="+mj-lt"/>
                <a:ea typeface="Times"/>
                <a:cs typeface="Times New Roman" pitchFamily="18" charset="0"/>
              </a:rPr>
              <a:t>Jardinage</a:t>
            </a:r>
          </a:p>
          <a:p>
            <a:pPr marL="363538" indent="-363538" eaLnBrk="0" hangingPunct="0">
              <a:spcBef>
                <a:spcPts val="1200"/>
              </a:spcBef>
              <a:buSzPct val="70000"/>
              <a:buFont typeface="Wingdings" pitchFamily="2" charset="2"/>
              <a:buChar char="Ø"/>
              <a:tabLst>
                <a:tab pos="361950" algn="l"/>
              </a:tabLst>
            </a:pPr>
            <a:r>
              <a:rPr lang="fr-FR" sz="2000" b="1" dirty="0" smtClean="0">
                <a:solidFill>
                  <a:srgbClr val="4F6228"/>
                </a:solidFill>
                <a:latin typeface="+mj-lt"/>
                <a:ea typeface="Times"/>
                <a:cs typeface="Times New Roman" pitchFamily="18" charset="0"/>
              </a:rPr>
              <a:t>… et prendre en charge des visites guidées selon vos centres d’intérêts</a:t>
            </a:r>
          </a:p>
        </p:txBody>
      </p:sp>
      <p:sp>
        <p:nvSpPr>
          <p:cNvPr id="7" name="ZoneTexte 6"/>
          <p:cNvSpPr txBox="1"/>
          <p:nvPr/>
        </p:nvSpPr>
        <p:spPr>
          <a:xfrm>
            <a:off x="251520" y="260648"/>
            <a:ext cx="8496944" cy="954107"/>
          </a:xfrm>
          <a:prstGeom prst="rect">
            <a:avLst/>
          </a:prstGeom>
          <a:noFill/>
        </p:spPr>
        <p:txBody>
          <a:bodyPr wrap="square" rtlCol="0">
            <a:spAutoFit/>
          </a:bodyPr>
          <a:lstStyle/>
          <a:p>
            <a:r>
              <a:rPr lang="fr-FR" sz="2800" b="1" i="1" dirty="0" smtClean="0">
                <a:solidFill>
                  <a:srgbClr val="4F6228"/>
                </a:solidFill>
                <a:latin typeface="Times New Roman" pitchFamily="18" charset="0"/>
              </a:rPr>
              <a:t>ADHERER , c’est bien … </a:t>
            </a:r>
          </a:p>
          <a:p>
            <a:pPr algn="r"/>
            <a:r>
              <a:rPr lang="fr-FR" sz="2800" b="1" i="1" dirty="0" smtClean="0">
                <a:solidFill>
                  <a:srgbClr val="4F6228"/>
                </a:solidFill>
                <a:latin typeface="Times New Roman" pitchFamily="18" charset="0"/>
              </a:rPr>
              <a:t>P ARTICIPER, c’est encore mieux !</a:t>
            </a:r>
            <a:endParaRPr lang="fr-FR" sz="2800" b="1" i="1" dirty="0">
              <a:solidFill>
                <a:srgbClr val="4F6228"/>
              </a:solidFill>
              <a:latin typeface="Times New Roman" pitchFamily="18" charset="0"/>
            </a:endParaRPr>
          </a:p>
        </p:txBody>
      </p:sp>
      <p:pic>
        <p:nvPicPr>
          <p:cNvPr id="8" name="Picture 22" descr="Images de Foule – Téléchargement gratuit sur Freepik"/>
          <p:cNvPicPr>
            <a:picLocks noChangeAspect="1" noChangeArrowheads="1"/>
          </p:cNvPicPr>
          <p:nvPr/>
        </p:nvPicPr>
        <p:blipFill>
          <a:blip r:embed="rId2" cstate="print"/>
          <a:srcRect l="7501" t="20002" r="4989" b="17991"/>
          <a:stretch>
            <a:fillRect/>
          </a:stretch>
        </p:blipFill>
        <p:spPr bwMode="auto">
          <a:xfrm>
            <a:off x="5705545" y="1196752"/>
            <a:ext cx="3089377" cy="136815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357562"/>
            <a:ext cx="8420105" cy="1007542"/>
          </a:xfrm>
        </p:spPr>
        <p:txBody>
          <a:bodyPr/>
          <a:lstStyle/>
          <a:p>
            <a:pPr algn="r" eaLnBrk="1" hangingPunct="1">
              <a:lnSpc>
                <a:spcPct val="90000"/>
              </a:lnSpc>
            </a:pPr>
            <a:r>
              <a:rPr lang="fr-FR" sz="4800" b="1" i="1" dirty="0">
                <a:solidFill>
                  <a:srgbClr val="4F6228"/>
                </a:solidFill>
                <a:latin typeface="Times New Roman" pitchFamily="18" charset="0"/>
              </a:rPr>
              <a:t>Les projets </a:t>
            </a:r>
            <a:r>
              <a:rPr lang="fr-FR" sz="4800" b="1" i="1" dirty="0" smtClean="0">
                <a:solidFill>
                  <a:srgbClr val="4F6228"/>
                </a:solidFill>
                <a:latin typeface="Times New Roman" pitchFamily="18" charset="0"/>
              </a:rPr>
              <a:t>pour </a:t>
            </a:r>
            <a:r>
              <a:rPr lang="fr-FR" sz="4800" b="1" i="1" dirty="0">
                <a:solidFill>
                  <a:srgbClr val="4F6228"/>
                </a:solidFill>
                <a:latin typeface="Times New Roman" pitchFamily="18" charset="0"/>
              </a:rPr>
              <a:t>l’année </a:t>
            </a:r>
            <a:r>
              <a:rPr lang="fr-FR" sz="4800" b="1" i="1" dirty="0" smtClean="0">
                <a:solidFill>
                  <a:srgbClr val="4F6228"/>
                </a:solidFill>
                <a:latin typeface="Times New Roman" pitchFamily="18" charset="0"/>
              </a:rPr>
              <a:t>2024</a:t>
            </a:r>
            <a:endParaRPr lang="fr-FR" sz="4800" b="1" i="1" dirty="0">
              <a:solidFill>
                <a:srgbClr val="4F6228"/>
              </a:solidFill>
              <a:latin typeface="Times New Roman" pitchFamily="18" charset="0"/>
            </a:endParaRPr>
          </a:p>
        </p:txBody>
      </p:sp>
      <p:pic>
        <p:nvPicPr>
          <p:cNvPr id="4" name="Image 3"/>
          <p:cNvPicPr/>
          <p:nvPr/>
        </p:nvPicPr>
        <p:blipFill>
          <a:blip r:embed="rId3" cstate="print"/>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1143000"/>
          </a:xfrm>
        </p:spPr>
        <p:txBody>
          <a:bodyPr/>
          <a:lstStyle/>
          <a:p>
            <a:r>
              <a:rPr lang="fr-FR" sz="3200" b="1" kern="1200" dirty="0" smtClean="0">
                <a:solidFill>
                  <a:srgbClr val="4F6228"/>
                </a:solidFill>
                <a:latin typeface="Times New Roman" pitchFamily="18" charset="0"/>
                <a:ea typeface="+mn-ea"/>
                <a:cs typeface="Arial" charset="0"/>
              </a:rPr>
              <a:t>Un événement patrimonial autour des architectes </a:t>
            </a:r>
            <a:br>
              <a:rPr lang="fr-FR" sz="3200" b="1" kern="1200" dirty="0" smtClean="0">
                <a:solidFill>
                  <a:srgbClr val="4F6228"/>
                </a:solidFill>
                <a:latin typeface="Times New Roman" pitchFamily="18" charset="0"/>
                <a:ea typeface="+mn-ea"/>
                <a:cs typeface="Arial" charset="0"/>
              </a:rPr>
            </a:br>
            <a:r>
              <a:rPr lang="fr-FR" sz="3200" b="1" kern="1200" dirty="0" smtClean="0">
                <a:solidFill>
                  <a:srgbClr val="4F6228"/>
                </a:solidFill>
                <a:latin typeface="Times New Roman" pitchFamily="18" charset="0"/>
                <a:ea typeface="+mn-ea"/>
                <a:cs typeface="Arial" charset="0"/>
              </a:rPr>
              <a:t>à Saint-Roch et dans la ville</a:t>
            </a:r>
            <a:r>
              <a:rPr lang="fr-FR" sz="3200" dirty="0" smtClean="0"/>
              <a:t/>
            </a:r>
            <a:br>
              <a:rPr lang="fr-FR" sz="3200" dirty="0" smtClean="0"/>
            </a:br>
            <a:endParaRPr lang="fr-FR" sz="3200" dirty="0"/>
          </a:p>
        </p:txBody>
      </p:sp>
      <p:sp>
        <p:nvSpPr>
          <p:cNvPr id="82945" name="Rectangle 1"/>
          <p:cNvSpPr>
            <a:spLocks noChangeArrowheads="1"/>
          </p:cNvSpPr>
          <p:nvPr/>
        </p:nvSpPr>
        <p:spPr bwMode="auto">
          <a:xfrm>
            <a:off x="251520" y="1330316"/>
            <a:ext cx="864096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kumimoji="0" lang="fr-FR" sz="2000" b="1" i="1" u="none" strike="noStrike" cap="none" normalizeH="0" baseline="0" dirty="0" smtClean="0">
                <a:ln>
                  <a:noFill/>
                </a:ln>
                <a:solidFill>
                  <a:schemeClr val="tx2">
                    <a:lumMod val="65000"/>
                    <a:lumOff val="35000"/>
                  </a:schemeClr>
                </a:solidFill>
                <a:effectLst/>
                <a:latin typeface="+mn-lt"/>
                <a:ea typeface="Calibri" pitchFamily="34" charset="0"/>
                <a:cs typeface="Times New Roman" pitchFamily="18" charset="0"/>
              </a:rPr>
              <a:t>Le</a:t>
            </a:r>
            <a:r>
              <a:rPr kumimoji="0" lang="fr-FR" sz="2000" b="1" i="1" u="none" strike="noStrike" cap="none" normalizeH="0" dirty="0" smtClean="0">
                <a:ln>
                  <a:noFill/>
                </a:ln>
                <a:solidFill>
                  <a:schemeClr val="tx2">
                    <a:lumMod val="65000"/>
                    <a:lumOff val="35000"/>
                  </a:schemeClr>
                </a:solidFill>
                <a:effectLst/>
                <a:latin typeface="+mn-lt"/>
                <a:ea typeface="Calibri" pitchFamily="34" charset="0"/>
                <a:cs typeface="Times New Roman" pitchFamily="18" charset="0"/>
              </a:rPr>
              <a:t> projet </a:t>
            </a:r>
            <a:r>
              <a:rPr lang="fr-FR" sz="2000" b="1" i="1" dirty="0" smtClean="0">
                <a:solidFill>
                  <a:schemeClr val="tx2">
                    <a:lumMod val="65000"/>
                    <a:lumOff val="35000"/>
                  </a:schemeClr>
                </a:solidFill>
                <a:latin typeface="+mn-lt"/>
                <a:ea typeface="Calibri" pitchFamily="34" charset="0"/>
                <a:cs typeface="Times New Roman" pitchFamily="18" charset="0"/>
              </a:rPr>
              <a:t>s</a:t>
            </a:r>
            <a:r>
              <a:rPr kumimoji="0" lang="fr-FR" sz="2000" b="1" i="1" u="none" strike="noStrike" cap="none" normalizeH="0" baseline="0" dirty="0" smtClean="0">
                <a:ln>
                  <a:noFill/>
                </a:ln>
                <a:solidFill>
                  <a:schemeClr val="tx2">
                    <a:lumMod val="65000"/>
                    <a:lumOff val="35000"/>
                  </a:schemeClr>
                </a:solidFill>
                <a:effectLst/>
                <a:latin typeface="+mn-lt"/>
                <a:ea typeface="Calibri" pitchFamily="34" charset="0"/>
                <a:cs typeface="Times New Roman" pitchFamily="18" charset="0"/>
              </a:rPr>
              <a:t>’articule autour de la </a:t>
            </a:r>
            <a:r>
              <a:rPr lang="fr-FR" sz="2000" b="1" i="1" dirty="0" smtClean="0">
                <a:solidFill>
                  <a:schemeClr val="tx2">
                    <a:lumMod val="65000"/>
                    <a:lumOff val="35000"/>
                  </a:schemeClr>
                </a:solidFill>
                <a:latin typeface="+mn-lt"/>
                <a:ea typeface="Calibri" pitchFamily="34" charset="0"/>
                <a:cs typeface="Times New Roman" pitchFamily="18" charset="0"/>
              </a:rPr>
              <a:t>restauration,  financée par la VDG et l’</a:t>
            </a:r>
            <a:r>
              <a:rPr lang="fr-FR" sz="2000" b="1" i="1" dirty="0" err="1" smtClean="0">
                <a:solidFill>
                  <a:schemeClr val="tx2">
                    <a:lumMod val="65000"/>
                    <a:lumOff val="35000"/>
                  </a:schemeClr>
                </a:solidFill>
                <a:latin typeface="+mn-lt"/>
                <a:ea typeface="Calibri" pitchFamily="34" charset="0"/>
                <a:cs typeface="Times New Roman" pitchFamily="18" charset="0"/>
              </a:rPr>
              <a:t>Asroch</a:t>
            </a:r>
            <a:r>
              <a:rPr lang="fr-FR" sz="2000" b="1" i="1" dirty="0" smtClean="0">
                <a:solidFill>
                  <a:schemeClr val="tx2">
                    <a:lumMod val="65000"/>
                    <a:lumOff val="35000"/>
                  </a:schemeClr>
                </a:solidFill>
                <a:latin typeface="+mn-lt"/>
                <a:ea typeface="Calibri" pitchFamily="34" charset="0"/>
                <a:cs typeface="Times New Roman" pitchFamily="18" charset="0"/>
              </a:rPr>
              <a:t>, </a:t>
            </a:r>
            <a:r>
              <a:rPr kumimoji="0" lang="fr-FR" sz="2000" b="1" i="1" u="none" strike="noStrike" cap="none" normalizeH="0" baseline="0" dirty="0" smtClean="0">
                <a:ln>
                  <a:noFill/>
                </a:ln>
                <a:solidFill>
                  <a:schemeClr val="tx2">
                    <a:lumMod val="65000"/>
                    <a:lumOff val="35000"/>
                  </a:schemeClr>
                </a:solidFill>
                <a:effectLst/>
                <a:latin typeface="+mn-lt"/>
                <a:ea typeface="Calibri" pitchFamily="34" charset="0"/>
                <a:cs typeface="Times New Roman" pitchFamily="18" charset="0"/>
              </a:rPr>
              <a:t>du monument remarquable de</a:t>
            </a:r>
            <a:r>
              <a:rPr kumimoji="0" lang="fr-FR" sz="2000" b="1" i="1" u="none" strike="noStrike" cap="none" normalizeH="0" dirty="0" smtClean="0">
                <a:ln>
                  <a:noFill/>
                </a:ln>
                <a:solidFill>
                  <a:schemeClr val="tx2">
                    <a:lumMod val="65000"/>
                    <a:lumOff val="35000"/>
                  </a:schemeClr>
                </a:solidFill>
                <a:effectLst/>
                <a:latin typeface="+mn-lt"/>
                <a:ea typeface="Calibri" pitchFamily="34" charset="0"/>
                <a:cs typeface="Times New Roman" pitchFamily="18" charset="0"/>
              </a:rPr>
              <a:t> deux </a:t>
            </a:r>
            <a:r>
              <a:rPr kumimoji="0" lang="fr-FR" sz="2000" b="1" i="1" u="none" strike="noStrike" cap="none" normalizeH="0" baseline="0" dirty="0" smtClean="0">
                <a:ln>
                  <a:noFill/>
                </a:ln>
                <a:solidFill>
                  <a:schemeClr val="tx2">
                    <a:lumMod val="65000"/>
                    <a:lumOff val="35000"/>
                  </a:schemeClr>
                </a:solidFill>
                <a:effectLst/>
                <a:latin typeface="+mn-lt"/>
                <a:ea typeface="Calibri" pitchFamily="34" charset="0"/>
                <a:cs typeface="Times New Roman" pitchFamily="18" charset="0"/>
              </a:rPr>
              <a:t>architectes renommés du 19</a:t>
            </a:r>
            <a:r>
              <a:rPr kumimoji="0" lang="fr-FR" sz="2000" b="1" i="1" u="none" strike="noStrike" cap="none" normalizeH="0" baseline="30000" dirty="0" smtClean="0">
                <a:ln>
                  <a:noFill/>
                </a:ln>
                <a:solidFill>
                  <a:schemeClr val="tx2">
                    <a:lumMod val="65000"/>
                    <a:lumOff val="35000"/>
                  </a:schemeClr>
                </a:solidFill>
                <a:effectLst/>
                <a:latin typeface="+mn-lt"/>
                <a:ea typeface="Calibri" pitchFamily="34" charset="0"/>
                <a:cs typeface="Times New Roman" pitchFamily="18" charset="0"/>
              </a:rPr>
              <a:t>ème</a:t>
            </a:r>
            <a:r>
              <a:rPr kumimoji="0" lang="fr-FR" sz="2000" b="1" i="1" u="none" strike="noStrike" cap="none" normalizeH="0" dirty="0" smtClean="0">
                <a:ln>
                  <a:noFill/>
                </a:ln>
                <a:solidFill>
                  <a:schemeClr val="tx2">
                    <a:lumMod val="65000"/>
                    <a:lumOff val="35000"/>
                  </a:schemeClr>
                </a:solidFill>
                <a:effectLst/>
                <a:latin typeface="+mn-lt"/>
                <a:ea typeface="Calibri" pitchFamily="34" charset="0"/>
                <a:cs typeface="Times New Roman" pitchFamily="18" charset="0"/>
              </a:rPr>
              <a:t> siècle,</a:t>
            </a:r>
            <a:r>
              <a:rPr kumimoji="0" lang="fr-FR" sz="2000" b="1" i="1" u="none" strike="noStrike" cap="none" normalizeH="0" baseline="0" dirty="0" smtClean="0">
                <a:ln>
                  <a:noFill/>
                </a:ln>
                <a:solidFill>
                  <a:schemeClr val="tx2">
                    <a:lumMod val="65000"/>
                    <a:lumOff val="35000"/>
                  </a:schemeClr>
                </a:solidFill>
                <a:effectLst/>
                <a:latin typeface="+mn-lt"/>
                <a:ea typeface="Calibri" pitchFamily="34" charset="0"/>
                <a:cs typeface="Times New Roman" pitchFamily="18" charset="0"/>
              </a:rPr>
              <a:t> Joseph </a:t>
            </a:r>
            <a:r>
              <a:rPr kumimoji="0" lang="fr-FR" sz="2000" b="1" i="1" u="none" strike="noStrike" cap="none" normalizeH="0" baseline="0" dirty="0" err="1" smtClean="0">
                <a:ln>
                  <a:noFill/>
                </a:ln>
                <a:solidFill>
                  <a:schemeClr val="tx2">
                    <a:lumMod val="65000"/>
                    <a:lumOff val="35000"/>
                  </a:schemeClr>
                </a:solidFill>
                <a:effectLst/>
                <a:latin typeface="+mn-lt"/>
                <a:ea typeface="Calibri" pitchFamily="34" charset="0"/>
                <a:cs typeface="Times New Roman" pitchFamily="18" charset="0"/>
              </a:rPr>
              <a:t>Chatrousse</a:t>
            </a:r>
            <a:r>
              <a:rPr kumimoji="0" lang="fr-FR" sz="2000" b="1" i="1" u="none" strike="noStrike" cap="none" normalizeH="0" baseline="0" dirty="0" smtClean="0">
                <a:ln>
                  <a:noFill/>
                </a:ln>
                <a:solidFill>
                  <a:schemeClr val="tx2">
                    <a:lumMod val="65000"/>
                    <a:lumOff val="35000"/>
                  </a:schemeClr>
                </a:solidFill>
                <a:effectLst/>
                <a:latin typeface="+mn-lt"/>
                <a:ea typeface="Calibri" pitchFamily="34" charset="0"/>
                <a:cs typeface="Times New Roman" pitchFamily="18" charset="0"/>
              </a:rPr>
              <a:t> et Marius </a:t>
            </a:r>
            <a:r>
              <a:rPr kumimoji="0" lang="fr-FR" sz="2000" b="1" i="1" u="none" strike="noStrike" cap="none" normalizeH="0" baseline="0" dirty="0" err="1" smtClean="0">
                <a:ln>
                  <a:noFill/>
                </a:ln>
                <a:solidFill>
                  <a:schemeClr val="tx2">
                    <a:lumMod val="65000"/>
                    <a:lumOff val="35000"/>
                  </a:schemeClr>
                </a:solidFill>
                <a:effectLst/>
                <a:latin typeface="+mn-lt"/>
                <a:ea typeface="Calibri" pitchFamily="34" charset="0"/>
                <a:cs typeface="Times New Roman" pitchFamily="18" charset="0"/>
              </a:rPr>
              <a:t>Ricoud</a:t>
            </a:r>
            <a:r>
              <a:rPr lang="fr-FR" sz="2400" b="1" i="1" dirty="0" smtClean="0">
                <a:solidFill>
                  <a:schemeClr val="tx2">
                    <a:lumMod val="65000"/>
                    <a:lumOff val="35000"/>
                  </a:schemeClr>
                </a:solidFill>
                <a:latin typeface="Times New Roman" pitchFamily="18" charset="0"/>
                <a:ea typeface="Calibri" pitchFamily="34" charset="0"/>
                <a:cs typeface="Times New Roman" pitchFamily="18" charset="0"/>
              </a:rPr>
              <a:t>.</a:t>
            </a:r>
            <a:endParaRPr kumimoji="0" lang="fr-FR" sz="2400" b="0" i="1" u="none" strike="noStrike" cap="none" normalizeH="0" baseline="0" dirty="0" smtClean="0">
              <a:ln>
                <a:noFill/>
              </a:ln>
              <a:solidFill>
                <a:schemeClr val="tx2">
                  <a:lumMod val="65000"/>
                  <a:lumOff val="35000"/>
                </a:schemeClr>
              </a:solidFill>
              <a:effectLst/>
              <a:latin typeface="Times New Roman" pitchFamily="18" charset="0"/>
              <a:cs typeface="Times New Roman" pitchFamily="18" charset="0"/>
            </a:endParaRPr>
          </a:p>
        </p:txBody>
      </p:sp>
      <p:pic>
        <p:nvPicPr>
          <p:cNvPr id="6" name="Image 5" descr="C:\Users\Marie-Claire\Documents\DOCUMENTS MCR\ASSOCIATIONS\ASROCH_DOSSIER\SEPULTURES_portraits_par-nom\Chatrousse_Ricoud\Photos tombe et sculptures H. Ding\P9300017 - Copie.JPG"/>
          <p:cNvPicPr/>
          <p:nvPr/>
        </p:nvPicPr>
        <p:blipFill>
          <a:blip r:embed="rId2" cstate="print"/>
          <a:srcRect/>
          <a:stretch>
            <a:fillRect/>
          </a:stretch>
        </p:blipFill>
        <p:spPr bwMode="auto">
          <a:xfrm>
            <a:off x="2195736" y="2924944"/>
            <a:ext cx="4968552" cy="3528392"/>
          </a:xfrm>
          <a:prstGeom prst="rect">
            <a:avLst/>
          </a:prstGeom>
          <a:ln>
            <a:noFill/>
          </a:ln>
          <a:effectLst>
            <a:outerShdw blurRad="190500" algn="tl" rotWithShape="0">
              <a:srgbClr val="000000">
                <a:alpha val="70000"/>
              </a:srgbClr>
            </a:outerShdw>
          </a:effectLst>
        </p:spPr>
      </p:pic>
      <p:pic>
        <p:nvPicPr>
          <p:cNvPr id="5" name="Image 4"/>
          <p:cNvPicPr/>
          <p:nvPr/>
        </p:nvPicPr>
        <p:blipFill rotWithShape="1">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8155" t="7233" r="9082" b="21093"/>
          <a:stretch/>
        </p:blipFill>
        <p:spPr bwMode="auto">
          <a:xfrm>
            <a:off x="7164288" y="3212976"/>
            <a:ext cx="1763688" cy="1944216"/>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7" name="Image 6" descr="C:\Users\Marie-Claire\Documents\DOCUMENTS MCR\ASSOCIATIONS\ASROCH_DOSSIER\SEPULTURES_portraits_par-nom\Chatrousse_Ricoud\Joseph Chatrousse\Joseph CHATROUSSE.jpg"/>
          <p:cNvPicPr/>
          <p:nvPr/>
        </p:nvPicPr>
        <p:blipFill>
          <a:blip r:embed="rId4" cstate="print">
            <a:duotone>
              <a:prstClr val="black"/>
              <a:schemeClr val="accent4">
                <a:lumMod val="75000"/>
                <a:tint val="45000"/>
                <a:satMod val="400000"/>
              </a:schemeClr>
            </a:duotone>
            <a:lum bright="10000"/>
          </a:blip>
          <a:srcRect r="2632"/>
          <a:stretch>
            <a:fillRect/>
          </a:stretch>
        </p:blipFill>
        <p:spPr bwMode="auto">
          <a:xfrm>
            <a:off x="323528" y="2780928"/>
            <a:ext cx="1600043" cy="3667125"/>
          </a:xfrm>
          <a:prstGeom prst="flowChartAlternateProcess">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908720"/>
            <a:ext cx="4618856" cy="1143000"/>
          </a:xfrm>
        </p:spPr>
        <p:txBody>
          <a:bodyPr/>
          <a:lstStyle/>
          <a:p>
            <a:r>
              <a:rPr lang="fr-FR" sz="1800" dirty="0" smtClean="0"/>
              <a:t>Vol des sculptures des chiens, réalisées par Henry Ding, dans les années 2000</a:t>
            </a:r>
            <a:endParaRPr lang="fr-FR" sz="1800" dirty="0"/>
          </a:p>
        </p:txBody>
      </p:sp>
      <p:pic>
        <p:nvPicPr>
          <p:cNvPr id="5" name="Image 4" descr="C:\Users\Marie-Claire\Documents\DOCUMENTS MCR\ASSOCIATIONS\ASROCH_DOSSIER\SEPULTURES_portraits_par-nom\Chatrousse_Ricoud\Photos tombe et sculptures H. Ding\Photo 2005_ACG (1).jpg"/>
          <p:cNvPicPr/>
          <p:nvPr/>
        </p:nvPicPr>
        <p:blipFill>
          <a:blip r:embed="rId2" cstate="print"/>
          <a:srcRect l="16400" t="18994" r="6200" b="8800"/>
          <a:stretch>
            <a:fillRect/>
          </a:stretch>
        </p:blipFill>
        <p:spPr bwMode="auto">
          <a:xfrm>
            <a:off x="0" y="2348880"/>
            <a:ext cx="4824536" cy="3168352"/>
          </a:xfrm>
          <a:prstGeom prst="rect">
            <a:avLst/>
          </a:prstGeom>
          <a:ln>
            <a:noFill/>
          </a:ln>
          <a:effectLst>
            <a:outerShdw blurRad="190500" algn="tl" rotWithShape="0">
              <a:srgbClr val="000000">
                <a:alpha val="70000"/>
              </a:srgbClr>
            </a:outerShdw>
          </a:effectLst>
        </p:spPr>
      </p:pic>
      <p:pic>
        <p:nvPicPr>
          <p:cNvPr id="6" name="Image 5" descr="C:\Users\Marie-Claire\Documents\DOCUMENTS MCR\ASSOCIATIONS\ASROCH_DOSSIER\SEPULTURES_portraits_par-nom\Chatrousse_Ricoud\Photos tombe et sculptures H. Ding\Chatrousse.jpg"/>
          <p:cNvPicPr/>
          <p:nvPr/>
        </p:nvPicPr>
        <p:blipFill>
          <a:blip r:embed="rId3" cstate="print"/>
          <a:srcRect l="12114" t="20809" r="7485"/>
          <a:stretch>
            <a:fillRect/>
          </a:stretch>
        </p:blipFill>
        <p:spPr bwMode="auto">
          <a:xfrm>
            <a:off x="5274222" y="404664"/>
            <a:ext cx="3869778" cy="2648607"/>
          </a:xfrm>
          <a:prstGeom prst="rect">
            <a:avLst/>
          </a:prstGeom>
          <a:noFill/>
          <a:ln w="9525">
            <a:noFill/>
            <a:miter lim="800000"/>
            <a:headEnd/>
            <a:tailEnd/>
          </a:ln>
        </p:spPr>
      </p:pic>
      <p:pic>
        <p:nvPicPr>
          <p:cNvPr id="7" name="Espace réservé du contenu 6" descr="C:\Users\Marie-Claire\Documents\DOCUMENTS MCR\ASSOCIATIONS\ASROCH_DOSSIER\SEPULTURES_portraits_par-nom\Chatrousse_Ricoud\Photos tombe et sculptures H. Ding\après le vol.JPG"/>
          <p:cNvPicPr>
            <a:picLocks noGrp="1"/>
          </p:cNvPicPr>
          <p:nvPr>
            <p:ph idx="1"/>
          </p:nvPr>
        </p:nvPicPr>
        <p:blipFill>
          <a:blip r:embed="rId4" cstate="print"/>
          <a:srcRect/>
          <a:stretch>
            <a:fillRect/>
          </a:stretch>
        </p:blipFill>
        <p:spPr bwMode="auto">
          <a:xfrm>
            <a:off x="5004048" y="3933056"/>
            <a:ext cx="4139952" cy="2636912"/>
          </a:xfrm>
          <a:prstGeom prst="rect">
            <a:avLst/>
          </a:prstGeom>
          <a:noFill/>
          <a:ln w="9525">
            <a:noFill/>
            <a:miter lim="800000"/>
            <a:headEnd/>
            <a:tailEnd/>
          </a:ln>
        </p:spPr>
      </p:pic>
      <p:sp>
        <p:nvSpPr>
          <p:cNvPr id="8" name="ZoneTexte 7"/>
          <p:cNvSpPr txBox="1"/>
          <p:nvPr/>
        </p:nvSpPr>
        <p:spPr>
          <a:xfrm>
            <a:off x="611560" y="188640"/>
            <a:ext cx="4176464" cy="830997"/>
          </a:xfrm>
          <a:prstGeom prst="rect">
            <a:avLst/>
          </a:prstGeom>
          <a:noFill/>
        </p:spPr>
        <p:txBody>
          <a:bodyPr wrap="square" rtlCol="0">
            <a:spAutoFit/>
          </a:bodyPr>
          <a:lstStyle/>
          <a:p>
            <a:pPr algn="ctr"/>
            <a:r>
              <a:rPr lang="fr-FR" sz="2400" b="1" dirty="0" smtClean="0">
                <a:solidFill>
                  <a:srgbClr val="4F6228"/>
                </a:solidFill>
                <a:latin typeface="Times New Roman" pitchFamily="18" charset="0"/>
              </a:rPr>
              <a:t>Restauration de la tombe </a:t>
            </a:r>
          </a:p>
          <a:p>
            <a:pPr algn="ctr"/>
            <a:r>
              <a:rPr lang="fr-FR" sz="2400" b="1" dirty="0" err="1" smtClean="0">
                <a:solidFill>
                  <a:srgbClr val="4F6228"/>
                </a:solidFill>
                <a:latin typeface="Times New Roman" pitchFamily="18" charset="0"/>
              </a:rPr>
              <a:t>Chatrousse</a:t>
            </a:r>
            <a:r>
              <a:rPr lang="fr-FR" sz="2400" b="1" dirty="0" smtClean="0">
                <a:solidFill>
                  <a:srgbClr val="4F6228"/>
                </a:solidFill>
                <a:latin typeface="Times New Roman" pitchFamily="18" charset="0"/>
              </a:rPr>
              <a:t> et </a:t>
            </a:r>
            <a:r>
              <a:rPr lang="fr-FR" sz="2400" b="1" dirty="0" err="1" smtClean="0">
                <a:solidFill>
                  <a:srgbClr val="4F6228"/>
                </a:solidFill>
                <a:latin typeface="Times New Roman" pitchFamily="18" charset="0"/>
              </a:rPr>
              <a:t>Ricoud</a:t>
            </a:r>
            <a:endParaRPr lang="fr-FR" sz="2400" b="1" dirty="0" smtClean="0">
              <a:solidFill>
                <a:srgbClr val="4F6228"/>
              </a:solidFill>
              <a:latin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https://www.anticstore.com/DocBD/commerce/antiquaire/galerie-vaujany-819/objet/68671/AnticStore-Large-Ref-68671_01.jpg"/>
          <p:cNvPicPr/>
          <p:nvPr/>
        </p:nvPicPr>
        <p:blipFill>
          <a:blip r:embed="rId2" cstate="print"/>
          <a:srcRect l="15556" t="11864" r="15555" b="11864"/>
          <a:stretch>
            <a:fillRect/>
          </a:stretch>
        </p:blipFill>
        <p:spPr bwMode="auto">
          <a:xfrm>
            <a:off x="5364088" y="1268760"/>
            <a:ext cx="3168352" cy="4320480"/>
          </a:xfrm>
          <a:prstGeom prst="rect">
            <a:avLst/>
          </a:prstGeom>
          <a:ln>
            <a:noFill/>
          </a:ln>
          <a:effectLst>
            <a:softEdge rad="112500"/>
          </a:effectLst>
        </p:spPr>
      </p:pic>
      <p:sp>
        <p:nvSpPr>
          <p:cNvPr id="6" name="ZoneTexte 5"/>
          <p:cNvSpPr txBox="1"/>
          <p:nvPr/>
        </p:nvSpPr>
        <p:spPr>
          <a:xfrm>
            <a:off x="827584" y="260648"/>
            <a:ext cx="7992888" cy="707886"/>
          </a:xfrm>
          <a:prstGeom prst="rect">
            <a:avLst/>
          </a:prstGeom>
          <a:noFill/>
        </p:spPr>
        <p:txBody>
          <a:bodyPr wrap="square" rtlCol="0">
            <a:spAutoFit/>
          </a:bodyPr>
          <a:lstStyle/>
          <a:p>
            <a:pPr algn="ctr"/>
            <a:r>
              <a:rPr lang="fr-FR" sz="2000" dirty="0" smtClean="0"/>
              <a:t>Le sarcophage vandalisé était dédié à Louise </a:t>
            </a:r>
            <a:r>
              <a:rPr lang="fr-FR" sz="2000" dirty="0" err="1" smtClean="0"/>
              <a:t>Chatrousse</a:t>
            </a:r>
            <a:r>
              <a:rPr lang="fr-FR" sz="2000" dirty="0" smtClean="0"/>
              <a:t> </a:t>
            </a:r>
            <a:br>
              <a:rPr lang="fr-FR" sz="2000" dirty="0" smtClean="0"/>
            </a:br>
            <a:r>
              <a:rPr lang="fr-FR" sz="2000" dirty="0" smtClean="0"/>
              <a:t>décédée à l’âge de 5 ans</a:t>
            </a:r>
            <a:endParaRPr lang="fr-FR" sz="2000" dirty="0"/>
          </a:p>
        </p:txBody>
      </p:sp>
      <p:pic>
        <p:nvPicPr>
          <p:cNvPr id="7" name="Image 6" descr="C:\Users\Marie-Claire\Documents\DOCUMENTS MCR\ASSOCIATIONS\ASROCH_DOSSIER\SEPULTURES_portraits_par-nom\Chatrousse_Ricoud\Portrait Melle Chatrousse\Archives_DCP_Daup_R443_93 Louise Chatrousse -5 ans- Photo par F. Rostraing Fils.jpg"/>
          <p:cNvPicPr/>
          <p:nvPr/>
        </p:nvPicPr>
        <p:blipFill>
          <a:blip r:embed="rId3" cstate="print">
            <a:lum/>
          </a:blip>
          <a:srcRect l="14273" t="7687" r="13558" b="14756"/>
          <a:stretch>
            <a:fillRect/>
          </a:stretch>
        </p:blipFill>
        <p:spPr bwMode="auto">
          <a:xfrm>
            <a:off x="1115616" y="1268760"/>
            <a:ext cx="2664296" cy="4392488"/>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8640"/>
            <a:ext cx="7308304" cy="1569660"/>
          </a:xfrm>
          <a:prstGeom prst="rect">
            <a:avLst/>
          </a:prstGeom>
        </p:spPr>
        <p:txBody>
          <a:bodyPr wrap="square">
            <a:spAutoFit/>
          </a:bodyPr>
          <a:lstStyle/>
          <a:p>
            <a:pPr algn="ctr"/>
            <a:r>
              <a:rPr lang="fr-FR" sz="2400" b="1" dirty="0" smtClean="0">
                <a:solidFill>
                  <a:srgbClr val="4F6228"/>
                </a:solidFill>
                <a:latin typeface="Times New Roman" pitchFamily="18" charset="0"/>
              </a:rPr>
              <a:t>Visites sur le thème des architectes à </a:t>
            </a:r>
            <a:br>
              <a:rPr lang="fr-FR" sz="2400" b="1" dirty="0" smtClean="0">
                <a:solidFill>
                  <a:srgbClr val="4F6228"/>
                </a:solidFill>
                <a:latin typeface="Times New Roman" pitchFamily="18" charset="0"/>
              </a:rPr>
            </a:br>
            <a:r>
              <a:rPr lang="fr-FR" sz="2400" b="1" dirty="0" smtClean="0">
                <a:solidFill>
                  <a:srgbClr val="4F6228"/>
                </a:solidFill>
                <a:latin typeface="Times New Roman" pitchFamily="18" charset="0"/>
              </a:rPr>
              <a:t>Saint-Roch et sur les demeures remarquables de ces mêmes architectes dans Grenoble par </a:t>
            </a:r>
            <a:br>
              <a:rPr lang="fr-FR" sz="2400" b="1" dirty="0" smtClean="0">
                <a:solidFill>
                  <a:srgbClr val="4F6228"/>
                </a:solidFill>
                <a:latin typeface="Times New Roman" pitchFamily="18" charset="0"/>
              </a:rPr>
            </a:br>
            <a:r>
              <a:rPr lang="fr-FR" sz="2400" b="1" dirty="0" smtClean="0">
                <a:solidFill>
                  <a:srgbClr val="4F6228"/>
                </a:solidFill>
                <a:latin typeface="Times New Roman" pitchFamily="18" charset="0"/>
              </a:rPr>
              <a:t>Caroline Roussel </a:t>
            </a:r>
            <a:endParaRPr lang="fr-FR" sz="2400" b="1" dirty="0">
              <a:solidFill>
                <a:srgbClr val="4F6228"/>
              </a:solidFill>
              <a:latin typeface="Times New Roman" pitchFamily="18" charset="0"/>
            </a:endParaRPr>
          </a:p>
        </p:txBody>
      </p:sp>
      <p:pic>
        <p:nvPicPr>
          <p:cNvPr id="9" name="Image 8"/>
          <p:cNvPicPr/>
          <p:nvPr/>
        </p:nvPicPr>
        <p:blipFill>
          <a:blip r:embed="rId2" cstate="print"/>
          <a:srcRect/>
          <a:stretch>
            <a:fillRect/>
          </a:stretch>
        </p:blipFill>
        <p:spPr bwMode="auto">
          <a:xfrm>
            <a:off x="323528" y="2204864"/>
            <a:ext cx="3456384" cy="2880320"/>
          </a:xfrm>
          <a:prstGeom prst="rect">
            <a:avLst/>
          </a:prstGeom>
          <a:noFill/>
          <a:ln w="9525">
            <a:noFill/>
            <a:miter lim="800000"/>
            <a:headEnd/>
            <a:tailEnd/>
          </a:ln>
        </p:spPr>
      </p:pic>
      <p:pic>
        <p:nvPicPr>
          <p:cNvPr id="10" name="Image 9" descr="https://www.grenoble-patrimoine.fr/uploads/Externe/e9/IMF_100/GAB_ARTETHISTOIRE/36_536_10_339227_Facade-aux-Elephants.jpg"/>
          <p:cNvPicPr/>
          <p:nvPr/>
        </p:nvPicPr>
        <p:blipFill>
          <a:blip r:embed="rId3" cstate="print"/>
          <a:srcRect/>
          <a:stretch>
            <a:fillRect/>
          </a:stretch>
        </p:blipFill>
        <p:spPr bwMode="auto">
          <a:xfrm>
            <a:off x="3995936" y="2204864"/>
            <a:ext cx="2160240" cy="2808312"/>
          </a:xfrm>
          <a:prstGeom prst="rect">
            <a:avLst/>
          </a:prstGeom>
          <a:noFill/>
          <a:ln w="9525">
            <a:noFill/>
            <a:miter lim="800000"/>
            <a:headEnd/>
            <a:tailEnd/>
          </a:ln>
        </p:spPr>
      </p:pic>
      <p:sp>
        <p:nvSpPr>
          <p:cNvPr id="83970" name="Text Box 2"/>
          <p:cNvSpPr txBox="1">
            <a:spLocks noChangeArrowheads="1"/>
          </p:cNvSpPr>
          <p:nvPr/>
        </p:nvSpPr>
        <p:spPr bwMode="auto">
          <a:xfrm>
            <a:off x="179512" y="5373216"/>
            <a:ext cx="6840760" cy="10801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1000"/>
              </a:spcAft>
              <a:buClrTx/>
              <a:buSzTx/>
              <a:buFontTx/>
              <a:buNone/>
              <a:tabLst/>
            </a:pPr>
            <a:r>
              <a:rPr kumimoji="0" lang="fr-FR" i="0" u="none" strike="noStrike" cap="none" normalizeH="0" baseline="0" dirty="0" smtClean="0">
                <a:ln>
                  <a:noFill/>
                </a:ln>
                <a:solidFill>
                  <a:schemeClr val="tx1"/>
                </a:solidFill>
                <a:effectLst/>
                <a:latin typeface="+mn-lt"/>
                <a:cs typeface="Arial" pitchFamily="34" charset="0"/>
              </a:rPr>
              <a:t>Exemple de réalisation des architectes </a:t>
            </a:r>
            <a:r>
              <a:rPr kumimoji="0" lang="fr-FR" i="0" u="none" strike="noStrike" cap="none" normalizeH="0" baseline="0" dirty="0" err="1" smtClean="0">
                <a:ln>
                  <a:noFill/>
                </a:ln>
                <a:solidFill>
                  <a:schemeClr val="tx1"/>
                </a:solidFill>
                <a:effectLst/>
                <a:latin typeface="+mn-lt"/>
                <a:cs typeface="Arial" pitchFamily="34" charset="0"/>
              </a:rPr>
              <a:t>Chatrousse</a:t>
            </a:r>
            <a:r>
              <a:rPr kumimoji="0" lang="fr-FR" i="0" u="none" strike="noStrike" cap="none" normalizeH="0" baseline="0" dirty="0" smtClean="0">
                <a:ln>
                  <a:noFill/>
                </a:ln>
                <a:solidFill>
                  <a:schemeClr val="tx1"/>
                </a:solidFill>
                <a:effectLst/>
                <a:latin typeface="+mn-lt"/>
                <a:cs typeface="Arial" pitchFamily="34" charset="0"/>
              </a:rPr>
              <a:t> et </a:t>
            </a:r>
            <a:r>
              <a:rPr kumimoji="0" lang="fr-FR" i="0" u="none" strike="noStrike" cap="none" normalizeH="0" baseline="0" dirty="0" err="1" smtClean="0">
                <a:ln>
                  <a:noFill/>
                </a:ln>
                <a:solidFill>
                  <a:schemeClr val="tx1"/>
                </a:solidFill>
                <a:effectLst/>
                <a:latin typeface="+mn-lt"/>
                <a:cs typeface="Arial" pitchFamily="34" charset="0"/>
              </a:rPr>
              <a:t>Ricoud</a:t>
            </a:r>
            <a:r>
              <a:rPr kumimoji="0" lang="fr-FR" i="0" u="none" strike="noStrike" cap="none" normalizeH="0" baseline="0" dirty="0" smtClean="0">
                <a:ln>
                  <a:noFill/>
                </a:ln>
                <a:solidFill>
                  <a:schemeClr val="tx1"/>
                </a:solidFill>
                <a:effectLst/>
                <a:latin typeface="+mn-lt"/>
                <a:cs typeface="Arial" pitchFamily="34" charset="0"/>
              </a:rPr>
              <a:t> </a:t>
            </a:r>
            <a:br>
              <a:rPr kumimoji="0" lang="fr-FR" i="0" u="none" strike="noStrike" cap="none" normalizeH="0" baseline="0" dirty="0" smtClean="0">
                <a:ln>
                  <a:noFill/>
                </a:ln>
                <a:solidFill>
                  <a:schemeClr val="tx1"/>
                </a:solidFill>
                <a:effectLst/>
                <a:latin typeface="+mn-lt"/>
                <a:cs typeface="Arial" pitchFamily="34" charset="0"/>
              </a:rPr>
            </a:br>
            <a:r>
              <a:rPr kumimoji="0" lang="fr-FR" i="0" u="none" strike="noStrike" cap="none" normalizeH="0" baseline="0" dirty="0" smtClean="0">
                <a:ln>
                  <a:noFill/>
                </a:ln>
                <a:solidFill>
                  <a:schemeClr val="tx1"/>
                </a:solidFill>
                <a:effectLst/>
                <a:latin typeface="+mn-lt"/>
                <a:cs typeface="Arial" pitchFamily="34" charset="0"/>
              </a:rPr>
              <a:t>au centre ville de Grenoble : </a:t>
            </a:r>
            <a:br>
              <a:rPr kumimoji="0" lang="fr-FR" i="0" u="none" strike="noStrike" cap="none" normalizeH="0" baseline="0" dirty="0" smtClean="0">
                <a:ln>
                  <a:noFill/>
                </a:ln>
                <a:solidFill>
                  <a:schemeClr val="tx1"/>
                </a:solidFill>
                <a:effectLst/>
                <a:latin typeface="+mn-lt"/>
                <a:cs typeface="Arial" pitchFamily="34" charset="0"/>
              </a:rPr>
            </a:br>
            <a:r>
              <a:rPr kumimoji="0" lang="fr-FR" i="0" u="none" strike="noStrike" cap="none" normalizeH="0" baseline="0" dirty="0" smtClean="0">
                <a:ln>
                  <a:noFill/>
                </a:ln>
                <a:solidFill>
                  <a:schemeClr val="tx1"/>
                </a:solidFill>
                <a:effectLst/>
                <a:latin typeface="+mn-lt"/>
                <a:cs typeface="Arial" pitchFamily="34" charset="0"/>
              </a:rPr>
              <a:t>le fameux immeuble aux quatre éléphants, rue Félix </a:t>
            </a:r>
            <a:r>
              <a:rPr kumimoji="0" lang="fr-FR" i="0" u="none" strike="noStrike" cap="none" normalizeH="0" baseline="0" dirty="0" err="1" smtClean="0">
                <a:ln>
                  <a:noFill/>
                </a:ln>
                <a:solidFill>
                  <a:schemeClr val="tx1"/>
                </a:solidFill>
                <a:effectLst/>
                <a:latin typeface="+mn-lt"/>
                <a:cs typeface="Arial" pitchFamily="34" charset="0"/>
              </a:rPr>
              <a:t>Poulat</a:t>
            </a:r>
            <a:endParaRPr kumimoji="0" lang="fr-FR" i="0" u="none" strike="noStrike" cap="none" normalizeH="0" baseline="0" dirty="0" smtClean="0">
              <a:ln>
                <a:noFill/>
              </a:ln>
              <a:solidFill>
                <a:schemeClr val="tx1"/>
              </a:solidFill>
              <a:effectLst/>
              <a:latin typeface="+mn-lt"/>
              <a:cs typeface="Arial" pitchFamily="34" charset="0"/>
            </a:endParaRPr>
          </a:p>
        </p:txBody>
      </p:sp>
      <p:pic>
        <p:nvPicPr>
          <p:cNvPr id="12" name="Image 11" descr="C:\Users\Marie-Claire\Documents\DOCUMENTS MCR\ASSOCIATIONS\ASROCH_DOSSIER\2023_année 2023\EVENEMENTS 2023\04_22_23_Visite La Tronche\WhatsApp Image 2023-09-09 à 16.57.53.jpg"/>
          <p:cNvPicPr/>
          <p:nvPr/>
        </p:nvPicPr>
        <p:blipFill>
          <a:blip r:embed="rId4" cstate="print"/>
          <a:srcRect l="50402" t="11468" b="25521"/>
          <a:stretch>
            <a:fillRect/>
          </a:stretch>
        </p:blipFill>
        <p:spPr bwMode="auto">
          <a:xfrm>
            <a:off x="7452320" y="0"/>
            <a:ext cx="1691680" cy="439248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4664"/>
            <a:ext cx="5796136" cy="1143000"/>
          </a:xfrm>
        </p:spPr>
        <p:txBody>
          <a:bodyPr/>
          <a:lstStyle/>
          <a:p>
            <a:r>
              <a:rPr lang="fr-FR" b="1" i="1" dirty="0" smtClean="0"/>
              <a:t/>
            </a:r>
            <a:br>
              <a:rPr lang="fr-FR" b="1" i="1" dirty="0" smtClean="0"/>
            </a:br>
            <a:r>
              <a:rPr lang="fr-FR" b="1" i="1" dirty="0" smtClean="0"/>
              <a:t/>
            </a:r>
            <a:br>
              <a:rPr lang="fr-FR" b="1" i="1" dirty="0" smtClean="0"/>
            </a:br>
            <a:r>
              <a:rPr lang="fr-FR" b="1" kern="1200" dirty="0" smtClean="0">
                <a:solidFill>
                  <a:srgbClr val="4F6228"/>
                </a:solidFill>
                <a:latin typeface="Times New Roman" pitchFamily="18" charset="0"/>
                <a:cs typeface="Arial" charset="0"/>
              </a:rPr>
              <a:t> </a:t>
            </a:r>
            <a:r>
              <a:rPr lang="fr-FR" sz="2400" b="1" kern="1200" dirty="0" smtClean="0">
                <a:solidFill>
                  <a:srgbClr val="4F6228"/>
                </a:solidFill>
                <a:latin typeface="Times New Roman" pitchFamily="18" charset="0"/>
                <a:ea typeface="+mn-ea"/>
                <a:cs typeface="Arial" charset="0"/>
              </a:rPr>
              <a:t>Réalisation d'une maquette d'un monument hautement emblématique du cimetière Saint-Roch </a:t>
            </a:r>
            <a:r>
              <a:rPr lang="fr-FR" b="1" i="1" dirty="0" smtClean="0"/>
              <a:t/>
            </a:r>
            <a:br>
              <a:rPr lang="fr-FR" b="1" i="1" dirty="0" smtClean="0"/>
            </a:br>
            <a:r>
              <a:rPr lang="fr-FR" b="1" i="1" dirty="0" smtClean="0"/>
              <a:t/>
            </a:r>
            <a:br>
              <a:rPr lang="fr-FR" b="1" i="1" dirty="0" smtClean="0"/>
            </a:br>
            <a:r>
              <a:rPr lang="fr-FR" sz="2800" b="1" kern="1200" dirty="0" smtClean="0">
                <a:solidFill>
                  <a:srgbClr val="4F6228"/>
                </a:solidFill>
                <a:latin typeface="Times New Roman" pitchFamily="18" charset="0"/>
                <a:ea typeface="+mn-ea"/>
                <a:cs typeface="Arial" charset="0"/>
              </a:rPr>
              <a:t/>
            </a:r>
            <a:br>
              <a:rPr lang="fr-FR" sz="2800" b="1" kern="1200" dirty="0" smtClean="0">
                <a:solidFill>
                  <a:srgbClr val="4F6228"/>
                </a:solidFill>
                <a:latin typeface="Times New Roman" pitchFamily="18" charset="0"/>
                <a:ea typeface="+mn-ea"/>
                <a:cs typeface="Arial" charset="0"/>
              </a:rPr>
            </a:br>
            <a:r>
              <a:rPr lang="fr-FR" sz="2800" b="1" kern="1200" dirty="0" smtClean="0">
                <a:solidFill>
                  <a:srgbClr val="4F6228"/>
                </a:solidFill>
                <a:latin typeface="Times New Roman" pitchFamily="18" charset="0"/>
                <a:ea typeface="+mn-ea"/>
                <a:cs typeface="Arial" charset="0"/>
              </a:rPr>
              <a:t/>
            </a:r>
            <a:br>
              <a:rPr lang="fr-FR" sz="2800" b="1" kern="1200" dirty="0" smtClean="0">
                <a:solidFill>
                  <a:srgbClr val="4F6228"/>
                </a:solidFill>
                <a:latin typeface="Times New Roman" pitchFamily="18" charset="0"/>
                <a:ea typeface="+mn-ea"/>
                <a:cs typeface="Arial" charset="0"/>
              </a:rPr>
            </a:br>
            <a:endParaRPr lang="fr-FR" sz="2400" dirty="0"/>
          </a:p>
        </p:txBody>
      </p:sp>
      <p:pic>
        <p:nvPicPr>
          <p:cNvPr id="84994" name="Picture 2" descr="C:\Users\Marie-Claire\Documents\DOCUMENTS MCR\ASSOCIATIONS\ASROCH_DOSSIER\2023_année 2023\EVENEMENTS 2023\12-24_23-Prise mesures chapelle néo-Byzantine\Mathilda et Belledonne\Mesures de la chapelle néo-byzantine_Mathilda R (11).JPG"/>
          <p:cNvPicPr>
            <a:picLocks noChangeAspect="1" noChangeArrowheads="1"/>
          </p:cNvPicPr>
          <p:nvPr/>
        </p:nvPicPr>
        <p:blipFill>
          <a:blip r:embed="rId2" cstate="print"/>
          <a:srcRect l="9331" t="7843" b="2596"/>
          <a:stretch>
            <a:fillRect/>
          </a:stretch>
        </p:blipFill>
        <p:spPr bwMode="auto">
          <a:xfrm rot="5400000">
            <a:off x="5571409" y="531863"/>
            <a:ext cx="4104454" cy="3040728"/>
          </a:xfrm>
          <a:prstGeom prst="rect">
            <a:avLst/>
          </a:prstGeom>
          <a:noFill/>
        </p:spPr>
      </p:pic>
      <p:sp>
        <p:nvSpPr>
          <p:cNvPr id="4" name="Rectangle 3"/>
          <p:cNvSpPr/>
          <p:nvPr/>
        </p:nvSpPr>
        <p:spPr>
          <a:xfrm>
            <a:off x="4860032" y="4241899"/>
            <a:ext cx="4068960" cy="2616101"/>
          </a:xfrm>
          <a:prstGeom prst="rect">
            <a:avLst/>
          </a:prstGeom>
        </p:spPr>
        <p:txBody>
          <a:bodyPr wrap="square">
            <a:spAutoFit/>
          </a:bodyPr>
          <a:lstStyle/>
          <a:p>
            <a:r>
              <a:rPr lang="fr-FR" sz="2000" dirty="0" smtClean="0">
                <a:latin typeface="+mn-lt"/>
                <a:cs typeface="Arial" pitchFamily="34" charset="0"/>
              </a:rPr>
              <a:t>Nous avons demandé à l’</a:t>
            </a:r>
            <a:r>
              <a:rPr lang="fr-FR" sz="2000" dirty="0" err="1" smtClean="0">
                <a:latin typeface="+mn-lt"/>
                <a:cs typeface="Arial" pitchFamily="34" charset="0"/>
              </a:rPr>
              <a:t>Avipar</a:t>
            </a:r>
            <a:r>
              <a:rPr lang="fr-FR" sz="2000" dirty="0" smtClean="0">
                <a:latin typeface="+mn-lt"/>
                <a:cs typeface="Arial" pitchFamily="34" charset="0"/>
              </a:rPr>
              <a:t> </a:t>
            </a:r>
            <a:r>
              <a:rPr lang="fr-FR" sz="2000" i="1" dirty="0" smtClean="0">
                <a:latin typeface="+mn-lt"/>
                <a:cs typeface="Arial" pitchFamily="34" charset="0"/>
              </a:rPr>
              <a:t>(</a:t>
            </a:r>
            <a:r>
              <a:rPr lang="fr-FR" i="1" dirty="0" smtClean="0">
                <a:latin typeface="+mn-lt"/>
                <a:cs typeface="Arial" pitchFamily="34" charset="0"/>
              </a:rPr>
              <a:t>Association de Valorisation et d’Illustration du Patrimoine Architectural Régional) </a:t>
            </a:r>
            <a:r>
              <a:rPr lang="fr-FR" sz="2000" dirty="0" smtClean="0">
                <a:latin typeface="+mn-lt"/>
                <a:cs typeface="Arial" pitchFamily="34" charset="0"/>
              </a:rPr>
              <a:t/>
            </a:r>
            <a:br>
              <a:rPr lang="fr-FR" sz="2000" dirty="0" smtClean="0">
                <a:latin typeface="+mn-lt"/>
                <a:cs typeface="Arial" pitchFamily="34" charset="0"/>
              </a:rPr>
            </a:br>
            <a:r>
              <a:rPr lang="fr-FR" sz="2000" dirty="0" smtClean="0">
                <a:latin typeface="+mn-lt"/>
                <a:cs typeface="Arial" pitchFamily="34" charset="0"/>
              </a:rPr>
              <a:t>la création d’une maquette </a:t>
            </a:r>
          </a:p>
          <a:p>
            <a:r>
              <a:rPr lang="fr-FR" sz="2000" dirty="0" smtClean="0">
                <a:latin typeface="+mn-lt"/>
                <a:cs typeface="Arial" pitchFamily="34" charset="0"/>
              </a:rPr>
              <a:t>de ce monument qui a </a:t>
            </a:r>
          </a:p>
          <a:p>
            <a:r>
              <a:rPr lang="fr-FR" sz="2000" dirty="0" smtClean="0">
                <a:latin typeface="+mn-lt"/>
                <a:cs typeface="Arial" pitchFamily="34" charset="0"/>
              </a:rPr>
              <a:t>inspiré le logo de l’</a:t>
            </a:r>
            <a:r>
              <a:rPr lang="fr-FR" sz="2000" dirty="0" err="1" smtClean="0">
                <a:latin typeface="+mn-lt"/>
                <a:cs typeface="Arial" pitchFamily="34" charset="0"/>
              </a:rPr>
              <a:t>Asroch</a:t>
            </a:r>
            <a:r>
              <a:rPr lang="fr-FR" sz="2000" dirty="0" smtClean="0">
                <a:latin typeface="+mn-lt"/>
                <a:cs typeface="Arial" pitchFamily="34" charset="0"/>
              </a:rPr>
              <a:t> !</a:t>
            </a:r>
            <a:r>
              <a:rPr lang="fr-FR" sz="2400" dirty="0" smtClean="0">
                <a:latin typeface="+mn-lt"/>
                <a:cs typeface="Arial" pitchFamily="34" charset="0"/>
              </a:rPr>
              <a:t/>
            </a:r>
            <a:br>
              <a:rPr lang="fr-FR" sz="2400" dirty="0" smtClean="0">
                <a:latin typeface="+mn-lt"/>
                <a:cs typeface="Arial" pitchFamily="34" charset="0"/>
              </a:rPr>
            </a:br>
            <a:endParaRPr lang="fr-FR" sz="2400" dirty="0" smtClean="0">
              <a:latin typeface="+mn-lt"/>
              <a:cs typeface="Arial" pitchFamily="34" charset="0"/>
            </a:endParaRPr>
          </a:p>
        </p:txBody>
      </p:sp>
      <p:sp>
        <p:nvSpPr>
          <p:cNvPr id="5" name="ZoneTexte 4"/>
          <p:cNvSpPr txBox="1"/>
          <p:nvPr/>
        </p:nvSpPr>
        <p:spPr>
          <a:xfrm>
            <a:off x="0" y="1772816"/>
            <a:ext cx="6084168" cy="1354217"/>
          </a:xfrm>
          <a:prstGeom prst="rect">
            <a:avLst/>
          </a:prstGeom>
          <a:noFill/>
        </p:spPr>
        <p:txBody>
          <a:bodyPr wrap="square" rtlCol="0">
            <a:spAutoFit/>
          </a:bodyPr>
          <a:lstStyle/>
          <a:p>
            <a:pPr algn="r"/>
            <a:r>
              <a:rPr lang="fr-FR" sz="2000" dirty="0" smtClean="0">
                <a:latin typeface="+mn-lt"/>
                <a:cs typeface="Arial" pitchFamily="34" charset="0"/>
              </a:rPr>
              <a:t>La chapelle funéraire de la famille </a:t>
            </a:r>
            <a:br>
              <a:rPr lang="fr-FR" sz="2000" dirty="0" smtClean="0">
                <a:latin typeface="+mn-lt"/>
                <a:cs typeface="Arial" pitchFamily="34" charset="0"/>
              </a:rPr>
            </a:br>
            <a:r>
              <a:rPr lang="fr-FR" sz="2000" dirty="0" smtClean="0">
                <a:latin typeface="+mn-lt"/>
                <a:cs typeface="Arial" pitchFamily="34" charset="0"/>
              </a:rPr>
              <a:t>Barthélémy et Poncet, de style </a:t>
            </a:r>
            <a:br>
              <a:rPr lang="fr-FR" sz="2000" dirty="0" smtClean="0">
                <a:latin typeface="+mn-lt"/>
                <a:cs typeface="Arial" pitchFamily="34" charset="0"/>
              </a:rPr>
            </a:br>
            <a:r>
              <a:rPr lang="fr-FR" sz="2000" dirty="0" smtClean="0">
                <a:latin typeface="+mn-lt"/>
                <a:cs typeface="Arial" pitchFamily="34" charset="0"/>
              </a:rPr>
              <a:t>néo-byzantin, a été réalisée par </a:t>
            </a:r>
            <a:br>
              <a:rPr lang="fr-FR" sz="2000" dirty="0" smtClean="0">
                <a:latin typeface="+mn-lt"/>
                <a:cs typeface="Arial" pitchFamily="34" charset="0"/>
              </a:rPr>
            </a:br>
            <a:r>
              <a:rPr lang="fr-FR" sz="2000" dirty="0" smtClean="0">
                <a:latin typeface="+mn-lt"/>
                <a:cs typeface="Arial" pitchFamily="34" charset="0"/>
              </a:rPr>
              <a:t>les architectes </a:t>
            </a:r>
            <a:r>
              <a:rPr lang="fr-FR" sz="2000" dirty="0" err="1" smtClean="0">
                <a:latin typeface="+mn-lt"/>
                <a:cs typeface="Arial" pitchFamily="34" charset="0"/>
              </a:rPr>
              <a:t>Chatrousse</a:t>
            </a:r>
            <a:r>
              <a:rPr lang="fr-FR" sz="2000" dirty="0" smtClean="0">
                <a:latin typeface="+mn-lt"/>
                <a:cs typeface="Arial" pitchFamily="34" charset="0"/>
              </a:rPr>
              <a:t> et </a:t>
            </a:r>
            <a:r>
              <a:rPr lang="fr-FR" sz="2000" dirty="0" err="1" smtClean="0">
                <a:latin typeface="+mn-lt"/>
                <a:cs typeface="Arial" pitchFamily="34" charset="0"/>
              </a:rPr>
              <a:t>Ricoud</a:t>
            </a:r>
            <a:r>
              <a:rPr lang="fr-FR" sz="2200" dirty="0" smtClean="0">
                <a:latin typeface="+mn-lt"/>
                <a:cs typeface="Arial" pitchFamily="34" charset="0"/>
              </a:rPr>
              <a:t>.</a:t>
            </a:r>
          </a:p>
        </p:txBody>
      </p:sp>
      <p:pic>
        <p:nvPicPr>
          <p:cNvPr id="6" name="Image 5"/>
          <p:cNvPicPr/>
          <p:nvPr/>
        </p:nvPicPr>
        <p:blipFill>
          <a:blip r:embed="rId3" cstate="print"/>
          <a:srcRect r="14397" b="8148"/>
          <a:stretch>
            <a:fillRect/>
          </a:stretch>
        </p:blipFill>
        <p:spPr bwMode="auto">
          <a:xfrm>
            <a:off x="8244408" y="5373216"/>
            <a:ext cx="899592" cy="1296144"/>
          </a:xfrm>
          <a:prstGeom prst="rect">
            <a:avLst/>
          </a:prstGeom>
          <a:noFill/>
          <a:ln w="9525">
            <a:noFill/>
            <a:miter lim="800000"/>
            <a:headEnd/>
            <a:tailEnd/>
          </a:ln>
        </p:spPr>
      </p:pic>
      <p:pic>
        <p:nvPicPr>
          <p:cNvPr id="1026" name="Picture 2" descr="C:\Users\Marie-Claire\Documents\DOCUMENTS MCR\ASSOCIATIONS\ASROCH_DOSSIER\2024-année 2024\Evènements 2024\01_31_24_Visite Avipar\31-01-24_Visite Avipar (1).jpg"/>
          <p:cNvPicPr>
            <a:picLocks noChangeAspect="1" noChangeArrowheads="1"/>
          </p:cNvPicPr>
          <p:nvPr/>
        </p:nvPicPr>
        <p:blipFill>
          <a:blip r:embed="rId4" cstate="print"/>
          <a:srcRect/>
          <a:stretch>
            <a:fillRect/>
          </a:stretch>
        </p:blipFill>
        <p:spPr bwMode="auto">
          <a:xfrm>
            <a:off x="-1" y="3284984"/>
            <a:ext cx="4764021" cy="357301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139952" y="476672"/>
            <a:ext cx="4474840" cy="1143000"/>
          </a:xfrm>
        </p:spPr>
        <p:txBody>
          <a:bodyPr/>
          <a:lstStyle/>
          <a:p>
            <a:r>
              <a:rPr lang="fr-FR" sz="3200" b="1" kern="1200" dirty="0">
                <a:solidFill>
                  <a:srgbClr val="4F6228"/>
                </a:solidFill>
                <a:latin typeface="Times New Roman" pitchFamily="18" charset="0"/>
                <a:ea typeface="+mn-ea"/>
                <a:cs typeface="Arial" charset="0"/>
              </a:rPr>
              <a:t>De nouveaux thèmes de visites en </a:t>
            </a:r>
            <a:r>
              <a:rPr lang="fr-FR" sz="3200" b="1" kern="1200" dirty="0" smtClean="0">
                <a:solidFill>
                  <a:srgbClr val="4F6228"/>
                </a:solidFill>
                <a:latin typeface="Times New Roman" pitchFamily="18" charset="0"/>
                <a:ea typeface="+mn-ea"/>
                <a:cs typeface="Arial" charset="0"/>
              </a:rPr>
              <a:t>2024</a:t>
            </a:r>
            <a:r>
              <a:rPr lang="fr-FR" sz="3200" b="1" kern="1200" dirty="0" smtClean="0">
                <a:solidFill>
                  <a:srgbClr val="4F6228"/>
                </a:solidFill>
                <a:latin typeface="Times New Roman" pitchFamily="18" charset="0"/>
                <a:ea typeface="+mn-ea"/>
                <a:cs typeface="Times New Roman" pitchFamily="18" charset="0"/>
              </a:rPr>
              <a:t/>
            </a:r>
            <a:br>
              <a:rPr lang="fr-FR" sz="3200" b="1" kern="1200" dirty="0" smtClean="0">
                <a:solidFill>
                  <a:srgbClr val="4F6228"/>
                </a:solidFill>
                <a:latin typeface="Times New Roman" pitchFamily="18" charset="0"/>
                <a:ea typeface="+mn-ea"/>
                <a:cs typeface="Times New Roman" pitchFamily="18" charset="0"/>
              </a:rPr>
            </a:br>
            <a:r>
              <a:rPr lang="fr-FR" sz="2800" b="1" i="1" kern="1200" dirty="0" smtClean="0">
                <a:solidFill>
                  <a:srgbClr val="4F6228"/>
                </a:solidFill>
                <a:latin typeface="Times New Roman" pitchFamily="18" charset="0"/>
                <a:ea typeface="+mn-ea"/>
                <a:cs typeface="Times New Roman" pitchFamily="18" charset="0"/>
              </a:rPr>
              <a:t>par Mao </a:t>
            </a:r>
            <a:r>
              <a:rPr lang="fr-FR" sz="2800" b="1" i="1" kern="1200" dirty="0" err="1" smtClean="0">
                <a:solidFill>
                  <a:srgbClr val="4F6228"/>
                </a:solidFill>
                <a:latin typeface="Times New Roman" pitchFamily="18" charset="0"/>
                <a:ea typeface="+mn-ea"/>
                <a:cs typeface="Times New Roman" pitchFamily="18" charset="0"/>
              </a:rPr>
              <a:t>Tourmen</a:t>
            </a:r>
            <a:endParaRPr lang="fr-FR" sz="2800" b="1" i="1" kern="1200" dirty="0">
              <a:solidFill>
                <a:srgbClr val="4F6228"/>
              </a:solidFill>
              <a:latin typeface="Times New Roman" pitchFamily="18" charset="0"/>
              <a:ea typeface="+mn-ea"/>
              <a:cs typeface="Times New Roman" pitchFamily="18" charset="0"/>
            </a:endParaRPr>
          </a:p>
        </p:txBody>
      </p:sp>
      <p:pic>
        <p:nvPicPr>
          <p:cNvPr id="10" name="Picture 4" descr="C:\Users\Marie-Claire\Documents\DOCUMENTS MCR\ASSOCIATIONS\ASROCH_DOSSIER\2024-année 2024\ASSEMBLEE GENERALE\Préparation AG\Photos pour AG\2023-10-09 063 Visite MaO du 9 oct 23.JPG"/>
          <p:cNvPicPr>
            <a:picLocks noGrp="1" noChangeAspect="1" noChangeArrowheads="1"/>
          </p:cNvPicPr>
          <p:nvPr>
            <p:ph idx="1"/>
          </p:nvPr>
        </p:nvPicPr>
        <p:blipFill>
          <a:blip r:embed="rId2" cstate="print"/>
          <a:srcRect l="16688" t="14022" r="17858" b="12636"/>
          <a:stretch>
            <a:fillRect/>
          </a:stretch>
        </p:blipFill>
        <p:spPr bwMode="auto">
          <a:xfrm>
            <a:off x="251520" y="260648"/>
            <a:ext cx="3726816" cy="2808312"/>
          </a:xfrm>
          <a:prstGeom prst="rect">
            <a:avLst/>
          </a:prstGeom>
          <a:solidFill>
            <a:srgbClr val="FFFFFF">
              <a:shade val="85000"/>
            </a:srgbClr>
          </a:solidFill>
          <a:ln w="76200" cap="sq">
            <a:solidFill>
              <a:srgbClr val="FFFFFF"/>
            </a:solidFill>
            <a:miter lim="800000"/>
          </a:ln>
          <a:effectLst/>
          <a:scene3d>
            <a:camera prst="orthographicFront">
              <a:rot lat="0" lon="0" rev="360000"/>
            </a:camera>
            <a:lightRig rig="twoPt" dir="t">
              <a:rot lat="0" lon="0" rev="7200000"/>
            </a:lightRig>
          </a:scene3d>
          <a:sp3d contourW="12700">
            <a:bevelT w="25400" h="19050"/>
            <a:contourClr>
              <a:srgbClr val="969696"/>
            </a:contourClr>
          </a:sp3d>
        </p:spPr>
      </p:pic>
      <p:sp>
        <p:nvSpPr>
          <p:cNvPr id="2051" name="Rectangle 3"/>
          <p:cNvSpPr>
            <a:spLocks noChangeArrowheads="1"/>
          </p:cNvSpPr>
          <p:nvPr/>
        </p:nvSpPr>
        <p:spPr bwMode="auto">
          <a:xfrm>
            <a:off x="3815408" y="2636912"/>
            <a:ext cx="532859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2800" b="1" i="1" dirty="0" smtClean="0">
                <a:solidFill>
                  <a:srgbClr val="943634"/>
                </a:solidFill>
                <a:latin typeface="Century Gothic" pitchFamily="34" charset="0"/>
                <a:ea typeface="Calibri" pitchFamily="34" charset="0"/>
                <a:cs typeface="Arial" pitchFamily="34" charset="0"/>
              </a:rPr>
              <a:t>MYSTERES D’ENTRE-TOMBES</a:t>
            </a:r>
          </a:p>
        </p:txBody>
      </p:sp>
      <p:sp>
        <p:nvSpPr>
          <p:cNvPr id="13" name="Rectangle 12"/>
          <p:cNvSpPr/>
          <p:nvPr/>
        </p:nvSpPr>
        <p:spPr>
          <a:xfrm>
            <a:off x="323528" y="3717032"/>
            <a:ext cx="5544616" cy="954107"/>
          </a:xfrm>
          <a:prstGeom prst="rect">
            <a:avLst/>
          </a:prstGeom>
        </p:spPr>
        <p:txBody>
          <a:bodyPr wrap="square">
            <a:spAutoFit/>
          </a:bodyPr>
          <a:lstStyle/>
          <a:p>
            <a:pPr algn="ctr"/>
            <a:r>
              <a:rPr lang="fr-FR" sz="2800" b="1" i="1" dirty="0" smtClean="0">
                <a:solidFill>
                  <a:srgbClr val="943634"/>
                </a:solidFill>
                <a:latin typeface="Century Gothic" pitchFamily="34" charset="0"/>
                <a:ea typeface="Calibri" pitchFamily="34" charset="0"/>
                <a:cs typeface="Arial" pitchFamily="34" charset="0"/>
              </a:rPr>
              <a:t>L’ETERNEL ESPRIT SPORTIF DES </a:t>
            </a:r>
            <a:br>
              <a:rPr lang="fr-FR" sz="2800" b="1" i="1" dirty="0" smtClean="0">
                <a:solidFill>
                  <a:srgbClr val="943634"/>
                </a:solidFill>
                <a:latin typeface="Century Gothic" pitchFamily="34" charset="0"/>
                <a:ea typeface="Calibri" pitchFamily="34" charset="0"/>
                <a:cs typeface="Arial" pitchFamily="34" charset="0"/>
              </a:rPr>
            </a:br>
            <a:r>
              <a:rPr lang="fr-FR" sz="2800" b="1" i="1" dirty="0" smtClean="0">
                <a:solidFill>
                  <a:srgbClr val="943634"/>
                </a:solidFill>
                <a:latin typeface="Century Gothic" pitchFamily="34" charset="0"/>
                <a:ea typeface="Calibri" pitchFamily="34" charset="0"/>
                <a:cs typeface="Arial" pitchFamily="34" charset="0"/>
              </a:rPr>
              <a:t>GRENOBLOIS à SAINT-ROCH</a:t>
            </a:r>
          </a:p>
        </p:txBody>
      </p:sp>
      <p:sp>
        <p:nvSpPr>
          <p:cNvPr id="14" name="Rectangle 13"/>
          <p:cNvSpPr/>
          <p:nvPr/>
        </p:nvSpPr>
        <p:spPr>
          <a:xfrm>
            <a:off x="2843808" y="5085184"/>
            <a:ext cx="5832648" cy="1569660"/>
          </a:xfrm>
          <a:prstGeom prst="rect">
            <a:avLst/>
          </a:prstGeom>
        </p:spPr>
        <p:txBody>
          <a:bodyPr wrap="square">
            <a:spAutoFit/>
          </a:bodyPr>
          <a:lstStyle/>
          <a:p>
            <a:pPr algn="ctr"/>
            <a:r>
              <a:rPr lang="fr-FR" sz="2400" b="1" i="1" dirty="0" smtClean="0">
                <a:solidFill>
                  <a:srgbClr val="943634"/>
                </a:solidFill>
                <a:latin typeface="Century Gothic" pitchFamily="34" charset="0"/>
                <a:ea typeface="Calibri" pitchFamily="34" charset="0"/>
                <a:cs typeface="Arial" pitchFamily="34" charset="0"/>
              </a:rPr>
              <a:t>VISITES GUIDEES MULTI-SENSORIELLES </a:t>
            </a:r>
            <a:br>
              <a:rPr lang="fr-FR" sz="2400" b="1" i="1" dirty="0" smtClean="0">
                <a:solidFill>
                  <a:srgbClr val="943634"/>
                </a:solidFill>
                <a:latin typeface="Century Gothic" pitchFamily="34" charset="0"/>
                <a:ea typeface="Calibri" pitchFamily="34" charset="0"/>
                <a:cs typeface="Arial" pitchFamily="34" charset="0"/>
              </a:rPr>
            </a:br>
            <a:r>
              <a:rPr lang="fr-FR" sz="2400" b="1" i="1" dirty="0" smtClean="0">
                <a:solidFill>
                  <a:srgbClr val="943634"/>
                </a:solidFill>
                <a:latin typeface="Century Gothic" pitchFamily="34" charset="0"/>
                <a:ea typeface="Calibri" pitchFamily="34" charset="0"/>
                <a:cs typeface="Arial" pitchFamily="34" charset="0"/>
              </a:rPr>
              <a:t>A DESTINATION DES PERSONNES EN SITUATION DE HANDICAP </a:t>
            </a:r>
            <a:br>
              <a:rPr lang="fr-FR" sz="2400" b="1" i="1" dirty="0" smtClean="0">
                <a:solidFill>
                  <a:srgbClr val="943634"/>
                </a:solidFill>
                <a:latin typeface="Century Gothic" pitchFamily="34" charset="0"/>
                <a:ea typeface="Calibri" pitchFamily="34" charset="0"/>
                <a:cs typeface="Arial" pitchFamily="34" charset="0"/>
              </a:rPr>
            </a:br>
            <a:r>
              <a:rPr lang="fr-FR" sz="2400" b="1" i="1" dirty="0" smtClean="0">
                <a:solidFill>
                  <a:srgbClr val="943634"/>
                </a:solidFill>
                <a:latin typeface="Century Gothic" pitchFamily="34" charset="0"/>
                <a:ea typeface="Calibri" pitchFamily="34" charset="0"/>
                <a:cs typeface="Arial" pitchFamily="34" charset="0"/>
              </a:rPr>
              <a:t>AUDITIF ET VISUEL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Grp="1" noChangeArrowheads="1"/>
          </p:cNvSpPr>
          <p:nvPr>
            <p:ph idx="1"/>
          </p:nvPr>
        </p:nvSpPr>
        <p:spPr bwMode="auto">
          <a:xfrm>
            <a:off x="0" y="0"/>
            <a:ext cx="9144000" cy="129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90000"/>
              </a:lnSpc>
              <a:spcBef>
                <a:spcPct val="20000"/>
              </a:spcBef>
              <a:spcAft>
                <a:spcPct val="0"/>
              </a:spcAft>
              <a:buClrTx/>
              <a:buSzTx/>
              <a:buNone/>
              <a:tabLst/>
              <a:defRPr/>
            </a:pPr>
            <a:r>
              <a:rPr lang="fr-FR" b="1" kern="0" dirty="0">
                <a:solidFill>
                  <a:srgbClr val="4F6228"/>
                </a:solidFill>
                <a:latin typeface="Times New Roman" pitchFamily="18" charset="0"/>
                <a:cs typeface="+mn-cs"/>
              </a:rPr>
              <a:t>Les restaurations </a:t>
            </a:r>
            <a:br>
              <a:rPr lang="fr-FR" b="1" kern="0" dirty="0">
                <a:solidFill>
                  <a:srgbClr val="4F6228"/>
                </a:solidFill>
                <a:latin typeface="Times New Roman" pitchFamily="18" charset="0"/>
                <a:cs typeface="+mn-cs"/>
              </a:rPr>
            </a:br>
            <a:r>
              <a:rPr lang="fr-FR" b="1" kern="0" dirty="0">
                <a:solidFill>
                  <a:srgbClr val="4F6228"/>
                </a:solidFill>
                <a:latin typeface="Times New Roman" pitchFamily="18" charset="0"/>
                <a:cs typeface="+mn-cs"/>
              </a:rPr>
              <a:t>de </a:t>
            </a:r>
            <a:r>
              <a:rPr lang="fr-FR" b="1" kern="0" dirty="0" smtClean="0">
                <a:solidFill>
                  <a:srgbClr val="4F6228"/>
                </a:solidFill>
                <a:latin typeface="Times New Roman" pitchFamily="18" charset="0"/>
                <a:cs typeface="+mn-cs"/>
              </a:rPr>
              <a:t>monuments programmées en 2024</a:t>
            </a:r>
            <a:endParaRPr kumimoji="0" lang="fr-FR" b="1" u="none" strike="noStrike" kern="0" cap="none" spc="0" normalizeH="0" baseline="0" noProof="0" dirty="0">
              <a:ln>
                <a:noFill/>
              </a:ln>
              <a:solidFill>
                <a:srgbClr val="4F6228"/>
              </a:solidFill>
              <a:effectLst/>
              <a:uLnTx/>
              <a:uFillTx/>
              <a:latin typeface="Times New Roman" pitchFamily="18" charset="0"/>
              <a:ea typeface="+mn-ea"/>
              <a:cs typeface="+mn-cs"/>
            </a:endParaRPr>
          </a:p>
        </p:txBody>
      </p:sp>
      <p:pic>
        <p:nvPicPr>
          <p:cNvPr id="89092" name="Picture 4" descr="C:\Users\Marie-Claire\Documents\DOCUMENTS MCR\ASSOCIATIONS\ASROCH_DOSSIER\SEPULTURES_portraits_par-nom\Roland Alfred\Photos tombe\Photo 02-2021.jpg"/>
          <p:cNvPicPr>
            <a:picLocks noChangeAspect="1" noChangeArrowheads="1"/>
          </p:cNvPicPr>
          <p:nvPr/>
        </p:nvPicPr>
        <p:blipFill>
          <a:blip r:embed="rId2" cstate="print"/>
          <a:srcRect/>
          <a:stretch>
            <a:fillRect/>
          </a:stretch>
        </p:blipFill>
        <p:spPr bwMode="auto">
          <a:xfrm rot="5400000">
            <a:off x="-771836" y="2256620"/>
            <a:ext cx="3528394" cy="1984722"/>
          </a:xfrm>
          <a:prstGeom prst="rect">
            <a:avLst/>
          </a:prstGeom>
          <a:noFill/>
        </p:spPr>
      </p:pic>
      <p:sp>
        <p:nvSpPr>
          <p:cNvPr id="8" name="ZoneTexte 7"/>
          <p:cNvSpPr txBox="1"/>
          <p:nvPr/>
        </p:nvSpPr>
        <p:spPr>
          <a:xfrm>
            <a:off x="0" y="5013176"/>
            <a:ext cx="1944216" cy="738664"/>
          </a:xfrm>
          <a:prstGeom prst="rect">
            <a:avLst/>
          </a:prstGeom>
          <a:noFill/>
        </p:spPr>
        <p:txBody>
          <a:bodyPr wrap="square" rtlCol="0">
            <a:spAutoFit/>
          </a:bodyPr>
          <a:lstStyle/>
          <a:p>
            <a:pPr algn="ctr"/>
            <a:r>
              <a:rPr lang="fr-FR" sz="1400" dirty="0" smtClean="0"/>
              <a:t>Tombe d’Alfred Rolland </a:t>
            </a:r>
            <a:br>
              <a:rPr lang="fr-FR" sz="1400" dirty="0" smtClean="0"/>
            </a:br>
            <a:r>
              <a:rPr lang="fr-FR" sz="1400" dirty="0" smtClean="0"/>
              <a:t>= 986 €</a:t>
            </a:r>
            <a:endParaRPr lang="fr-FR" sz="1400" dirty="0"/>
          </a:p>
        </p:txBody>
      </p:sp>
      <p:pic>
        <p:nvPicPr>
          <p:cNvPr id="89094" name="Picture 6" descr="C:\Users\Marie-Claire\Documents\DOCUMENTS MCR\ASSOCIATIONS\ASROCH_DOSSIER\SEPULTURES_portraits_par-nom\Pinet_Liobard\16.09.2007 013.jpg"/>
          <p:cNvPicPr>
            <a:picLocks noChangeAspect="1" noChangeArrowheads="1"/>
          </p:cNvPicPr>
          <p:nvPr/>
        </p:nvPicPr>
        <p:blipFill>
          <a:blip r:embed="rId3" cstate="print">
            <a:lum bright="-20000" contrast="10000"/>
          </a:blip>
          <a:srcRect l="25961" t="3516" r="25283" b="8474"/>
          <a:stretch>
            <a:fillRect/>
          </a:stretch>
        </p:blipFill>
        <p:spPr bwMode="auto">
          <a:xfrm>
            <a:off x="2339752" y="1844824"/>
            <a:ext cx="2340260" cy="3168352"/>
          </a:xfrm>
          <a:prstGeom prst="rect">
            <a:avLst/>
          </a:prstGeom>
          <a:noFill/>
        </p:spPr>
      </p:pic>
      <p:sp>
        <p:nvSpPr>
          <p:cNvPr id="9" name="ZoneTexte 8"/>
          <p:cNvSpPr txBox="1"/>
          <p:nvPr/>
        </p:nvSpPr>
        <p:spPr>
          <a:xfrm>
            <a:off x="2267744" y="5013176"/>
            <a:ext cx="2376264" cy="584775"/>
          </a:xfrm>
          <a:prstGeom prst="rect">
            <a:avLst/>
          </a:prstGeom>
          <a:noFill/>
        </p:spPr>
        <p:txBody>
          <a:bodyPr wrap="square" rtlCol="0">
            <a:spAutoFit/>
          </a:bodyPr>
          <a:lstStyle/>
          <a:p>
            <a:pPr algn="ctr"/>
            <a:r>
              <a:rPr lang="fr-FR" sz="1600" dirty="0" smtClean="0"/>
              <a:t>Stèle famille </a:t>
            </a:r>
            <a:br>
              <a:rPr lang="fr-FR" sz="1600" dirty="0" smtClean="0"/>
            </a:br>
            <a:r>
              <a:rPr lang="fr-FR" sz="1600" dirty="0" err="1" smtClean="0"/>
              <a:t>Pinet</a:t>
            </a:r>
            <a:r>
              <a:rPr lang="fr-FR" sz="1600" dirty="0" smtClean="0"/>
              <a:t>-</a:t>
            </a:r>
            <a:r>
              <a:rPr lang="fr-FR" sz="1600" dirty="0" err="1" smtClean="0"/>
              <a:t>Liobard</a:t>
            </a:r>
            <a:r>
              <a:rPr lang="fr-FR" sz="1600" dirty="0" smtClean="0"/>
              <a:t> = 695 €</a:t>
            </a:r>
            <a:endParaRPr lang="fr-FR" sz="1600" dirty="0"/>
          </a:p>
        </p:txBody>
      </p:sp>
      <p:pic>
        <p:nvPicPr>
          <p:cNvPr id="89095" name="Picture 7" descr="C:\Users\Marie-Claire\Documents\DOCUMENTS MCR\ASSOCIATIONS\ASROCH_DOSSIER\SEPULTURES_portraits_par-nom\Giraud_Mayr de Baldegg\Tombe Giraud et Mayr de Baldegg (2).JPG"/>
          <p:cNvPicPr>
            <a:picLocks noChangeAspect="1" noChangeArrowheads="1"/>
          </p:cNvPicPr>
          <p:nvPr/>
        </p:nvPicPr>
        <p:blipFill>
          <a:blip r:embed="rId4" cstate="print"/>
          <a:srcRect l="39953" r="40071" b="55995"/>
          <a:stretch>
            <a:fillRect/>
          </a:stretch>
        </p:blipFill>
        <p:spPr bwMode="auto">
          <a:xfrm>
            <a:off x="4932040" y="1844824"/>
            <a:ext cx="2160240" cy="3168352"/>
          </a:xfrm>
          <a:prstGeom prst="rect">
            <a:avLst/>
          </a:prstGeom>
          <a:noFill/>
        </p:spPr>
      </p:pic>
      <p:sp>
        <p:nvSpPr>
          <p:cNvPr id="10" name="ZoneTexte 9"/>
          <p:cNvSpPr txBox="1"/>
          <p:nvPr/>
        </p:nvSpPr>
        <p:spPr>
          <a:xfrm>
            <a:off x="4932040" y="4941169"/>
            <a:ext cx="2304256" cy="584775"/>
          </a:xfrm>
          <a:prstGeom prst="rect">
            <a:avLst/>
          </a:prstGeom>
          <a:noFill/>
        </p:spPr>
        <p:txBody>
          <a:bodyPr wrap="square" rtlCol="0">
            <a:spAutoFit/>
          </a:bodyPr>
          <a:lstStyle/>
          <a:p>
            <a:pPr algn="ctr"/>
            <a:r>
              <a:rPr lang="fr-FR" sz="1600" dirty="0" smtClean="0"/>
              <a:t/>
            </a:r>
            <a:br>
              <a:rPr lang="fr-FR" sz="1600" dirty="0" smtClean="0"/>
            </a:br>
            <a:endParaRPr lang="fr-FR" sz="1600" dirty="0"/>
          </a:p>
        </p:txBody>
      </p:sp>
      <p:pic>
        <p:nvPicPr>
          <p:cNvPr id="89097" name="Picture 9" descr="C:\Users\Marie-Claire\Documents\DOCUMENTS MCR\ASSOCIATIONS\ASROCH_DOSSIER\SEPULTURES_portraits_par-nom\Multier Famille\Multier Antoine\Multier.JPG"/>
          <p:cNvPicPr>
            <a:picLocks noChangeAspect="1" noChangeArrowheads="1"/>
          </p:cNvPicPr>
          <p:nvPr/>
        </p:nvPicPr>
        <p:blipFill>
          <a:blip r:embed="rId5" cstate="print">
            <a:lum bright="-20000" contrast="20000"/>
          </a:blip>
          <a:srcRect l="20817" r="16509"/>
          <a:stretch>
            <a:fillRect/>
          </a:stretch>
        </p:blipFill>
        <p:spPr bwMode="auto">
          <a:xfrm>
            <a:off x="7332628" y="1268760"/>
            <a:ext cx="1811372" cy="3853557"/>
          </a:xfrm>
          <a:prstGeom prst="rect">
            <a:avLst/>
          </a:prstGeom>
          <a:noFill/>
        </p:spPr>
      </p:pic>
      <p:sp>
        <p:nvSpPr>
          <p:cNvPr id="12" name="Rectangle 11"/>
          <p:cNvSpPr/>
          <p:nvPr/>
        </p:nvSpPr>
        <p:spPr>
          <a:xfrm>
            <a:off x="5004048" y="5013176"/>
            <a:ext cx="2088232" cy="1569660"/>
          </a:xfrm>
          <a:prstGeom prst="rect">
            <a:avLst/>
          </a:prstGeom>
        </p:spPr>
        <p:txBody>
          <a:bodyPr wrap="square">
            <a:spAutoFit/>
          </a:bodyPr>
          <a:lstStyle/>
          <a:p>
            <a:pPr algn="ctr"/>
            <a:r>
              <a:rPr lang="fr-FR" sz="1600" dirty="0" smtClean="0"/>
              <a:t>Sépulture familles Giraud &amp; </a:t>
            </a:r>
            <a:r>
              <a:rPr lang="fr-FR" sz="1600" dirty="0" err="1" smtClean="0"/>
              <a:t>Mayr</a:t>
            </a:r>
            <a:r>
              <a:rPr lang="fr-FR" sz="1600" dirty="0" smtClean="0"/>
              <a:t> de </a:t>
            </a:r>
            <a:r>
              <a:rPr lang="fr-FR" sz="1600" dirty="0" err="1" smtClean="0"/>
              <a:t>Baldegg</a:t>
            </a:r>
            <a:endParaRPr lang="fr-FR" sz="1600" dirty="0" smtClean="0"/>
          </a:p>
          <a:p>
            <a:pPr algn="ctr"/>
            <a:r>
              <a:rPr lang="fr-FR" sz="1600" i="1" dirty="0" smtClean="0"/>
              <a:t>« Ici reposent les six enfants de deux sœurs » </a:t>
            </a:r>
            <a:r>
              <a:rPr lang="fr-FR" sz="1600" dirty="0" smtClean="0"/>
              <a:t>= 340 €</a:t>
            </a:r>
          </a:p>
        </p:txBody>
      </p:sp>
      <p:sp>
        <p:nvSpPr>
          <p:cNvPr id="13" name="ZoneTexte 12"/>
          <p:cNvSpPr txBox="1"/>
          <p:nvPr/>
        </p:nvSpPr>
        <p:spPr>
          <a:xfrm>
            <a:off x="7308304" y="5157192"/>
            <a:ext cx="1835696" cy="830997"/>
          </a:xfrm>
          <a:prstGeom prst="rect">
            <a:avLst/>
          </a:prstGeom>
          <a:noFill/>
        </p:spPr>
        <p:txBody>
          <a:bodyPr wrap="square" rtlCol="0">
            <a:spAutoFit/>
          </a:bodyPr>
          <a:lstStyle/>
          <a:p>
            <a:pPr algn="ctr"/>
            <a:r>
              <a:rPr lang="fr-FR" sz="1600" dirty="0" smtClean="0"/>
              <a:t>Colonne brisée</a:t>
            </a:r>
            <a:br>
              <a:rPr lang="fr-FR" sz="1600" dirty="0" smtClean="0"/>
            </a:br>
            <a:r>
              <a:rPr lang="fr-FR" sz="1600" dirty="0" smtClean="0"/>
              <a:t>Antoine </a:t>
            </a:r>
            <a:r>
              <a:rPr lang="fr-FR" sz="1600" dirty="0" err="1" smtClean="0"/>
              <a:t>Multier</a:t>
            </a:r>
            <a:r>
              <a:rPr lang="fr-FR" sz="1600" dirty="0" smtClean="0"/>
              <a:t> = 400 €</a:t>
            </a:r>
            <a:endParaRPr lang="fr-F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2700" y="53975"/>
            <a:ext cx="9131300" cy="5667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fr-FR" sz="2800" b="1" dirty="0" smtClean="0">
                <a:solidFill>
                  <a:srgbClr val="4F6228"/>
                </a:solidFill>
                <a:latin typeface="Times New Roman" pitchFamily="18" charset="0"/>
                <a:ea typeface="+mj-ea"/>
                <a:cs typeface="Times New Roman" pitchFamily="18" charset="0"/>
              </a:rPr>
              <a:t>Aperçu de la métamorphose du cimetière en 13 ans</a:t>
            </a:r>
          </a:p>
        </p:txBody>
      </p:sp>
      <p:pic>
        <p:nvPicPr>
          <p:cNvPr id="6" name="Image 5" descr="C:\Users\Marie-Claire\Documents\DOCUMENTS MCR\ASSOCIATIONS\ASROCH_DOSSIER\PHOTOTHEQUE_VIDEO\Vues aériennes\Vues des Trois Tours_2010_MB (1).JPG"/>
          <p:cNvPicPr/>
          <p:nvPr/>
        </p:nvPicPr>
        <p:blipFill>
          <a:blip r:embed="rId2" cstate="print">
            <a:lum bright="-10000" contrast="10000"/>
          </a:blip>
          <a:srcRect l="33346" t="19157" r="38438" b="26403"/>
          <a:stretch>
            <a:fillRect/>
          </a:stretch>
        </p:blipFill>
        <p:spPr bwMode="auto">
          <a:xfrm>
            <a:off x="0" y="620688"/>
            <a:ext cx="4428992" cy="5400600"/>
          </a:xfrm>
          <a:prstGeom prst="rect">
            <a:avLst/>
          </a:prstGeom>
          <a:noFill/>
          <a:ln w="9525">
            <a:noFill/>
            <a:miter lim="800000"/>
            <a:headEnd/>
            <a:tailEnd/>
          </a:ln>
        </p:spPr>
      </p:pic>
      <p:pic>
        <p:nvPicPr>
          <p:cNvPr id="7" name="Image 6" descr="C:\Users\Marie-Claire\Documents\DOCUMENTS MCR\ASSOCIATIONS\ASROCH_DOSSIER\PHOTOTHEQUE_VIDEO\Vues aériennes\2023-07-27 066.JPG"/>
          <p:cNvPicPr/>
          <p:nvPr/>
        </p:nvPicPr>
        <p:blipFill>
          <a:blip r:embed="rId3" cstate="print"/>
          <a:srcRect l="41820" r="2712"/>
          <a:stretch>
            <a:fillRect/>
          </a:stretch>
        </p:blipFill>
        <p:spPr bwMode="auto">
          <a:xfrm>
            <a:off x="4716016" y="620688"/>
            <a:ext cx="4427984" cy="5400600"/>
          </a:xfrm>
          <a:prstGeom prst="rect">
            <a:avLst/>
          </a:prstGeom>
          <a:noFill/>
          <a:ln w="9525">
            <a:noFill/>
            <a:miter lim="800000"/>
            <a:headEnd/>
            <a:tailEnd/>
          </a:ln>
        </p:spPr>
      </p:pic>
      <p:sp>
        <p:nvSpPr>
          <p:cNvPr id="79875" name="Rectangle 3"/>
          <p:cNvSpPr>
            <a:spLocks noChangeArrowheads="1"/>
          </p:cNvSpPr>
          <p:nvPr/>
        </p:nvSpPr>
        <p:spPr bwMode="auto">
          <a:xfrm>
            <a:off x="0" y="6036677"/>
            <a:ext cx="914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352088" algn="r"/>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15</a:t>
            </a:r>
            <a:r>
              <a:rPr kumimoji="0" lang="fr-F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juillet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2010	27</a:t>
            </a:r>
            <a:r>
              <a:rPr kumimoji="0" lang="fr-F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juillet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2023</a:t>
            </a:r>
          </a:p>
          <a:p>
            <a:pPr marL="0" marR="0" lvl="0" indent="0" algn="l" defTabSz="914400" rtl="0" eaLnBrk="1" fontAlgn="base" latinLnBrk="0" hangingPunct="1">
              <a:lnSpc>
                <a:spcPct val="100000"/>
              </a:lnSpc>
              <a:spcBef>
                <a:spcPct val="0"/>
              </a:spcBef>
              <a:spcAft>
                <a:spcPct val="0"/>
              </a:spcAft>
              <a:buClrTx/>
              <a:buSzTx/>
              <a:buFontTx/>
              <a:buNone/>
              <a:tabLst>
                <a:tab pos="10352088" algn="r"/>
              </a:tabLst>
            </a:pPr>
            <a:endParaRPr kumimoji="0" lang="fr-F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8"/>
          <p:cNvSpPr/>
          <p:nvPr/>
        </p:nvSpPr>
        <p:spPr>
          <a:xfrm>
            <a:off x="0" y="6309320"/>
            <a:ext cx="9144000" cy="461665"/>
          </a:xfrm>
          <a:prstGeom prst="rect">
            <a:avLst/>
          </a:prstGeom>
        </p:spPr>
        <p:txBody>
          <a:bodyPr wrap="square">
            <a:spAutoFit/>
          </a:bodyPr>
          <a:lstStyle/>
          <a:p>
            <a:pPr lvl="0" algn="ctr">
              <a:tabLst>
                <a:tab pos="10352088" algn="r"/>
              </a:tabLst>
            </a:pPr>
            <a:r>
              <a:rPr lang="fr-FR" sz="2400" dirty="0" smtClean="0">
                <a:solidFill>
                  <a:srgbClr val="4F6228"/>
                </a:solidFill>
                <a:latin typeface="Times New Roman" pitchFamily="18" charset="0"/>
                <a:ea typeface="Times New Roman" pitchFamily="18" charset="0"/>
                <a:cs typeface="Times New Roman" pitchFamily="18" charset="0"/>
              </a:rPr>
              <a:t>Vue depuis le dernier étage de la tour Mont-Blanc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3608" y="836712"/>
            <a:ext cx="7596336" cy="867930"/>
          </a:xfrm>
          <a:prstGeom prst="rect">
            <a:avLst/>
          </a:prstGeom>
        </p:spPr>
        <p:txBody>
          <a:bodyPr wrap="square">
            <a:spAutoFit/>
          </a:bodyPr>
          <a:lstStyle/>
          <a:p>
            <a:pPr lvl="0" algn="ctr">
              <a:lnSpc>
                <a:spcPct val="90000"/>
              </a:lnSpc>
              <a:spcBef>
                <a:spcPct val="20000"/>
              </a:spcBef>
              <a:defRPr/>
            </a:pPr>
            <a:r>
              <a:rPr lang="fr-FR" sz="2800" b="1" i="1" kern="0" dirty="0" smtClean="0">
                <a:solidFill>
                  <a:srgbClr val="4F6228"/>
                </a:solidFill>
                <a:latin typeface="Times New Roman" pitchFamily="18" charset="0"/>
                <a:cs typeface="+mn-cs"/>
              </a:rPr>
              <a:t>Brochure sur les alpinistes  </a:t>
            </a:r>
            <a:br>
              <a:rPr lang="fr-FR" sz="2800" b="1" i="1" kern="0" dirty="0" smtClean="0">
                <a:solidFill>
                  <a:srgbClr val="4F6228"/>
                </a:solidFill>
                <a:latin typeface="Times New Roman" pitchFamily="18" charset="0"/>
                <a:cs typeface="+mn-cs"/>
              </a:rPr>
            </a:br>
            <a:r>
              <a:rPr lang="fr-FR" sz="2800" b="1" i="1" kern="0" dirty="0" smtClean="0">
                <a:solidFill>
                  <a:srgbClr val="4F6228"/>
                </a:solidFill>
                <a:latin typeface="Times New Roman" pitchFamily="18" charset="0"/>
                <a:cs typeface="+mn-cs"/>
              </a:rPr>
              <a:t>et les montagnards à Saint-Roch </a:t>
            </a:r>
          </a:p>
        </p:txBody>
      </p:sp>
      <p:sp>
        <p:nvSpPr>
          <p:cNvPr id="12" name="ZoneTexte 11"/>
          <p:cNvSpPr txBox="1"/>
          <p:nvPr/>
        </p:nvSpPr>
        <p:spPr>
          <a:xfrm>
            <a:off x="179512" y="1844824"/>
            <a:ext cx="8784976" cy="2631490"/>
          </a:xfrm>
          <a:prstGeom prst="rect">
            <a:avLst/>
          </a:prstGeom>
          <a:noFill/>
        </p:spPr>
        <p:txBody>
          <a:bodyPr wrap="square" rtlCol="0">
            <a:spAutoFit/>
          </a:bodyPr>
          <a:lstStyle/>
          <a:p>
            <a:pPr marL="1619250"/>
            <a:r>
              <a:rPr lang="fr-FR" sz="2000" b="1" kern="0" dirty="0" smtClean="0">
                <a:latin typeface="Times New Roman" pitchFamily="18" charset="0"/>
              </a:rPr>
              <a:t>A l’origine de ce projet, une conférence préparée par </a:t>
            </a:r>
            <a:br>
              <a:rPr lang="fr-FR" sz="2000" b="1" kern="0" dirty="0" smtClean="0">
                <a:latin typeface="Times New Roman" pitchFamily="18" charset="0"/>
              </a:rPr>
            </a:br>
            <a:r>
              <a:rPr lang="fr-FR" sz="2000" b="1" kern="0" dirty="0" smtClean="0">
                <a:latin typeface="Times New Roman" pitchFamily="18" charset="0"/>
              </a:rPr>
              <a:t>Raymond Joffre pour notre association : </a:t>
            </a:r>
            <a:r>
              <a:rPr lang="fr-FR" sz="2000" b="1" i="1" kern="0" dirty="0" smtClean="0">
                <a:latin typeface="Times New Roman" pitchFamily="18" charset="0"/>
              </a:rPr>
              <a:t>« La révélation de la montagne par les alpinistes de Saint-Roch », </a:t>
            </a:r>
            <a:r>
              <a:rPr lang="fr-FR" sz="2000" b="1" kern="0" dirty="0" smtClean="0">
                <a:latin typeface="Times New Roman" pitchFamily="18" charset="0"/>
              </a:rPr>
              <a:t>qu’il n’aura pas eu l’occasion de nous présenter avant son décès en 2021. </a:t>
            </a:r>
          </a:p>
          <a:p>
            <a:pPr marL="1619250">
              <a:spcBef>
                <a:spcPts val="600"/>
              </a:spcBef>
            </a:pPr>
            <a:r>
              <a:rPr lang="fr-FR" sz="2000" b="1" kern="0" dirty="0" smtClean="0">
                <a:latin typeface="Times New Roman" pitchFamily="18" charset="0"/>
              </a:rPr>
              <a:t>Nous avons décidé de donner suite à son travail, sous forme d’une publication, qui sera dédiée à ce passionné de la montagne, avec le soutien de Bernard François.</a:t>
            </a:r>
          </a:p>
          <a:p>
            <a:endParaRPr lang="fr-FR" sz="2000" b="1" kern="0" dirty="0" smtClean="0">
              <a:latin typeface="Times New Roman" pitchFamily="18" charset="0"/>
            </a:endParaRPr>
          </a:p>
        </p:txBody>
      </p:sp>
      <p:pic>
        <p:nvPicPr>
          <p:cNvPr id="91138" name="Picture 2" descr="C:\Users\Marie-Claire\Documents\DOCUMENTS MCR\ASSOCIATIONS\ASROCH_DOSSIER\BROCHURES_Thématiques_ St-Roch\BROCHURES EN COURS ET EN ATTENTE\BROCHURE MONTAGNE EN COURS\CONFERENCE RAYMOND JOFFRE\Raymond JOFFRE.jpg"/>
          <p:cNvPicPr>
            <a:picLocks noChangeAspect="1" noChangeArrowheads="1"/>
          </p:cNvPicPr>
          <p:nvPr/>
        </p:nvPicPr>
        <p:blipFill>
          <a:blip r:embed="rId2" cstate="print"/>
          <a:srcRect/>
          <a:stretch>
            <a:fillRect/>
          </a:stretch>
        </p:blipFill>
        <p:spPr bwMode="auto">
          <a:xfrm>
            <a:off x="251520" y="1916832"/>
            <a:ext cx="1296144" cy="1892469"/>
          </a:xfrm>
          <a:prstGeom prst="rect">
            <a:avLst/>
          </a:prstGeom>
          <a:ln>
            <a:noFill/>
          </a:ln>
          <a:effectLst>
            <a:outerShdw blurRad="292100" dist="139700" dir="2700000" algn="tl" rotWithShape="0">
              <a:srgbClr val="333333">
                <a:alpha val="65000"/>
              </a:srgbClr>
            </a:outerShdw>
          </a:effectLst>
        </p:spPr>
      </p:pic>
      <p:pic>
        <p:nvPicPr>
          <p:cNvPr id="91143" name="Picture 7" descr="C:\Users\Marie-Claire\Documents\DOCUMENTS MCR\ASSOCIATIONS\ASROCH_DOSSIER\SEPULTURES_portraits_par-nom\Zwingelstein\Cérémonie_Zwing\DSC05492.JPG"/>
          <p:cNvPicPr>
            <a:picLocks noChangeAspect="1" noChangeArrowheads="1"/>
          </p:cNvPicPr>
          <p:nvPr/>
        </p:nvPicPr>
        <p:blipFill>
          <a:blip r:embed="rId3" cstate="print"/>
          <a:srcRect/>
          <a:stretch>
            <a:fillRect/>
          </a:stretch>
        </p:blipFill>
        <p:spPr bwMode="auto">
          <a:xfrm>
            <a:off x="5508104" y="4131079"/>
            <a:ext cx="3635896" cy="2726922"/>
          </a:xfrm>
          <a:prstGeom prst="round2DiagRect">
            <a:avLst/>
          </a:prstGeom>
          <a:noFill/>
        </p:spPr>
      </p:pic>
      <p:sp>
        <p:nvSpPr>
          <p:cNvPr id="11" name="ZoneTexte 10"/>
          <p:cNvSpPr txBox="1"/>
          <p:nvPr/>
        </p:nvSpPr>
        <p:spPr>
          <a:xfrm>
            <a:off x="2843808" y="4725144"/>
            <a:ext cx="2592288" cy="1815882"/>
          </a:xfrm>
          <a:prstGeom prst="rect">
            <a:avLst/>
          </a:prstGeom>
          <a:noFill/>
        </p:spPr>
        <p:txBody>
          <a:bodyPr wrap="square" rtlCol="0">
            <a:spAutoFit/>
          </a:bodyPr>
          <a:lstStyle/>
          <a:p>
            <a:pPr algn="ctr"/>
            <a:r>
              <a:rPr lang="fr-FR" sz="1400" dirty="0" smtClean="0"/>
              <a:t>Raymond Joffre lors de l’inauguration de la restauration de la tombe de Léon </a:t>
            </a:r>
            <a:r>
              <a:rPr lang="fr-FR" sz="1400" dirty="0" err="1" smtClean="0"/>
              <a:t>Zwingelstein</a:t>
            </a:r>
            <a:r>
              <a:rPr lang="fr-FR" sz="1400" dirty="0" smtClean="0"/>
              <a:t> au cimetière  Saint-Roch en 2011 en présence de Bernard François et de vieux amis alpinistes…</a:t>
            </a:r>
            <a:endParaRPr lang="fr-FR" sz="1400" dirty="0"/>
          </a:p>
        </p:txBody>
      </p:sp>
      <p:pic>
        <p:nvPicPr>
          <p:cNvPr id="91144" name="Picture 8" descr="C:\Users\Marie-Claire\Documents\DOCUMENTS MCR\ASSOCIATIONS\ASROCH_DOSSIER\SEPULTURES_portraits_par-nom\Zwingelstein\Cérémonie_Zwing\DSC05485.JPG"/>
          <p:cNvPicPr>
            <a:picLocks noChangeAspect="1" noChangeArrowheads="1"/>
          </p:cNvPicPr>
          <p:nvPr/>
        </p:nvPicPr>
        <p:blipFill>
          <a:blip r:embed="rId4" cstate="print"/>
          <a:srcRect/>
          <a:stretch>
            <a:fillRect/>
          </a:stretch>
        </p:blipFill>
        <p:spPr bwMode="auto">
          <a:xfrm>
            <a:off x="0" y="4653136"/>
            <a:ext cx="2771800" cy="2078850"/>
          </a:xfrm>
          <a:prstGeom prst="round1Rect">
            <a:avLst/>
          </a:prstGeom>
          <a:noFill/>
        </p:spPr>
      </p:pic>
      <p:sp>
        <p:nvSpPr>
          <p:cNvPr id="8" name="Rectangle 7"/>
          <p:cNvSpPr/>
          <p:nvPr/>
        </p:nvSpPr>
        <p:spPr>
          <a:xfrm>
            <a:off x="107504" y="116632"/>
            <a:ext cx="4257897" cy="584775"/>
          </a:xfrm>
          <a:prstGeom prst="rect">
            <a:avLst/>
          </a:prstGeom>
        </p:spPr>
        <p:txBody>
          <a:bodyPr wrap="none">
            <a:spAutoFit/>
          </a:bodyPr>
          <a:lstStyle/>
          <a:p>
            <a:r>
              <a:rPr lang="fr-FR" sz="3200" b="1" kern="0" dirty="0" smtClean="0">
                <a:solidFill>
                  <a:srgbClr val="4F6228"/>
                </a:solidFill>
                <a:latin typeface="Times New Roman" pitchFamily="18" charset="0"/>
                <a:cs typeface="+mn-cs"/>
              </a:rPr>
              <a:t>Les brochures en cours</a:t>
            </a:r>
            <a:endParaRPr lang="fr-FR" sz="3200" b="1" kern="0" dirty="0">
              <a:solidFill>
                <a:srgbClr val="4F6228"/>
              </a:solidFill>
              <a:latin typeface="Times New Roman" pitchFamily="18" charset="0"/>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720080"/>
          </a:xfrm>
        </p:spPr>
        <p:txBody>
          <a:bodyPr/>
          <a:lstStyle/>
          <a:p>
            <a:pPr>
              <a:lnSpc>
                <a:spcPts val="2900"/>
              </a:lnSpc>
            </a:pPr>
            <a:r>
              <a:rPr lang="fr-FR" sz="2800" b="1" i="1" dirty="0" smtClean="0">
                <a:solidFill>
                  <a:srgbClr val="4F6228"/>
                </a:solidFill>
                <a:latin typeface="Times New Roman" pitchFamily="18" charset="0"/>
                <a:ea typeface="+mn-ea"/>
                <a:cs typeface="+mn-cs"/>
              </a:rPr>
              <a:t>Brochure </a:t>
            </a:r>
            <a:r>
              <a:rPr lang="fr-FR" sz="2800" b="1" i="1" dirty="0">
                <a:solidFill>
                  <a:srgbClr val="4F6228"/>
                </a:solidFill>
                <a:latin typeface="Times New Roman" pitchFamily="18" charset="0"/>
                <a:ea typeface="+mn-ea"/>
                <a:cs typeface="+mn-cs"/>
              </a:rPr>
              <a:t>sur les </a:t>
            </a:r>
            <a:r>
              <a:rPr lang="fr-FR" sz="2800" b="1" i="1" dirty="0" smtClean="0">
                <a:solidFill>
                  <a:srgbClr val="4F6228"/>
                </a:solidFill>
                <a:latin typeface="Times New Roman" pitchFamily="18" charset="0"/>
                <a:ea typeface="+mn-ea"/>
                <a:cs typeface="+mn-cs"/>
              </a:rPr>
              <a:t>résistants </a:t>
            </a:r>
            <a:br>
              <a:rPr lang="fr-FR" sz="2800" b="1" i="1" dirty="0" smtClean="0">
                <a:solidFill>
                  <a:srgbClr val="4F6228"/>
                </a:solidFill>
                <a:latin typeface="Times New Roman" pitchFamily="18" charset="0"/>
                <a:ea typeface="+mn-ea"/>
                <a:cs typeface="+mn-cs"/>
              </a:rPr>
            </a:br>
            <a:r>
              <a:rPr lang="fr-FR" sz="2800" b="1" i="1" dirty="0" smtClean="0">
                <a:solidFill>
                  <a:srgbClr val="4F6228"/>
                </a:solidFill>
                <a:latin typeface="Times New Roman" pitchFamily="18" charset="0"/>
                <a:ea typeface="+mn-ea"/>
                <a:cs typeface="+mn-cs"/>
              </a:rPr>
              <a:t>et « Morts </a:t>
            </a:r>
            <a:r>
              <a:rPr lang="fr-FR" sz="2800" b="1" i="1" dirty="0">
                <a:solidFill>
                  <a:srgbClr val="4F6228"/>
                </a:solidFill>
                <a:latin typeface="Times New Roman" pitchFamily="18" charset="0"/>
                <a:ea typeface="+mn-ea"/>
                <a:cs typeface="+mn-cs"/>
              </a:rPr>
              <a:t>pour la </a:t>
            </a:r>
            <a:r>
              <a:rPr lang="fr-FR" sz="2800" b="1" i="1" dirty="0" smtClean="0">
                <a:solidFill>
                  <a:srgbClr val="4F6228"/>
                </a:solidFill>
                <a:latin typeface="Times New Roman" pitchFamily="18" charset="0"/>
                <a:ea typeface="+mn-ea"/>
                <a:cs typeface="+mn-cs"/>
              </a:rPr>
              <a:t>France » </a:t>
            </a:r>
            <a:r>
              <a:rPr lang="fr-FR" sz="2800" b="1" i="1" dirty="0">
                <a:solidFill>
                  <a:srgbClr val="4F6228"/>
                </a:solidFill>
                <a:latin typeface="Times New Roman" pitchFamily="18" charset="0"/>
                <a:ea typeface="+mn-ea"/>
                <a:cs typeface="+mn-cs"/>
              </a:rPr>
              <a:t>à </a:t>
            </a:r>
            <a:r>
              <a:rPr lang="fr-FR" sz="2800" b="1" i="1" dirty="0" smtClean="0">
                <a:solidFill>
                  <a:srgbClr val="4F6228"/>
                </a:solidFill>
                <a:latin typeface="Times New Roman" pitchFamily="18" charset="0"/>
                <a:ea typeface="+mn-ea"/>
                <a:cs typeface="+mn-cs"/>
              </a:rPr>
              <a:t>Saint-Roch</a:t>
            </a:r>
            <a:endParaRPr lang="fr-FR" sz="2800" b="1" i="1" dirty="0">
              <a:solidFill>
                <a:srgbClr val="4F6228"/>
              </a:solidFill>
              <a:latin typeface="Times New Roman" pitchFamily="18" charset="0"/>
              <a:ea typeface="+mn-ea"/>
              <a:cs typeface="+mn-cs"/>
            </a:endParaRPr>
          </a:p>
        </p:txBody>
      </p:sp>
      <p:pic>
        <p:nvPicPr>
          <p:cNvPr id="5" name="Image 4" descr="https://maitron.fr/local/cache-vignettes/L150xH200/gaillard_photo_vitinger-aed47.jpg?1619940794"/>
          <p:cNvPicPr/>
          <p:nvPr/>
        </p:nvPicPr>
        <p:blipFill>
          <a:blip r:embed="rId2" cstate="print"/>
          <a:srcRect l="5359"/>
          <a:stretch>
            <a:fillRect/>
          </a:stretch>
        </p:blipFill>
        <p:spPr bwMode="auto">
          <a:xfrm>
            <a:off x="4067944" y="4581128"/>
            <a:ext cx="1224136" cy="1692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 6" descr="https://maitron.fr/local/cache-vignettes/L150xH200/viallet_photo_vitinger-71358.jpg?1619684509"/>
          <p:cNvPicPr/>
          <p:nvPr/>
        </p:nvPicPr>
        <p:blipFill>
          <a:blip r:embed="rId3" cstate="print">
            <a:lum bright="10000"/>
          </a:blip>
          <a:srcRect/>
          <a:stretch>
            <a:fillRect/>
          </a:stretch>
        </p:blipFill>
        <p:spPr bwMode="auto">
          <a:xfrm>
            <a:off x="6948264" y="4509120"/>
            <a:ext cx="1296144"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ZoneTexte 14"/>
          <p:cNvSpPr txBox="1"/>
          <p:nvPr/>
        </p:nvSpPr>
        <p:spPr>
          <a:xfrm>
            <a:off x="6876256" y="6309320"/>
            <a:ext cx="1944216" cy="369332"/>
          </a:xfrm>
          <a:prstGeom prst="rect">
            <a:avLst/>
          </a:prstGeom>
          <a:noFill/>
        </p:spPr>
        <p:txBody>
          <a:bodyPr wrap="square" rtlCol="0">
            <a:spAutoFit/>
          </a:bodyPr>
          <a:lstStyle/>
          <a:p>
            <a:endParaRPr lang="fr-FR" dirty="0"/>
          </a:p>
        </p:txBody>
      </p:sp>
      <p:sp>
        <p:nvSpPr>
          <p:cNvPr id="7168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68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689" name="Rectangle 9"/>
          <p:cNvSpPr>
            <a:spLocks noChangeArrowheads="1"/>
          </p:cNvSpPr>
          <p:nvPr/>
        </p:nvSpPr>
        <p:spPr bwMode="auto">
          <a:xfrm>
            <a:off x="6660232" y="6381328"/>
            <a:ext cx="2088232" cy="3744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ts val="1100"/>
              </a:lnSpc>
            </a:pPr>
            <a:r>
              <a:rPr lang="fr-FR" sz="1100" b="1" dirty="0">
                <a:latin typeface="+mn-lt"/>
                <a:ea typeface="Times New Roman" pitchFamily="18" charset="0"/>
                <a:cs typeface="Times New Roman" pitchFamily="18" charset="0"/>
              </a:rPr>
              <a:t>VIALLET </a:t>
            </a:r>
            <a:r>
              <a:rPr lang="fr-FR" sz="1100" b="1" dirty="0" smtClean="0">
                <a:latin typeface="+mn-lt"/>
                <a:ea typeface="Times New Roman" pitchFamily="18" charset="0"/>
                <a:cs typeface="Times New Roman" pitchFamily="18" charset="0"/>
              </a:rPr>
              <a:t>Jean</a:t>
            </a:r>
            <a:endParaRPr lang="fr-FR" sz="1100" b="1" dirty="0">
              <a:latin typeface="+mn-lt"/>
              <a:ea typeface="Times New Roman" pitchFamily="18" charset="0"/>
              <a:cs typeface="Times New Roman" pitchFamily="18" charset="0"/>
            </a:endParaRPr>
          </a:p>
          <a:p>
            <a:pPr algn="ctr">
              <a:lnSpc>
                <a:spcPts val="1100"/>
              </a:lnSpc>
            </a:pPr>
            <a:r>
              <a:rPr lang="fr-FR" sz="1100" b="1" dirty="0">
                <a:latin typeface="+mn-lt"/>
                <a:ea typeface="Times New Roman" pitchFamily="18" charset="0"/>
                <a:cs typeface="Times New Roman" pitchFamily="18" charset="0"/>
              </a:rPr>
              <a:t>15 </a:t>
            </a:r>
            <a:r>
              <a:rPr lang="fr-FR" sz="1100" b="1" dirty="0" smtClean="0">
                <a:latin typeface="+mn-lt"/>
                <a:ea typeface="Times New Roman" pitchFamily="18" charset="0"/>
                <a:cs typeface="Times New Roman" pitchFamily="18" charset="0"/>
              </a:rPr>
              <a:t>ans</a:t>
            </a:r>
            <a:endParaRPr lang="fr-FR" sz="1100" b="1" dirty="0">
              <a:latin typeface="+mn-lt"/>
              <a:ea typeface="Times New Roman" pitchFamily="18" charset="0"/>
              <a:cs typeface="Times New Roman" pitchFamily="18" charset="0"/>
            </a:endParaRPr>
          </a:p>
        </p:txBody>
      </p:sp>
      <p:pic>
        <p:nvPicPr>
          <p:cNvPr id="71690" name="Image 2" descr="Photo_Bruno_Faccio-Alain-Giacchini"/>
          <p:cNvPicPr>
            <a:picLocks noChangeAspect="1" noChangeArrowheads="1"/>
          </p:cNvPicPr>
          <p:nvPr/>
        </p:nvPicPr>
        <p:blipFill>
          <a:blip r:embed="rId4" cstate="print"/>
          <a:srcRect l="5460" t="4256" r="27778" b="11522"/>
          <a:stretch>
            <a:fillRect/>
          </a:stretch>
        </p:blipFill>
        <p:spPr bwMode="auto">
          <a:xfrm>
            <a:off x="899592" y="4581128"/>
            <a:ext cx="1244437"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1692" name="Rectangle 12"/>
          <p:cNvSpPr>
            <a:spLocks noChangeArrowheads="1"/>
          </p:cNvSpPr>
          <p:nvPr/>
        </p:nvSpPr>
        <p:spPr bwMode="auto">
          <a:xfrm>
            <a:off x="467544" y="6427113"/>
            <a:ext cx="2088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fr-FR" sz="1100" b="1" dirty="0">
                <a:latin typeface="+mn-lt"/>
                <a:ea typeface="Times New Roman" pitchFamily="18" charset="0"/>
                <a:cs typeface="Times New Roman" pitchFamily="18" charset="0"/>
              </a:rPr>
              <a:t>FACCIO Bruno, </a:t>
            </a:r>
            <a:r>
              <a:rPr lang="fr-FR" sz="1100" b="1" dirty="0" err="1">
                <a:latin typeface="+mn-lt"/>
                <a:ea typeface="Times New Roman" pitchFamily="18" charset="0"/>
                <a:cs typeface="Times New Roman" pitchFamily="18" charset="0"/>
              </a:rPr>
              <a:t>Jourdano</a:t>
            </a:r>
            <a:r>
              <a:rPr lang="fr-FR" sz="1100" b="1" dirty="0">
                <a:latin typeface="+mn-lt"/>
                <a:ea typeface="Times New Roman" pitchFamily="18" charset="0"/>
                <a:cs typeface="Times New Roman" pitchFamily="18" charset="0"/>
              </a:rPr>
              <a:t/>
            </a:r>
            <a:br>
              <a:rPr lang="fr-FR" sz="1100" b="1" dirty="0">
                <a:latin typeface="+mn-lt"/>
                <a:ea typeface="Times New Roman" pitchFamily="18" charset="0"/>
                <a:cs typeface="Times New Roman" pitchFamily="18" charset="0"/>
              </a:rPr>
            </a:br>
            <a:r>
              <a:rPr lang="fr-FR" sz="1100" b="1" dirty="0">
                <a:latin typeface="+mn-lt"/>
                <a:ea typeface="Times New Roman" pitchFamily="18" charset="0"/>
                <a:cs typeface="Times New Roman" pitchFamily="18" charset="0"/>
              </a:rPr>
              <a:t>17 </a:t>
            </a:r>
            <a:r>
              <a:rPr lang="fr-FR" sz="1100" b="1" dirty="0" smtClean="0">
                <a:latin typeface="+mn-lt"/>
                <a:ea typeface="Times New Roman" pitchFamily="18" charset="0"/>
                <a:cs typeface="Times New Roman" pitchFamily="18" charset="0"/>
              </a:rPr>
              <a:t>ans</a:t>
            </a:r>
            <a:endParaRPr lang="fr-FR" sz="1100" b="1" dirty="0">
              <a:latin typeface="+mn-lt"/>
              <a:ea typeface="Times New Roman" pitchFamily="18" charset="0"/>
              <a:cs typeface="Times New Roman" pitchFamily="18" charset="0"/>
            </a:endParaRPr>
          </a:p>
        </p:txBody>
      </p:sp>
      <p:sp>
        <p:nvSpPr>
          <p:cNvPr id="71695" name="Rectangle 15"/>
          <p:cNvSpPr>
            <a:spLocks noChangeArrowheads="1"/>
          </p:cNvSpPr>
          <p:nvPr/>
        </p:nvSpPr>
        <p:spPr bwMode="auto">
          <a:xfrm>
            <a:off x="3707904" y="6342474"/>
            <a:ext cx="2088000" cy="515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ts val="1100"/>
              </a:lnSpc>
            </a:pPr>
            <a:r>
              <a:rPr lang="fr-FR" sz="1100" b="1" dirty="0">
                <a:latin typeface="+mn-lt"/>
                <a:ea typeface="Times New Roman" pitchFamily="18" charset="0"/>
                <a:cs typeface="Times New Roman" pitchFamily="18" charset="0"/>
              </a:rPr>
              <a:t>GAILLARD Maurice, </a:t>
            </a:r>
            <a:r>
              <a:rPr lang="fr-FR" sz="1100" dirty="0" smtClean="0">
                <a:latin typeface="+mn-lt"/>
                <a:ea typeface="Times New Roman" pitchFamily="18" charset="0"/>
                <a:cs typeface="Times New Roman" pitchFamily="18" charset="0"/>
              </a:rPr>
              <a:t>[</a:t>
            </a:r>
            <a:r>
              <a:rPr lang="fr-FR" sz="1100" dirty="0">
                <a:latin typeface="+mn-lt"/>
                <a:ea typeface="Times New Roman" pitchFamily="18" charset="0"/>
                <a:cs typeface="Times New Roman" pitchFamily="18" charset="0"/>
              </a:rPr>
              <a:t>Pseudonyme  : Chevalier] </a:t>
            </a:r>
            <a:br>
              <a:rPr lang="fr-FR" sz="1100" dirty="0">
                <a:latin typeface="+mn-lt"/>
                <a:ea typeface="Times New Roman" pitchFamily="18" charset="0"/>
                <a:cs typeface="Times New Roman" pitchFamily="18" charset="0"/>
              </a:rPr>
            </a:br>
            <a:r>
              <a:rPr lang="fr-FR" sz="1100" b="1" dirty="0">
                <a:latin typeface="+mn-lt"/>
                <a:ea typeface="Times New Roman" pitchFamily="18" charset="0"/>
                <a:cs typeface="Times New Roman" pitchFamily="18" charset="0"/>
              </a:rPr>
              <a:t>18 </a:t>
            </a:r>
            <a:r>
              <a:rPr lang="fr-FR" sz="1100" b="1" dirty="0" smtClean="0">
                <a:latin typeface="+mn-lt"/>
                <a:ea typeface="Times New Roman" pitchFamily="18" charset="0"/>
                <a:cs typeface="Times New Roman" pitchFamily="18" charset="0"/>
              </a:rPr>
              <a:t>ans</a:t>
            </a:r>
            <a:endParaRPr lang="fr-FR" sz="1100" b="1" dirty="0">
              <a:latin typeface="+mn-lt"/>
              <a:cs typeface="Times New Roman" pitchFamily="18" charset="0"/>
            </a:endParaRPr>
          </a:p>
        </p:txBody>
      </p:sp>
      <p:sp>
        <p:nvSpPr>
          <p:cNvPr id="38" name="ZoneTexte 37"/>
          <p:cNvSpPr txBox="1"/>
          <p:nvPr/>
        </p:nvSpPr>
        <p:spPr>
          <a:xfrm>
            <a:off x="0" y="980728"/>
            <a:ext cx="9144000" cy="400110"/>
          </a:xfrm>
          <a:prstGeom prst="rect">
            <a:avLst/>
          </a:prstGeom>
          <a:noFill/>
        </p:spPr>
        <p:txBody>
          <a:bodyPr wrap="square" rtlCol="0">
            <a:spAutoFit/>
          </a:bodyPr>
          <a:lstStyle/>
          <a:p>
            <a:pPr algn="ctr"/>
            <a:r>
              <a:rPr lang="fr-FR" sz="2000" b="1" dirty="0">
                <a:solidFill>
                  <a:srgbClr val="4F6228"/>
                </a:solidFill>
                <a:latin typeface="Times New Roman" pitchFamily="18" charset="0"/>
                <a:cs typeface="+mn-cs"/>
              </a:rPr>
              <a:t>70 biographies environ de résistants et victimes inhumés à Saint-Roch</a:t>
            </a:r>
          </a:p>
        </p:txBody>
      </p:sp>
      <p:sp>
        <p:nvSpPr>
          <p:cNvPr id="22" name="Rectangle 21"/>
          <p:cNvSpPr/>
          <p:nvPr/>
        </p:nvSpPr>
        <p:spPr>
          <a:xfrm>
            <a:off x="539552" y="1556792"/>
            <a:ext cx="8064896" cy="2800767"/>
          </a:xfrm>
          <a:prstGeom prst="rect">
            <a:avLst/>
          </a:prstGeom>
        </p:spPr>
        <p:txBody>
          <a:bodyPr wrap="square">
            <a:spAutoFit/>
          </a:bodyPr>
          <a:lstStyle/>
          <a:p>
            <a:pPr algn="ctr"/>
            <a:r>
              <a:rPr lang="fr-FR" sz="2200" dirty="0" smtClean="0"/>
              <a:t>Ce travail en cours, nous a inspiré un projet pour 2025, en écho aux manifestations organisées autour du 80</a:t>
            </a:r>
            <a:r>
              <a:rPr lang="fr-FR" sz="2200" baseline="30000" dirty="0" smtClean="0"/>
              <a:t>ème</a:t>
            </a:r>
            <a:r>
              <a:rPr lang="fr-FR" sz="2200" dirty="0" smtClean="0"/>
              <a:t> anniversaire de l’armistice 39-45 : </a:t>
            </a:r>
            <a:br>
              <a:rPr lang="fr-FR" sz="2200" dirty="0" smtClean="0"/>
            </a:br>
            <a:r>
              <a:rPr lang="fr-FR" sz="2200" dirty="0" smtClean="0"/>
              <a:t>une visite théâtrale, réalisée par Antoine </a:t>
            </a:r>
            <a:r>
              <a:rPr lang="fr-FR" sz="2200" dirty="0" err="1" smtClean="0"/>
              <a:t>Quirion</a:t>
            </a:r>
            <a:r>
              <a:rPr lang="fr-FR" sz="2200" dirty="0" smtClean="0"/>
              <a:t>, qui mettra en lumière la résistance iséroise au travers des jeunes résistants inhumés dans ce lieu. Ce spectacle sera porté par la troupe Palindrome, une troupe de jeunes comédiennes et comédiens, de l’âge des résistants dont la mémoire sera évoquée.</a:t>
            </a:r>
            <a:endParaRPr lang="fr-FR" sz="2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1" y="0"/>
            <a:ext cx="4850389" cy="68580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156176" y="4725144"/>
            <a:ext cx="1990649" cy="1916832"/>
          </a:xfrm>
          <a:prstGeom prst="ellipse">
            <a:avLst/>
          </a:prstGeom>
          <a:ln>
            <a:noFill/>
          </a:ln>
          <a:effectLst>
            <a:softEdge rad="112500"/>
          </a:effectLst>
        </p:spPr>
      </p:pic>
      <p:sp>
        <p:nvSpPr>
          <p:cNvPr id="8" name="Rectangle 7"/>
          <p:cNvSpPr/>
          <p:nvPr/>
        </p:nvSpPr>
        <p:spPr>
          <a:xfrm>
            <a:off x="4932040" y="188640"/>
            <a:ext cx="4211960" cy="4339650"/>
          </a:xfrm>
          <a:prstGeom prst="rect">
            <a:avLst/>
          </a:prstGeom>
        </p:spPr>
        <p:txBody>
          <a:bodyPr wrap="square">
            <a:spAutoFit/>
          </a:bodyPr>
          <a:lstStyle/>
          <a:p>
            <a:pPr algn="ctr"/>
            <a:r>
              <a:rPr lang="fr-FR" sz="2800" b="1" i="1" dirty="0" smtClean="0">
                <a:solidFill>
                  <a:srgbClr val="4F6228"/>
                </a:solidFill>
                <a:latin typeface="Times New Roman" pitchFamily="18" charset="0"/>
                <a:cs typeface="+mn-cs"/>
              </a:rPr>
              <a:t>Soutien de notre association à un projet, </a:t>
            </a:r>
            <a:br>
              <a:rPr lang="fr-FR" sz="2800" b="1" i="1" dirty="0" smtClean="0">
                <a:solidFill>
                  <a:srgbClr val="4F6228"/>
                </a:solidFill>
                <a:latin typeface="Times New Roman" pitchFamily="18" charset="0"/>
                <a:cs typeface="+mn-cs"/>
              </a:rPr>
            </a:br>
            <a:r>
              <a:rPr lang="fr-FR" sz="2800" b="1" i="1" dirty="0" smtClean="0">
                <a:solidFill>
                  <a:srgbClr val="4F6228"/>
                </a:solidFill>
                <a:latin typeface="Times New Roman" pitchFamily="18" charset="0"/>
                <a:cs typeface="+mn-cs"/>
              </a:rPr>
              <a:t>en cours d’études</a:t>
            </a:r>
            <a:r>
              <a:rPr lang="fr-FR" sz="2400" i="1" dirty="0" smtClean="0"/>
              <a:t/>
            </a:r>
            <a:br>
              <a:rPr lang="fr-FR" sz="2400" i="1" dirty="0" smtClean="0"/>
            </a:br>
            <a:endParaRPr lang="fr-FR" sz="2400" i="1" dirty="0" smtClean="0"/>
          </a:p>
          <a:p>
            <a:pPr algn="ctr"/>
            <a:endParaRPr lang="fr-FR" sz="2400" i="1" dirty="0" smtClean="0"/>
          </a:p>
          <a:p>
            <a:pPr algn="ctr"/>
            <a:r>
              <a:rPr lang="fr-FR" sz="2400" i="1" dirty="0" smtClean="0"/>
              <a:t>Expositions d’œuvres d’art contemporain dans l’espace public des cimetières de Grenoble et de La Tronche</a:t>
            </a:r>
            <a:br>
              <a:rPr lang="fr-FR" sz="2400" i="1" dirty="0" smtClean="0"/>
            </a:br>
            <a:r>
              <a:rPr lang="fr-FR" sz="2400" i="1" dirty="0" smtClean="0"/>
              <a:t>par Philippe </a:t>
            </a:r>
            <a:r>
              <a:rPr lang="fr-FR" sz="2400" i="1" dirty="0" err="1" smtClean="0"/>
              <a:t>Mouillon</a:t>
            </a:r>
            <a:r>
              <a:rPr lang="fr-FR" sz="2400" i="1" dirty="0" smtClean="0"/>
              <a:t>, </a:t>
            </a:r>
            <a:br>
              <a:rPr lang="fr-FR" sz="2400" i="1" dirty="0" smtClean="0"/>
            </a:br>
            <a:r>
              <a:rPr lang="fr-FR" sz="2400" i="1" dirty="0" smtClean="0"/>
              <a:t>artiste plasticien.</a:t>
            </a:r>
            <a:endParaRPr lang="fr-FR" sz="2400"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44208" y="1412776"/>
            <a:ext cx="2699792" cy="1477328"/>
          </a:xfrm>
          <a:prstGeom prst="rect">
            <a:avLst/>
          </a:prstGeom>
          <a:noFill/>
        </p:spPr>
        <p:txBody>
          <a:bodyPr wrap="square" rtlCol="0">
            <a:spAutoFit/>
          </a:bodyPr>
          <a:lstStyle/>
          <a:p>
            <a:pPr algn="ctr"/>
            <a:r>
              <a:rPr lang="fr-FR" dirty="0" smtClean="0"/>
              <a:t>Ouverture du procès </a:t>
            </a:r>
            <a:br>
              <a:rPr lang="fr-FR" dirty="0" smtClean="0"/>
            </a:br>
            <a:r>
              <a:rPr lang="fr-FR" dirty="0" smtClean="0"/>
              <a:t>en béatification </a:t>
            </a:r>
            <a:br>
              <a:rPr lang="fr-FR" dirty="0" smtClean="0"/>
            </a:br>
            <a:r>
              <a:rPr lang="fr-FR" dirty="0" smtClean="0"/>
              <a:t>de l’Abbé </a:t>
            </a:r>
            <a:r>
              <a:rPr lang="fr-FR" dirty="0" err="1" smtClean="0"/>
              <a:t>Gérin</a:t>
            </a:r>
            <a:r>
              <a:rPr lang="fr-FR" dirty="0" smtClean="0"/>
              <a:t> en Décembre 2023 à la cathédrale Notre-Dame</a:t>
            </a:r>
            <a:endParaRPr lang="fr-FR" dirty="0"/>
          </a:p>
        </p:txBody>
      </p:sp>
      <p:pic>
        <p:nvPicPr>
          <p:cNvPr id="2050" name="Picture 2" descr="C:\Users\Marie-Claire\Documents\DOCUMENTS MCR\ASSOCIATIONS\ASROCH_DOSSIER\SEPULTURES_portraits_par-nom\Gérin_Abbé\Procès en béatification\Ouverture du procès en béatification_26-11-23 (2).jpg"/>
          <p:cNvPicPr>
            <a:picLocks noChangeAspect="1" noChangeArrowheads="1"/>
          </p:cNvPicPr>
          <p:nvPr/>
        </p:nvPicPr>
        <p:blipFill>
          <a:blip r:embed="rId2" cstate="print"/>
          <a:srcRect t="8335"/>
          <a:stretch>
            <a:fillRect/>
          </a:stretch>
        </p:blipFill>
        <p:spPr bwMode="auto">
          <a:xfrm>
            <a:off x="6300192" y="2898040"/>
            <a:ext cx="2682644" cy="3959960"/>
          </a:xfrm>
          <a:prstGeom prst="round2DiagRect">
            <a:avLst/>
          </a:prstGeom>
          <a:noFill/>
        </p:spPr>
      </p:pic>
      <p:sp>
        <p:nvSpPr>
          <p:cNvPr id="4" name="ZoneTexte 3"/>
          <p:cNvSpPr txBox="1"/>
          <p:nvPr/>
        </p:nvSpPr>
        <p:spPr>
          <a:xfrm>
            <a:off x="251520" y="188640"/>
            <a:ext cx="4680520" cy="1208023"/>
          </a:xfrm>
          <a:prstGeom prst="rect">
            <a:avLst/>
          </a:prstGeom>
          <a:noFill/>
        </p:spPr>
        <p:txBody>
          <a:bodyPr wrap="square" rtlCol="0">
            <a:spAutoFit/>
          </a:bodyPr>
          <a:lstStyle/>
          <a:p>
            <a:pPr algn="ctr" eaLnBrk="0" hangingPunct="0">
              <a:lnSpc>
                <a:spcPts val="2900"/>
              </a:lnSpc>
            </a:pPr>
            <a:r>
              <a:rPr lang="fr-FR" sz="2800" b="1" i="1" dirty="0" smtClean="0">
                <a:solidFill>
                  <a:srgbClr val="4F6228"/>
                </a:solidFill>
                <a:latin typeface="Times New Roman" pitchFamily="18" charset="0"/>
                <a:cs typeface="+mn-cs"/>
              </a:rPr>
              <a:t>Peut-être un Bienheureux à Saint-Roch </a:t>
            </a:r>
            <a:br>
              <a:rPr lang="fr-FR" sz="2800" b="1" i="1" dirty="0" smtClean="0">
                <a:solidFill>
                  <a:srgbClr val="4F6228"/>
                </a:solidFill>
                <a:latin typeface="Times New Roman" pitchFamily="18" charset="0"/>
                <a:cs typeface="+mn-cs"/>
              </a:rPr>
            </a:br>
            <a:r>
              <a:rPr lang="fr-FR" sz="2800" b="1" i="1" dirty="0" smtClean="0">
                <a:solidFill>
                  <a:srgbClr val="4F6228"/>
                </a:solidFill>
                <a:latin typeface="Times New Roman" pitchFamily="18" charset="0"/>
                <a:cs typeface="+mn-cs"/>
              </a:rPr>
              <a:t>dans les années à venir ?</a:t>
            </a:r>
          </a:p>
        </p:txBody>
      </p:sp>
      <p:pic>
        <p:nvPicPr>
          <p:cNvPr id="2051" name="Picture 3" descr="C:\Users\Marie-Claire\Documents\DOCUMENTS MCR\ASSOCIATIONS\ASROCH_DOSSIER\SEPULTURES_portraits_par-nom\Gérin_Abbé\Photos tombe\Monument Gerin_2015 (1).JPG"/>
          <p:cNvPicPr>
            <a:picLocks noChangeAspect="1" noChangeArrowheads="1"/>
          </p:cNvPicPr>
          <p:nvPr/>
        </p:nvPicPr>
        <p:blipFill>
          <a:blip r:embed="rId3" cstate="print"/>
          <a:srcRect/>
          <a:stretch>
            <a:fillRect/>
          </a:stretch>
        </p:blipFill>
        <p:spPr bwMode="auto">
          <a:xfrm>
            <a:off x="251520" y="1628800"/>
            <a:ext cx="4984237" cy="5112568"/>
          </a:xfrm>
          <a:prstGeom prst="round1Rect">
            <a:avLst/>
          </a:prstGeom>
          <a:noFill/>
        </p:spPr>
      </p:pic>
      <p:pic>
        <p:nvPicPr>
          <p:cNvPr id="2052" name="Picture 4" descr="C:\Users\Marie-Claire\Documents\DOCUMENTS MCR\ASSOCIATIONS\ASROCH_DOSSIER\SEPULTURES_portraits_par-nom\Gérin_Abbé\Portrait Abbé Gérin.jpg"/>
          <p:cNvPicPr>
            <a:picLocks noChangeAspect="1" noChangeArrowheads="1"/>
          </p:cNvPicPr>
          <p:nvPr/>
        </p:nvPicPr>
        <p:blipFill>
          <a:blip r:embed="rId4" cstate="print"/>
          <a:srcRect/>
          <a:stretch>
            <a:fillRect/>
          </a:stretch>
        </p:blipFill>
        <p:spPr bwMode="auto">
          <a:xfrm>
            <a:off x="5076056" y="188640"/>
            <a:ext cx="1417156" cy="1910209"/>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0" name="Picture 8" descr="C:\Users\Marie-Claire\Documents\DOCUMENTS MCR\ASSOCIATIONS\ASROCH_DOSSIER\PHOTOTHEQUE_VIDEO\Flore_arbre_nature\2011.07.13 029.JPG"/>
          <p:cNvPicPr>
            <a:picLocks noChangeAspect="1" noChangeArrowheads="1"/>
          </p:cNvPicPr>
          <p:nvPr/>
        </p:nvPicPr>
        <p:blipFill>
          <a:blip r:embed="rId2" cstate="print"/>
          <a:srcRect l="30420" t="18371" r="30959" b="39624"/>
          <a:stretch>
            <a:fillRect/>
          </a:stretch>
        </p:blipFill>
        <p:spPr bwMode="auto">
          <a:xfrm>
            <a:off x="-1" y="4221088"/>
            <a:ext cx="3059833" cy="2215741"/>
          </a:xfrm>
          <a:prstGeom prst="star7">
            <a:avLst/>
          </a:prstGeom>
          <a:noFill/>
        </p:spPr>
      </p:pic>
      <p:pic>
        <p:nvPicPr>
          <p:cNvPr id="85002" name="Picture 10" descr="C:\Users\Marie-Claire\Documents\DOCUMENTS MCR\ASSOCIATIONS\ASROCH_DOSSIER\PHOTOTHEQUE_VIDEO\Flore_arbre_nature\2011.04.09 074.JPG"/>
          <p:cNvPicPr>
            <a:picLocks noChangeAspect="1" noChangeArrowheads="1"/>
          </p:cNvPicPr>
          <p:nvPr/>
        </p:nvPicPr>
        <p:blipFill>
          <a:blip r:embed="rId3" cstate="print"/>
          <a:srcRect l="10524" t="26024" r="39405" b="25971"/>
          <a:stretch>
            <a:fillRect/>
          </a:stretch>
        </p:blipFill>
        <p:spPr bwMode="auto">
          <a:xfrm>
            <a:off x="6300192" y="4581128"/>
            <a:ext cx="2843808" cy="1981642"/>
          </a:xfrm>
          <a:prstGeom prst="star7">
            <a:avLst/>
          </a:prstGeom>
          <a:noFill/>
        </p:spPr>
      </p:pic>
      <p:pic>
        <p:nvPicPr>
          <p:cNvPr id="85003" name="Picture 11" descr="C:\Users\Marie-Claire\Documents\DOCUMENTS MCR\ASSOCIATIONS\ASROCH_DOSSIER\PHOTOTHEQUE_VIDEO\Flore_arbre_nature\2016.06.20 226.JPG"/>
          <p:cNvPicPr>
            <a:picLocks noChangeAspect="1" noChangeArrowheads="1"/>
          </p:cNvPicPr>
          <p:nvPr/>
        </p:nvPicPr>
        <p:blipFill>
          <a:blip r:embed="rId4" cstate="print"/>
          <a:srcRect/>
          <a:stretch>
            <a:fillRect/>
          </a:stretch>
        </p:blipFill>
        <p:spPr bwMode="auto">
          <a:xfrm>
            <a:off x="0" y="260648"/>
            <a:ext cx="2771800" cy="1932930"/>
          </a:xfrm>
          <a:prstGeom prst="star7">
            <a:avLst/>
          </a:prstGeom>
          <a:noFill/>
        </p:spPr>
      </p:pic>
      <p:pic>
        <p:nvPicPr>
          <p:cNvPr id="85004" name="Picture 12" descr="C:\Users\Marie-Claire\Documents\DOCUMENTS MCR\ASSOCIATIONS\ASROCH_DOSSIER\PHOTOTHEQUE_VIDEO\Flore_arbre_nature\2016.09.18 116.JPG"/>
          <p:cNvPicPr>
            <a:picLocks noChangeAspect="1" noChangeArrowheads="1"/>
          </p:cNvPicPr>
          <p:nvPr/>
        </p:nvPicPr>
        <p:blipFill>
          <a:blip r:embed="rId5" cstate="print"/>
          <a:srcRect l="19669" r="10593"/>
          <a:stretch>
            <a:fillRect/>
          </a:stretch>
        </p:blipFill>
        <p:spPr bwMode="auto">
          <a:xfrm>
            <a:off x="6660233" y="0"/>
            <a:ext cx="2483767" cy="2387972"/>
          </a:xfrm>
          <a:prstGeom prst="star7">
            <a:avLst/>
          </a:prstGeom>
          <a:noFill/>
        </p:spPr>
      </p:pic>
      <p:pic>
        <p:nvPicPr>
          <p:cNvPr id="85005" name="Picture 13" descr="C:\Users\Marie-Claire\Documents\DOCUMENTS MCR\ASSOCIATIONS\ASROCH_DOSSIER\PHOTOTHEQUE_VIDEO\Flore_arbre_nature\2016.06.24 150.JPG"/>
          <p:cNvPicPr>
            <a:picLocks noChangeAspect="1" noChangeArrowheads="1"/>
          </p:cNvPicPr>
          <p:nvPr/>
        </p:nvPicPr>
        <p:blipFill>
          <a:blip r:embed="rId6" cstate="print"/>
          <a:srcRect l="3911" t="8937" r="12217"/>
          <a:stretch>
            <a:fillRect/>
          </a:stretch>
        </p:blipFill>
        <p:spPr bwMode="auto">
          <a:xfrm>
            <a:off x="3059832" y="0"/>
            <a:ext cx="2806558" cy="2060848"/>
          </a:xfrm>
          <a:prstGeom prst="star7">
            <a:avLst/>
          </a:prstGeom>
          <a:noFill/>
        </p:spPr>
      </p:pic>
      <p:sp>
        <p:nvSpPr>
          <p:cNvPr id="4" name="Espace réservé du contenu 3"/>
          <p:cNvSpPr txBox="1">
            <a:spLocks noGrp="1"/>
          </p:cNvSpPr>
          <p:nvPr>
            <p:ph idx="1"/>
          </p:nvPr>
        </p:nvSpPr>
        <p:spPr>
          <a:xfrm>
            <a:off x="323528" y="2276872"/>
            <a:ext cx="8496944" cy="2308324"/>
          </a:xfrm>
          <a:prstGeom prst="rect">
            <a:avLst/>
          </a:prstGeom>
          <a:noFill/>
        </p:spPr>
        <p:txBody>
          <a:bodyPr wrap="square" rtlCol="0">
            <a:spAutoFit/>
          </a:bodyPr>
          <a:lstStyle/>
          <a:p>
            <a:pPr algn="ctr">
              <a:buNone/>
            </a:pPr>
            <a:r>
              <a:rPr lang="fr-FR" sz="3600" b="1" i="1" dirty="0" smtClean="0">
                <a:solidFill>
                  <a:srgbClr val="4F6228"/>
                </a:solidFill>
                <a:latin typeface="Times New Roman" pitchFamily="18" charset="0"/>
                <a:cs typeface="Times New Roman" pitchFamily="18" charset="0"/>
              </a:rPr>
              <a:t>Au nom du Conseil d’Administration, </a:t>
            </a:r>
            <a:br>
              <a:rPr lang="fr-FR" sz="3600" b="1" i="1" dirty="0" smtClean="0">
                <a:solidFill>
                  <a:srgbClr val="4F6228"/>
                </a:solidFill>
                <a:latin typeface="Times New Roman" pitchFamily="18" charset="0"/>
                <a:cs typeface="Times New Roman" pitchFamily="18" charset="0"/>
              </a:rPr>
            </a:br>
            <a:r>
              <a:rPr lang="fr-FR" sz="3600" b="1" i="1" dirty="0" smtClean="0">
                <a:solidFill>
                  <a:srgbClr val="4F6228"/>
                </a:solidFill>
                <a:latin typeface="Times New Roman" pitchFamily="18" charset="0"/>
                <a:cs typeface="Times New Roman" pitchFamily="18" charset="0"/>
              </a:rPr>
              <a:t>je vous remercie de votre attention </a:t>
            </a:r>
          </a:p>
          <a:p>
            <a:pPr algn="ctr">
              <a:spcBef>
                <a:spcPts val="0"/>
              </a:spcBef>
              <a:buNone/>
            </a:pPr>
            <a:r>
              <a:rPr lang="fr-FR" sz="3600" b="1" i="1" dirty="0" smtClean="0">
                <a:solidFill>
                  <a:srgbClr val="4F6228"/>
                </a:solidFill>
                <a:latin typeface="Times New Roman" pitchFamily="18" charset="0"/>
                <a:cs typeface="Times New Roman" pitchFamily="18" charset="0"/>
              </a:rPr>
              <a:t>et vous invite à venir partager </a:t>
            </a:r>
            <a:br>
              <a:rPr lang="fr-FR" sz="3600" b="1" i="1" dirty="0" smtClean="0">
                <a:solidFill>
                  <a:srgbClr val="4F6228"/>
                </a:solidFill>
                <a:latin typeface="Times New Roman" pitchFamily="18" charset="0"/>
                <a:cs typeface="Times New Roman" pitchFamily="18" charset="0"/>
              </a:rPr>
            </a:br>
            <a:r>
              <a:rPr lang="fr-FR" sz="3600" b="1" i="1" dirty="0" smtClean="0">
                <a:solidFill>
                  <a:srgbClr val="4F6228"/>
                </a:solidFill>
                <a:latin typeface="Times New Roman" pitchFamily="18" charset="0"/>
                <a:cs typeface="Times New Roman" pitchFamily="18" charset="0"/>
              </a:rPr>
              <a:t>le verre de l’amitié</a:t>
            </a:r>
            <a:endParaRPr lang="fr-FR" sz="3600" b="1" i="1" dirty="0">
              <a:solidFill>
                <a:srgbClr val="4F6228"/>
              </a:solidFill>
              <a:latin typeface="Times New Roman" pitchFamily="18" charset="0"/>
              <a:cs typeface="Times New Roman" pitchFamily="18" charset="0"/>
            </a:endParaRPr>
          </a:p>
        </p:txBody>
      </p:sp>
      <p:pic>
        <p:nvPicPr>
          <p:cNvPr id="85008" name="Picture 16" descr="C:\Users\Marie-Claire\Documents\DOCUMENTS MCR\ASSOCIATIONS\ASROCH_DOSSIER\PHOTOTHEQUE_VIDEO\Flore_arbre_nature\DSC06951.JPG"/>
          <p:cNvPicPr>
            <a:picLocks noChangeAspect="1" noChangeArrowheads="1"/>
          </p:cNvPicPr>
          <p:nvPr/>
        </p:nvPicPr>
        <p:blipFill>
          <a:blip r:embed="rId7" cstate="print"/>
          <a:srcRect l="12441" t="29579" r="24441" b="37751"/>
          <a:stretch>
            <a:fillRect/>
          </a:stretch>
        </p:blipFill>
        <p:spPr bwMode="auto">
          <a:xfrm>
            <a:off x="2771801" y="4688632"/>
            <a:ext cx="3600400" cy="2484783"/>
          </a:xfrm>
          <a:prstGeom prst="irregularSeal2">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1296144"/>
          </a:xfrm>
        </p:spPr>
        <p:txBody>
          <a:bodyPr/>
          <a:lstStyle/>
          <a:p>
            <a:r>
              <a:rPr lang="fr-FR" sz="2800" b="1" kern="1200" dirty="0" smtClean="0">
                <a:solidFill>
                  <a:srgbClr val="4F6228"/>
                </a:solidFill>
                <a:latin typeface="Times New Roman" pitchFamily="18" charset="0"/>
                <a:cs typeface="Times New Roman" pitchFamily="18" charset="0"/>
              </a:rPr>
              <a:t>Une sépulture du 19</a:t>
            </a:r>
            <a:r>
              <a:rPr lang="fr-FR" sz="2800" b="1" kern="1200" baseline="30000" dirty="0" smtClean="0">
                <a:solidFill>
                  <a:srgbClr val="4F6228"/>
                </a:solidFill>
                <a:latin typeface="Times New Roman" pitchFamily="18" charset="0"/>
                <a:cs typeface="Times New Roman" pitchFamily="18" charset="0"/>
              </a:rPr>
              <a:t>ème</a:t>
            </a:r>
            <a:r>
              <a:rPr lang="fr-FR" sz="2800" b="1" kern="1200" dirty="0" smtClean="0">
                <a:solidFill>
                  <a:srgbClr val="4F6228"/>
                </a:solidFill>
                <a:latin typeface="Times New Roman" pitchFamily="18" charset="0"/>
                <a:cs typeface="Times New Roman" pitchFamily="18" charset="0"/>
              </a:rPr>
              <a:t> siècle </a:t>
            </a:r>
            <a:br>
              <a:rPr lang="fr-FR" sz="2800" b="1" kern="1200" dirty="0" smtClean="0">
                <a:solidFill>
                  <a:srgbClr val="4F6228"/>
                </a:solidFill>
                <a:latin typeface="Times New Roman" pitchFamily="18" charset="0"/>
                <a:cs typeface="Times New Roman" pitchFamily="18" charset="0"/>
              </a:rPr>
            </a:br>
            <a:r>
              <a:rPr lang="fr-FR" sz="2800" b="1" kern="1200" dirty="0" smtClean="0">
                <a:solidFill>
                  <a:srgbClr val="4F6228"/>
                </a:solidFill>
                <a:latin typeface="Times New Roman" pitchFamily="18" charset="0"/>
                <a:cs typeface="Times New Roman" pitchFamily="18" charset="0"/>
              </a:rPr>
              <a:t>classée monument remarquable</a:t>
            </a:r>
          </a:p>
        </p:txBody>
      </p:sp>
      <p:pic>
        <p:nvPicPr>
          <p:cNvPr id="9" name="Espace réservé du contenu 8" descr="C:\Users\Marie-Claire\Documents\DOCUMENTS MCR\ASSOCIATIONS\ASROCH_DOSSIER\INVENTAIRE-CPI-VDG\photos-st-roch\0_Classement photos\VA12_C53.JPG"/>
          <p:cNvPicPr>
            <a:picLocks noGrp="1"/>
          </p:cNvPicPr>
          <p:nvPr>
            <p:ph idx="1"/>
          </p:nvPr>
        </p:nvPicPr>
        <p:blipFill>
          <a:blip r:embed="rId2" cstate="print"/>
          <a:srcRect r="15921"/>
          <a:stretch>
            <a:fillRect/>
          </a:stretch>
        </p:blipFill>
        <p:spPr bwMode="auto">
          <a:xfrm>
            <a:off x="0" y="1556792"/>
            <a:ext cx="4499992" cy="4032448"/>
          </a:xfrm>
          <a:prstGeom prst="rect">
            <a:avLst/>
          </a:prstGeom>
          <a:noFill/>
          <a:ln w="9525">
            <a:noFill/>
            <a:miter lim="800000"/>
            <a:headEnd/>
            <a:tailEnd/>
          </a:ln>
        </p:spPr>
      </p:pic>
      <p:pic>
        <p:nvPicPr>
          <p:cNvPr id="10" name="Image 9" descr="C:\Users\Marie-Claire\Documents\DOCUMENTS MCR\ASSOCIATIONS\ASROCH_DOSSIER\2022_année 2022\NETTOYAGE DE TOMBES\Photos et fiches en cours\Henry d'Aubigny\Tombe (1).JPG"/>
          <p:cNvPicPr/>
          <p:nvPr/>
        </p:nvPicPr>
        <p:blipFill>
          <a:blip r:embed="rId3" cstate="print"/>
          <a:srcRect r="4599"/>
          <a:stretch>
            <a:fillRect/>
          </a:stretch>
        </p:blipFill>
        <p:spPr bwMode="auto">
          <a:xfrm>
            <a:off x="4716016" y="1556792"/>
            <a:ext cx="4427984" cy="4032448"/>
          </a:xfrm>
          <a:prstGeom prst="rect">
            <a:avLst/>
          </a:prstGeom>
          <a:noFill/>
          <a:ln w="9525">
            <a:noFill/>
            <a:miter lim="800000"/>
            <a:headEnd/>
            <a:tailEnd/>
          </a:ln>
        </p:spPr>
      </p:pic>
      <p:sp>
        <p:nvSpPr>
          <p:cNvPr id="11" name="ZoneTexte 10"/>
          <p:cNvSpPr txBox="1"/>
          <p:nvPr/>
        </p:nvSpPr>
        <p:spPr>
          <a:xfrm>
            <a:off x="0" y="5589240"/>
            <a:ext cx="9144000" cy="892552"/>
          </a:xfrm>
          <a:prstGeom prst="rect">
            <a:avLst/>
          </a:prstGeom>
          <a:solidFill>
            <a:schemeClr val="bg1"/>
          </a:solidFill>
        </p:spPr>
        <p:txBody>
          <a:bodyPr wrap="square" rtlCol="0">
            <a:spAutoFit/>
          </a:bodyPr>
          <a:lstStyle/>
          <a:p>
            <a:pPr>
              <a:tabLst>
                <a:tab pos="7981950" algn="l"/>
              </a:tabLst>
            </a:pPr>
            <a:r>
              <a:rPr lang="fr-FR" sz="2800" b="1" dirty="0" smtClean="0">
                <a:solidFill>
                  <a:schemeClr val="tx1">
                    <a:lumMod val="65000"/>
                    <a:lumOff val="35000"/>
                  </a:schemeClr>
                </a:solidFill>
                <a:latin typeface="Times New Roman" pitchFamily="18" charset="0"/>
              </a:rPr>
              <a:t>2010 	</a:t>
            </a:r>
            <a:r>
              <a:rPr lang="fr-FR" sz="2000" b="1" dirty="0" smtClean="0">
                <a:solidFill>
                  <a:schemeClr val="tx1">
                    <a:lumMod val="65000"/>
                    <a:lumOff val="35000"/>
                  </a:schemeClr>
                </a:solidFill>
                <a:latin typeface="Times New Roman" pitchFamily="18" charset="0"/>
              </a:rPr>
              <a:t>  </a:t>
            </a:r>
            <a:r>
              <a:rPr lang="fr-FR" sz="2800" b="1" dirty="0" smtClean="0">
                <a:solidFill>
                  <a:schemeClr val="tx1">
                    <a:lumMod val="65000"/>
                    <a:lumOff val="35000"/>
                  </a:schemeClr>
                </a:solidFill>
                <a:latin typeface="Times New Roman" pitchFamily="18" charset="0"/>
              </a:rPr>
              <a:t>2022 </a:t>
            </a:r>
          </a:p>
          <a:p>
            <a:pPr algn="ctr"/>
            <a:r>
              <a:rPr lang="fr-FR" sz="2400" b="1" dirty="0" smtClean="0">
                <a:solidFill>
                  <a:schemeClr val="tx1">
                    <a:lumMod val="65000"/>
                    <a:lumOff val="35000"/>
                  </a:schemeClr>
                </a:solidFill>
                <a:latin typeface="+mn-lt"/>
                <a:cs typeface="+mn-cs"/>
              </a:rPr>
              <a:t>Famille Henrys Comte d’</a:t>
            </a:r>
            <a:r>
              <a:rPr lang="fr-FR" sz="2400" b="1" dirty="0" err="1" smtClean="0">
                <a:solidFill>
                  <a:schemeClr val="tx1">
                    <a:lumMod val="65000"/>
                    <a:lumOff val="35000"/>
                  </a:schemeClr>
                </a:solidFill>
                <a:latin typeface="+mn-lt"/>
                <a:cs typeface="+mn-cs"/>
              </a:rPr>
              <a:t>Aubigny</a:t>
            </a:r>
            <a:endParaRPr lang="fr-FR" sz="2400" b="1" dirty="0" smtClean="0">
              <a:solidFill>
                <a:schemeClr val="tx1">
                  <a:lumMod val="65000"/>
                  <a:lumOff val="35000"/>
                </a:schemeClr>
              </a:solidFill>
              <a:latin typeface="+mn-lt"/>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1560" y="188640"/>
            <a:ext cx="7443316" cy="615282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0" y="0"/>
            <a:ext cx="9144000" cy="1143000"/>
          </a:xfrm>
        </p:spPr>
        <p:txBody>
          <a:bodyPr/>
          <a:lstStyle/>
          <a:p>
            <a:r>
              <a:rPr lang="fr-FR" sz="2800" b="1" kern="1200" dirty="0" smtClean="0">
                <a:solidFill>
                  <a:srgbClr val="4F6228"/>
                </a:solidFill>
                <a:latin typeface="Times New Roman" pitchFamily="18" charset="0"/>
                <a:cs typeface="Times New Roman" pitchFamily="18" charset="0"/>
              </a:rPr>
              <a:t>Disparition de tombes présentant un intérêt particulier</a:t>
            </a:r>
          </a:p>
        </p:txBody>
      </p:sp>
      <p:pic>
        <p:nvPicPr>
          <p:cNvPr id="1026" name="Picture 2" descr="C:\Users\Marie-Claire\Documents\DOCUMENTS MCR\ASSOCIATIONS\ASROCH_DOSSIER\SEPULTURES_par thème_et_visite\FEMMES\Métiers Femmes\Marguerite Amiez-Faque_C4-R12-317.jpg"/>
          <p:cNvPicPr>
            <a:picLocks noChangeAspect="1" noChangeArrowheads="1"/>
          </p:cNvPicPr>
          <p:nvPr/>
        </p:nvPicPr>
        <p:blipFill>
          <a:blip r:embed="rId2" cstate="print"/>
          <a:srcRect/>
          <a:stretch>
            <a:fillRect/>
          </a:stretch>
        </p:blipFill>
        <p:spPr bwMode="auto">
          <a:xfrm>
            <a:off x="539552" y="1196752"/>
            <a:ext cx="2687560" cy="4032448"/>
          </a:xfrm>
          <a:prstGeom prst="rect">
            <a:avLst/>
          </a:prstGeom>
          <a:ln>
            <a:noFill/>
          </a:ln>
          <a:effectLst>
            <a:outerShdw blurRad="190500" algn="tl" rotWithShape="0">
              <a:srgbClr val="000000">
                <a:alpha val="70000"/>
              </a:srgbClr>
            </a:outerShdw>
          </a:effectLst>
        </p:spPr>
      </p:pic>
      <p:pic>
        <p:nvPicPr>
          <p:cNvPr id="1027" name="Picture 3" descr="C:\Users\Marie-Claire\Documents\DOCUMENTS MCR\ASSOCIATIONS\ASROCH_DOSSIER\SEPULTURES_par thème_et_visite\FEMMES\Métiers Femmes\Emplacement C4-R12-317.JPG"/>
          <p:cNvPicPr>
            <a:picLocks noChangeAspect="1" noChangeArrowheads="1"/>
          </p:cNvPicPr>
          <p:nvPr/>
        </p:nvPicPr>
        <p:blipFill>
          <a:blip r:embed="rId3" cstate="print"/>
          <a:srcRect l="20247" r="21458"/>
          <a:stretch>
            <a:fillRect/>
          </a:stretch>
        </p:blipFill>
        <p:spPr bwMode="auto">
          <a:xfrm>
            <a:off x="3851920" y="1196752"/>
            <a:ext cx="2376264" cy="3959999"/>
          </a:xfrm>
          <a:prstGeom prst="rect">
            <a:avLst/>
          </a:prstGeom>
          <a:ln>
            <a:noFill/>
          </a:ln>
          <a:effectLst>
            <a:outerShdw blurRad="190500" algn="tl" rotWithShape="0">
              <a:srgbClr val="000000">
                <a:alpha val="70000"/>
              </a:srgbClr>
            </a:outerShdw>
          </a:effectLst>
        </p:spPr>
      </p:pic>
      <p:sp>
        <p:nvSpPr>
          <p:cNvPr id="8" name="Espace réservé du contenu 3"/>
          <p:cNvSpPr>
            <a:spLocks noGrp="1"/>
          </p:cNvSpPr>
          <p:nvPr>
            <p:ph idx="1"/>
          </p:nvPr>
        </p:nvSpPr>
        <p:spPr>
          <a:xfrm>
            <a:off x="0" y="5849888"/>
            <a:ext cx="8028384" cy="1008112"/>
          </a:xfrm>
        </p:spPr>
        <p:txBody>
          <a:bodyPr/>
          <a:lstStyle/>
          <a:p>
            <a:pPr lvl="0">
              <a:buNone/>
            </a:pPr>
            <a:r>
              <a:rPr lang="fr-FR" sz="1600" b="1" dirty="0" smtClean="0">
                <a:solidFill>
                  <a:srgbClr val="000000"/>
                </a:solidFill>
                <a:latin typeface="Times New Roman" pitchFamily="18" charset="0"/>
                <a:ea typeface="Times New Roman" pitchFamily="18" charset="0"/>
                <a:cs typeface="Times New Roman" pitchFamily="18" charset="0"/>
              </a:rPr>
              <a:t>Saint-Roch –  Carré 4 – Rang 12 – n° 317</a:t>
            </a:r>
            <a:endParaRPr lang="fr-FR" sz="1600" b="1" dirty="0" smtClean="0">
              <a:latin typeface="Times New Roman" pitchFamily="18" charset="0"/>
              <a:cs typeface="Times New Roman" pitchFamily="18" charset="0"/>
            </a:endParaRPr>
          </a:p>
          <a:p>
            <a:pPr>
              <a:buNone/>
            </a:pPr>
            <a:r>
              <a:rPr lang="fr-FR" sz="1600" b="1" dirty="0" smtClean="0">
                <a:latin typeface="Times New Roman" pitchFamily="18" charset="0"/>
                <a:cs typeface="Times New Roman" pitchFamily="18" charset="0"/>
              </a:rPr>
              <a:t>AMIEZ-FAQUE Marguerite</a:t>
            </a:r>
          </a:p>
          <a:p>
            <a:pPr>
              <a:buNone/>
            </a:pPr>
            <a:r>
              <a:rPr lang="fr-FR" sz="1600" b="1" i="1" dirty="0" smtClean="0">
                <a:latin typeface="Times New Roman" pitchFamily="18" charset="0"/>
                <a:cs typeface="Times New Roman" pitchFamily="18" charset="0"/>
              </a:rPr>
              <a:t>Organiste de la Collégiale Saint-André</a:t>
            </a:r>
          </a:p>
        </p:txBody>
      </p:sp>
      <p:sp>
        <p:nvSpPr>
          <p:cNvPr id="10" name="ZoneTexte 9"/>
          <p:cNvSpPr txBox="1"/>
          <p:nvPr/>
        </p:nvSpPr>
        <p:spPr>
          <a:xfrm>
            <a:off x="0" y="5301208"/>
            <a:ext cx="6984776" cy="338554"/>
          </a:xfrm>
          <a:prstGeom prst="rect">
            <a:avLst/>
          </a:prstGeom>
          <a:noFill/>
        </p:spPr>
        <p:txBody>
          <a:bodyPr wrap="square" rtlCol="0">
            <a:spAutoFit/>
          </a:bodyPr>
          <a:lstStyle/>
          <a:p>
            <a:pPr algn="ctr"/>
            <a:r>
              <a:rPr lang="fr-FR" sz="1600" b="1" dirty="0" smtClean="0"/>
              <a:t>Disparition de la tombe entre novembre 2022 et novembre 2023</a:t>
            </a:r>
            <a:endParaRPr lang="fr-FR" sz="1600" b="1" dirty="0"/>
          </a:p>
        </p:txBody>
      </p:sp>
      <p:sp>
        <p:nvSpPr>
          <p:cNvPr id="11" name="ZoneTexte 10"/>
          <p:cNvSpPr txBox="1"/>
          <p:nvPr/>
        </p:nvSpPr>
        <p:spPr>
          <a:xfrm>
            <a:off x="5831632" y="6273225"/>
            <a:ext cx="3312368" cy="584775"/>
          </a:xfrm>
          <a:prstGeom prst="rect">
            <a:avLst/>
          </a:prstGeom>
          <a:noFill/>
        </p:spPr>
        <p:txBody>
          <a:bodyPr wrap="square" rtlCol="0">
            <a:spAutoFit/>
          </a:bodyPr>
          <a:lstStyle/>
          <a:p>
            <a:pPr algn="r"/>
            <a:r>
              <a:rPr lang="fr-FR" sz="1600" b="1" i="1" dirty="0" smtClean="0">
                <a:solidFill>
                  <a:srgbClr val="000000"/>
                </a:solidFill>
                <a:latin typeface="+mn-lt"/>
                <a:ea typeface="Times New Roman" pitchFamily="18" charset="0"/>
                <a:cs typeface="Times New Roman" pitchFamily="18" charset="0"/>
              </a:rPr>
              <a:t>Aujourd’hui au Jardin du Souvenir au Grand Sablon</a:t>
            </a:r>
          </a:p>
        </p:txBody>
      </p:sp>
      <p:pic>
        <p:nvPicPr>
          <p:cNvPr id="1029" name="Picture 5" descr="Marcel Dupré à l'orgue de la collégiale Saint-André de Grenoble en 1968, entouré par Félicien Wolff et Marguerite Amiez-Faque, tous deux anciens élèves du Maître et organistes de la Collégiale en 1968."/>
          <p:cNvPicPr>
            <a:picLocks noChangeAspect="1" noChangeArrowheads="1"/>
          </p:cNvPicPr>
          <p:nvPr/>
        </p:nvPicPr>
        <p:blipFill>
          <a:blip r:embed="rId4" cstate="print"/>
          <a:srcRect/>
          <a:stretch>
            <a:fillRect/>
          </a:stretch>
        </p:blipFill>
        <p:spPr bwMode="auto">
          <a:xfrm>
            <a:off x="6732240" y="1124744"/>
            <a:ext cx="1828800" cy="150495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Rectangle 14"/>
          <p:cNvSpPr/>
          <p:nvPr/>
        </p:nvSpPr>
        <p:spPr>
          <a:xfrm>
            <a:off x="6444208" y="2780928"/>
            <a:ext cx="2483768" cy="2092881"/>
          </a:xfrm>
          <a:prstGeom prst="rect">
            <a:avLst/>
          </a:prstGeom>
        </p:spPr>
        <p:txBody>
          <a:bodyPr wrap="square">
            <a:spAutoFit/>
          </a:bodyPr>
          <a:lstStyle/>
          <a:p>
            <a:endParaRPr lang="fr-FR" dirty="0" smtClean="0"/>
          </a:p>
          <a:p>
            <a:pPr algn="ctr"/>
            <a:r>
              <a:rPr lang="fr-FR" sz="1400" dirty="0" smtClean="0"/>
              <a:t>Marcel Dupré à l'orgue de la collégiale Saint-André de Grenoble en 1968, entouré par Félicien Wolff et </a:t>
            </a:r>
            <a:r>
              <a:rPr lang="fr-FR" sz="1400" b="1" dirty="0" smtClean="0"/>
              <a:t>Marguerite </a:t>
            </a:r>
            <a:r>
              <a:rPr lang="fr-FR" sz="1400" b="1" dirty="0" err="1" smtClean="0"/>
              <a:t>Amiez</a:t>
            </a:r>
            <a:r>
              <a:rPr lang="fr-FR" sz="1400" b="1" dirty="0" smtClean="0"/>
              <a:t>-</a:t>
            </a:r>
            <a:r>
              <a:rPr lang="fr-FR" sz="1400" b="1" dirty="0" err="1" smtClean="0"/>
              <a:t>Faque</a:t>
            </a:r>
            <a:r>
              <a:rPr lang="fr-FR" sz="1400" dirty="0" smtClean="0"/>
              <a:t>, tous deux anciens élèves du Maître et organistes de la Collégiale en 1968.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lstStyle/>
          <a:p>
            <a:r>
              <a:rPr lang="fr-FR" sz="2800" b="1" kern="1200" dirty="0" smtClean="0">
                <a:solidFill>
                  <a:srgbClr val="4F6228"/>
                </a:solidFill>
                <a:latin typeface="Times New Roman" pitchFamily="18" charset="0"/>
                <a:cs typeface="Times New Roman" pitchFamily="18" charset="0"/>
              </a:rPr>
              <a:t>Disparition d’une tombe pendant l’inventaire sur les résistants et MPLF à Saint-Roch</a:t>
            </a:r>
          </a:p>
        </p:txBody>
      </p:sp>
      <p:sp>
        <p:nvSpPr>
          <p:cNvPr id="4" name="Espace réservé du contenu 3"/>
          <p:cNvSpPr>
            <a:spLocks noGrp="1"/>
          </p:cNvSpPr>
          <p:nvPr>
            <p:ph idx="1"/>
          </p:nvPr>
        </p:nvSpPr>
        <p:spPr>
          <a:xfrm>
            <a:off x="0" y="5849888"/>
            <a:ext cx="8028384" cy="1008112"/>
          </a:xfrm>
        </p:spPr>
        <p:txBody>
          <a:bodyPr/>
          <a:lstStyle/>
          <a:p>
            <a:pPr lvl="0">
              <a:buNone/>
            </a:pPr>
            <a:r>
              <a:rPr lang="fr-FR" sz="1600" b="1" dirty="0" smtClean="0">
                <a:solidFill>
                  <a:srgbClr val="000000"/>
                </a:solidFill>
                <a:latin typeface="Times New Roman" pitchFamily="18" charset="0"/>
                <a:ea typeface="Times New Roman" pitchFamily="18" charset="0"/>
                <a:cs typeface="Times New Roman" pitchFamily="18" charset="0"/>
              </a:rPr>
              <a:t>Saint-Roch – Carré 20 – 7 RL  – n° 478</a:t>
            </a:r>
            <a:endParaRPr lang="fr-FR" sz="1600" b="1" dirty="0" smtClean="0">
              <a:latin typeface="Times New Roman" pitchFamily="18" charset="0"/>
              <a:cs typeface="Times New Roman" pitchFamily="18" charset="0"/>
            </a:endParaRPr>
          </a:p>
          <a:p>
            <a:pPr>
              <a:buNone/>
            </a:pPr>
            <a:r>
              <a:rPr lang="fr-FR" sz="1600" b="1" dirty="0" smtClean="0">
                <a:latin typeface="Times New Roman" pitchFamily="18" charset="0"/>
                <a:cs typeface="Times New Roman" pitchFamily="18" charset="0"/>
              </a:rPr>
              <a:t>COURTOT Hubert, Marc, Édouard </a:t>
            </a:r>
          </a:p>
          <a:p>
            <a:pPr>
              <a:buNone/>
            </a:pPr>
            <a:r>
              <a:rPr lang="fr-FR" sz="1600" b="1" i="1" dirty="0" smtClean="0">
                <a:latin typeface="Times New Roman" pitchFamily="18" charset="0"/>
                <a:cs typeface="Times New Roman" pitchFamily="18" charset="0"/>
              </a:rPr>
              <a:t>Exécuté le 13 juillet 1944 au Polygone à l’âge de 25 ans. Victime civile. Mort pout la France</a:t>
            </a:r>
            <a:endParaRPr lang="fr-FR" sz="1600" dirty="0" smtClean="0">
              <a:latin typeface="Times New Roman" pitchFamily="18" charset="0"/>
              <a:cs typeface="Times New Roman" pitchFamily="18" charset="0"/>
            </a:endParaRPr>
          </a:p>
          <a:p>
            <a:endParaRPr lang="fr-FR" sz="1000" dirty="0" smtClean="0"/>
          </a:p>
        </p:txBody>
      </p:sp>
      <p:pic>
        <p:nvPicPr>
          <p:cNvPr id="3074" name="Picture 2" descr="C:\Users\Marie-Claire\Desktop\Photos Asroch\Asroch_Galaxy 16-03-24\20240315_155134.jpg"/>
          <p:cNvPicPr>
            <a:picLocks noChangeAspect="1" noChangeArrowheads="1"/>
          </p:cNvPicPr>
          <p:nvPr/>
        </p:nvPicPr>
        <p:blipFill>
          <a:blip r:embed="rId2" cstate="print"/>
          <a:srcRect t="13302"/>
          <a:stretch>
            <a:fillRect/>
          </a:stretch>
        </p:blipFill>
        <p:spPr bwMode="auto">
          <a:xfrm rot="5400000">
            <a:off x="5579096" y="1808312"/>
            <a:ext cx="4320480" cy="2809328"/>
          </a:xfrm>
          <a:prstGeom prst="rect">
            <a:avLst/>
          </a:prstGeom>
          <a:noFill/>
        </p:spPr>
      </p:pic>
      <p:pic>
        <p:nvPicPr>
          <p:cNvPr id="3077" name="Picture 5" descr="C:\Users\Marie-Claire\Documents\DOCUMENTS MCR\ASSOCIATIONS\ASROCH_DOSSIER\SEPULTURES_par thème_et_visite\Résistants_guerre 39-45\PHOTOS Tombes et dossiers perso\Photos et dossiers MPLF_Résistants\COURTOT Hubert C20-7RL-n°478 (2).JPG"/>
          <p:cNvPicPr>
            <a:picLocks noChangeAspect="1" noChangeArrowheads="1"/>
          </p:cNvPicPr>
          <p:nvPr/>
        </p:nvPicPr>
        <p:blipFill>
          <a:blip r:embed="rId3" cstate="print"/>
          <a:srcRect l="27927" r="23040"/>
          <a:stretch>
            <a:fillRect/>
          </a:stretch>
        </p:blipFill>
        <p:spPr bwMode="auto">
          <a:xfrm>
            <a:off x="0" y="1052736"/>
            <a:ext cx="2843808" cy="4349861"/>
          </a:xfrm>
          <a:prstGeom prst="rect">
            <a:avLst/>
          </a:prstGeom>
          <a:noFill/>
        </p:spPr>
      </p:pic>
      <p:pic>
        <p:nvPicPr>
          <p:cNvPr id="3079" name="Picture 7" descr="C:\Users\Marie-Claire\Documents\DOCUMENTS MCR\ASSOCIATIONS\ASROCH_DOSSIER\2023_année 2023\NETTOYAGE DE TOMBES\Nettoyage Tombes résistants\WhatsApp Image 2024-03-15 à 09.39.51_c24bcd64.jpg"/>
          <p:cNvPicPr>
            <a:picLocks noChangeAspect="1" noChangeArrowheads="1"/>
          </p:cNvPicPr>
          <p:nvPr/>
        </p:nvPicPr>
        <p:blipFill>
          <a:blip r:embed="rId4" cstate="print"/>
          <a:srcRect t="7258" b="8431"/>
          <a:stretch>
            <a:fillRect/>
          </a:stretch>
        </p:blipFill>
        <p:spPr bwMode="auto">
          <a:xfrm>
            <a:off x="3491880" y="1052736"/>
            <a:ext cx="2306010" cy="4320480"/>
          </a:xfrm>
          <a:prstGeom prst="rect">
            <a:avLst/>
          </a:prstGeom>
          <a:noFill/>
        </p:spPr>
      </p:pic>
      <p:sp>
        <p:nvSpPr>
          <p:cNvPr id="3080" name="Rectangle 8"/>
          <p:cNvSpPr>
            <a:spLocks noChangeArrowheads="1"/>
          </p:cNvSpPr>
          <p:nvPr/>
        </p:nvSpPr>
        <p:spPr bwMode="auto">
          <a:xfrm>
            <a:off x="5940152" y="5336922"/>
            <a:ext cx="3419872"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4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fr-FR" sz="1400" dirty="0" smtClean="0">
              <a:solidFill>
                <a:srgbClr val="000000"/>
              </a:solidFill>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4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fr-FR" sz="1400" dirty="0" smtClean="0">
              <a:solidFill>
                <a:srgbClr val="000000"/>
              </a:solidFill>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ZoneTexte 9"/>
          <p:cNvSpPr txBox="1"/>
          <p:nvPr/>
        </p:nvSpPr>
        <p:spPr>
          <a:xfrm>
            <a:off x="0" y="5373216"/>
            <a:ext cx="3203848" cy="307777"/>
          </a:xfrm>
          <a:prstGeom prst="rect">
            <a:avLst/>
          </a:prstGeom>
          <a:noFill/>
        </p:spPr>
        <p:txBody>
          <a:bodyPr wrap="square" rtlCol="0">
            <a:spAutoFit/>
          </a:bodyPr>
          <a:lstStyle/>
          <a:p>
            <a:r>
              <a:rPr lang="fr-FR" sz="1400" b="1" dirty="0" smtClean="0"/>
              <a:t>Repérage de la tombe oct. 2023</a:t>
            </a:r>
            <a:endParaRPr lang="fr-FR" sz="1400" b="1" dirty="0"/>
          </a:p>
        </p:txBody>
      </p:sp>
      <p:sp>
        <p:nvSpPr>
          <p:cNvPr id="13" name="ZoneTexte 12"/>
          <p:cNvSpPr txBox="1"/>
          <p:nvPr/>
        </p:nvSpPr>
        <p:spPr>
          <a:xfrm>
            <a:off x="3491880" y="5373216"/>
            <a:ext cx="2304256" cy="738664"/>
          </a:xfrm>
          <a:prstGeom prst="rect">
            <a:avLst/>
          </a:prstGeom>
          <a:noFill/>
        </p:spPr>
        <p:txBody>
          <a:bodyPr wrap="square" rtlCol="0">
            <a:spAutoFit/>
          </a:bodyPr>
          <a:lstStyle/>
          <a:p>
            <a:pPr algn="ctr"/>
            <a:r>
              <a:rPr lang="fr-FR" sz="1400" b="1" dirty="0" smtClean="0"/>
              <a:t>Nettoyage par un bénévole du S.F. </a:t>
            </a:r>
            <a:br>
              <a:rPr lang="fr-FR" sz="1400" b="1" dirty="0" smtClean="0"/>
            </a:br>
            <a:r>
              <a:rPr lang="fr-FR" sz="1400" b="1" dirty="0" smtClean="0"/>
              <a:t>le 13 mars 2024  </a:t>
            </a:r>
          </a:p>
        </p:txBody>
      </p:sp>
      <p:sp>
        <p:nvSpPr>
          <p:cNvPr id="15" name="ZoneTexte 14"/>
          <p:cNvSpPr txBox="1"/>
          <p:nvPr/>
        </p:nvSpPr>
        <p:spPr>
          <a:xfrm>
            <a:off x="6372200" y="5373216"/>
            <a:ext cx="2771800" cy="738664"/>
          </a:xfrm>
          <a:prstGeom prst="rect">
            <a:avLst/>
          </a:prstGeom>
          <a:noFill/>
        </p:spPr>
        <p:txBody>
          <a:bodyPr wrap="square" rtlCol="0">
            <a:spAutoFit/>
          </a:bodyPr>
          <a:lstStyle/>
          <a:p>
            <a:pPr algn="ctr"/>
            <a:r>
              <a:rPr lang="fr-FR" sz="1400" b="1" dirty="0" smtClean="0"/>
              <a:t>Constat de l’opération d’exhumation </a:t>
            </a:r>
            <a:br>
              <a:rPr lang="fr-FR" sz="1400" b="1" dirty="0" smtClean="0"/>
            </a:br>
            <a:r>
              <a:rPr lang="fr-FR" sz="1400" b="1" dirty="0" smtClean="0"/>
              <a:t>le 15 mars 2024  </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14300</TotalTime>
  <Words>1304</Words>
  <Application>Microsoft Office PowerPoint</Application>
  <PresentationFormat>Affichage à l'écran (4:3)</PresentationFormat>
  <Paragraphs>260</Paragraphs>
  <Slides>54</Slides>
  <Notes>14</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Modèle par défaut</vt:lpstr>
      <vt:lpstr>Diapositive 1</vt:lpstr>
      <vt:lpstr>Diapositive 2</vt:lpstr>
      <vt:lpstr>Merci à ses membres fondateurs :</vt:lpstr>
      <vt:lpstr>Diapositive 4</vt:lpstr>
      <vt:lpstr>Diapositive 5</vt:lpstr>
      <vt:lpstr>Une sépulture du 19ème siècle  classée monument remarquable</vt:lpstr>
      <vt:lpstr>Diapositive 7</vt:lpstr>
      <vt:lpstr>Disparition de tombes présentant un intérêt particulier</vt:lpstr>
      <vt:lpstr>Disparition d’une tombe pendant l’inventaire sur les résistants et MPLF à Saint-Roch</vt:lpstr>
      <vt:lpstr>Diapositive 10</vt:lpstr>
      <vt:lpstr>Diapositive 11</vt:lpstr>
      <vt:lpstr>Diapositive 12</vt:lpstr>
      <vt:lpstr>Visite du cimetière ancien de La Tronche  avec Caroline Roussel  Historienne de l’art et guide-conférencière</vt:lpstr>
      <vt:lpstr>Diapositive 14</vt:lpstr>
      <vt:lpstr>Reconduction d’une visite résolument féministe proposée par l’association Patriarchie et conduite par Anaïs : Sexisme d’outre-tombe</vt:lpstr>
      <vt:lpstr>Reprise des visites du cimetière Saint-Roch par l’Office du Tourisme </vt:lpstr>
      <vt:lpstr>Manifestations culturelles proposées autour de la restauration de la chapelle  de Louis et Praxède Crozet  par les associations Stendhal et Asroch avec le soutien de la Ville de Grenoble  et du Conseil Départemental de l’Isère</vt:lpstr>
      <vt:lpstr>La restauration de la chapelle  de Louis et Praxède Crozet</vt:lpstr>
      <vt:lpstr>Diapositive 19</vt:lpstr>
      <vt:lpstr>Diapositive 20</vt:lpstr>
      <vt:lpstr>Diapositive 21</vt:lpstr>
      <vt:lpstr>Diapositive 22</vt:lpstr>
      <vt:lpstr>Diapositive 23</vt:lpstr>
      <vt:lpstr>CHANTIERS DE DÉBROUSSAILLAGE  ET NETTOYAGE des monuments </vt:lpstr>
      <vt:lpstr>Diapositive 25</vt:lpstr>
      <vt:lpstr>Diapositive 26</vt:lpstr>
      <vt:lpstr>Visite avec des responsables de la Ville de Grenoble en charge de la gestion des cimetières en Juin 2023</vt:lpstr>
      <vt:lpstr>Diapositive 28</vt:lpstr>
      <vt:lpstr>Diapositive 29</vt:lpstr>
      <vt:lpstr>Diapositive 30</vt:lpstr>
      <vt:lpstr>Diapositive 31</vt:lpstr>
      <vt:lpstr>Participation au Forum des Associations  9 septembre 2023</vt:lpstr>
      <vt:lpstr>Des nouvelles brochures éditées en 2023</vt:lpstr>
      <vt:lpstr>Diapositive 34</vt:lpstr>
      <vt:lpstr>Diapositive 35</vt:lpstr>
      <vt:lpstr>Diapositive 36</vt:lpstr>
      <vt:lpstr>Diapositive 37</vt:lpstr>
      <vt:lpstr>Diapositive 38</vt:lpstr>
      <vt:lpstr>Diapositive 39</vt:lpstr>
      <vt:lpstr>Diapositive 40</vt:lpstr>
      <vt:lpstr>Diapositive 41</vt:lpstr>
      <vt:lpstr>Diapositive 42</vt:lpstr>
      <vt:lpstr>Un événement patrimonial autour des architectes  à Saint-Roch et dans la ville </vt:lpstr>
      <vt:lpstr>Vol des sculptures des chiens, réalisées par Henry Ding, dans les années 2000</vt:lpstr>
      <vt:lpstr>Diapositive 45</vt:lpstr>
      <vt:lpstr>Diapositive 46</vt:lpstr>
      <vt:lpstr>   Réalisation d'une maquette d'un monument hautement emblématique du cimetière Saint-Roch     </vt:lpstr>
      <vt:lpstr>De nouveaux thèmes de visites en 2024 par Mao Tourmen</vt:lpstr>
      <vt:lpstr>Diapositive 49</vt:lpstr>
      <vt:lpstr>Diapositive 50</vt:lpstr>
      <vt:lpstr>Brochure sur les résistants  et « Morts pour la France » à Saint-Roch</vt:lpstr>
      <vt:lpstr>Diapositive 52</vt:lpstr>
      <vt:lpstr>Diapositive 53</vt:lpstr>
      <vt:lpstr>Diapositive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Marie-Claire</dc:creator>
  <cp:lastModifiedBy>Marie-Claire RIVOIRE</cp:lastModifiedBy>
  <cp:revision>645</cp:revision>
  <cp:lastPrinted>1601-01-01T00:00:00Z</cp:lastPrinted>
  <dcterms:created xsi:type="dcterms:W3CDTF">2011-04-03T16:12:20Z</dcterms:created>
  <dcterms:modified xsi:type="dcterms:W3CDTF">2024-04-18T22:44:59Z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